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62" r:id="rId5"/>
  </p:sldMasterIdLst>
  <p:notesMasterIdLst>
    <p:notesMasterId r:id="rId30"/>
  </p:notesMasterIdLst>
  <p:sldIdLst>
    <p:sldId id="256" r:id="rId6"/>
    <p:sldId id="3014" r:id="rId7"/>
    <p:sldId id="3002" r:id="rId8"/>
    <p:sldId id="3012" r:id="rId9"/>
    <p:sldId id="258" r:id="rId10"/>
    <p:sldId id="259" r:id="rId11"/>
    <p:sldId id="260" r:id="rId12"/>
    <p:sldId id="261" r:id="rId13"/>
    <p:sldId id="262" r:id="rId14"/>
    <p:sldId id="263"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3015"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DE"/>
    <a:srgbClr val="C9FAFC"/>
    <a:srgbClr val="00B0DD"/>
    <a:srgbClr val="00AF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7E26AD-BEB0-0F4B-A44C-88565313EDE3}" v="17" dt="2023-03-14T15:39:42.2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61"/>
    <p:restoredTop sz="96327"/>
  </p:normalViewPr>
  <p:slideViewPr>
    <p:cSldViewPr snapToGrid="0">
      <p:cViewPr varScale="1">
        <p:scale>
          <a:sx n="128" d="100"/>
          <a:sy n="128" d="100"/>
        </p:scale>
        <p:origin x="72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ryn Lewis (CSC)" userId="75f93dbb-3eb4-469c-a1d7-fc13a0c6836e" providerId="ADAL" clId="{367E26AD-BEB0-0F4B-A44C-88565313EDE3}"/>
    <pc:docChg chg="custSel modSld">
      <pc:chgData name="Kathryn Lewis (CSC)" userId="75f93dbb-3eb4-469c-a1d7-fc13a0c6836e" providerId="ADAL" clId="{367E26AD-BEB0-0F4B-A44C-88565313EDE3}" dt="2023-03-14T15:39:46.462" v="38" actId="20577"/>
      <pc:docMkLst>
        <pc:docMk/>
      </pc:docMkLst>
      <pc:sldChg chg="modSp mod">
        <pc:chgData name="Kathryn Lewis (CSC)" userId="75f93dbb-3eb4-469c-a1d7-fc13a0c6836e" providerId="ADAL" clId="{367E26AD-BEB0-0F4B-A44C-88565313EDE3}" dt="2023-03-14T15:39:46.462" v="38" actId="20577"/>
        <pc:sldMkLst>
          <pc:docMk/>
          <pc:sldMk cId="0" sldId="258"/>
        </pc:sldMkLst>
        <pc:graphicFrameChg chg="mod modGraphic">
          <ac:chgData name="Kathryn Lewis (CSC)" userId="75f93dbb-3eb4-469c-a1d7-fc13a0c6836e" providerId="ADAL" clId="{367E26AD-BEB0-0F4B-A44C-88565313EDE3}" dt="2023-03-14T15:39:46.462" v="38" actId="20577"/>
          <ac:graphicFrameMkLst>
            <pc:docMk/>
            <pc:sldMk cId="0" sldId="258"/>
            <ac:graphicFrameMk id="94" creationId="{00000000-0000-0000-0000-000000000000}"/>
          </ac:graphicFrameMkLst>
        </pc:graphicFrameChg>
      </pc:sldChg>
      <pc:sldChg chg="modSp mod">
        <pc:chgData name="Kathryn Lewis (CSC)" userId="75f93dbb-3eb4-469c-a1d7-fc13a0c6836e" providerId="ADAL" clId="{367E26AD-BEB0-0F4B-A44C-88565313EDE3}" dt="2023-03-14T15:38:35.458" v="21" actId="20577"/>
        <pc:sldMkLst>
          <pc:docMk/>
          <pc:sldMk cId="1172478689" sldId="3002"/>
        </pc:sldMkLst>
        <pc:spChg chg="mod">
          <ac:chgData name="Kathryn Lewis (CSC)" userId="75f93dbb-3eb4-469c-a1d7-fc13a0c6836e" providerId="ADAL" clId="{367E26AD-BEB0-0F4B-A44C-88565313EDE3}" dt="2023-03-14T15:38:35.458" v="21" actId="20577"/>
          <ac:spMkLst>
            <pc:docMk/>
            <pc:sldMk cId="1172478689" sldId="3002"/>
            <ac:spMk id="3" creationId="{6571FE3D-C279-FC08-EBE2-85A179529172}"/>
          </ac:spMkLst>
        </pc:spChg>
        <pc:graphicFrameChg chg="mod">
          <ac:chgData name="Kathryn Lewis (CSC)" userId="75f93dbb-3eb4-469c-a1d7-fc13a0c6836e" providerId="ADAL" clId="{367E26AD-BEB0-0F4B-A44C-88565313EDE3}" dt="2023-03-14T15:38:31.539" v="19" actId="20577"/>
          <ac:graphicFrameMkLst>
            <pc:docMk/>
            <pc:sldMk cId="1172478689" sldId="3002"/>
            <ac:graphicFrameMk id="2" creationId="{6106804F-DF78-3348-8BB0-F1E45012BEC4}"/>
          </ac:graphicFrameMkLst>
        </pc:graphicFrameChg>
      </pc:sldChg>
      <pc:sldChg chg="modSp">
        <pc:chgData name="Kathryn Lewis (CSC)" userId="75f93dbb-3eb4-469c-a1d7-fc13a0c6836e" providerId="ADAL" clId="{367E26AD-BEB0-0F4B-A44C-88565313EDE3}" dt="2023-03-14T15:39:12.128" v="29" actId="20577"/>
        <pc:sldMkLst>
          <pc:docMk/>
          <pc:sldMk cId="2379994507" sldId="3012"/>
        </pc:sldMkLst>
        <pc:spChg chg="mod">
          <ac:chgData name="Kathryn Lewis (CSC)" userId="75f93dbb-3eb4-469c-a1d7-fc13a0c6836e" providerId="ADAL" clId="{367E26AD-BEB0-0F4B-A44C-88565313EDE3}" dt="2023-03-14T15:39:12.128" v="29" actId="20577"/>
          <ac:spMkLst>
            <pc:docMk/>
            <pc:sldMk cId="2379994507" sldId="3012"/>
            <ac:spMk id="6" creationId="{94790E94-0C66-7A77-3381-C82EFDCAAD8A}"/>
          </ac:spMkLst>
        </pc:spChg>
        <pc:graphicFrameChg chg="mod">
          <ac:chgData name="Kathryn Lewis (CSC)" userId="75f93dbb-3eb4-469c-a1d7-fc13a0c6836e" providerId="ADAL" clId="{367E26AD-BEB0-0F4B-A44C-88565313EDE3}" dt="2023-03-14T15:38:53.509" v="27" actId="20577"/>
          <ac:graphicFrameMkLst>
            <pc:docMk/>
            <pc:sldMk cId="2379994507" sldId="3012"/>
            <ac:graphicFrameMk id="2" creationId="{6106804F-DF78-3348-8BB0-F1E45012BEC4}"/>
          </ac:graphicFrameMkLst>
        </pc:graphicFrameChg>
      </pc:sldChg>
      <pc:sldChg chg="modSp mod">
        <pc:chgData name="Kathryn Lewis (CSC)" userId="75f93dbb-3eb4-469c-a1d7-fc13a0c6836e" providerId="ADAL" clId="{367E26AD-BEB0-0F4B-A44C-88565313EDE3}" dt="2023-03-14T15:37:58.315" v="10" actId="20577"/>
        <pc:sldMkLst>
          <pc:docMk/>
          <pc:sldMk cId="6951091" sldId="3014"/>
        </pc:sldMkLst>
        <pc:spChg chg="mod">
          <ac:chgData name="Kathryn Lewis (CSC)" userId="75f93dbb-3eb4-469c-a1d7-fc13a0c6836e" providerId="ADAL" clId="{367E26AD-BEB0-0F4B-A44C-88565313EDE3}" dt="2023-03-14T15:37:58.315" v="10" actId="20577"/>
          <ac:spMkLst>
            <pc:docMk/>
            <pc:sldMk cId="6951091" sldId="3014"/>
            <ac:spMk id="5" creationId="{97A4A99E-2B83-674B-0C33-30C6EAA9B8E6}"/>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C312489-DA20-E745-8153-226C328AA552}" type="doc">
      <dgm:prSet loTypeId="urn:microsoft.com/office/officeart/2005/8/layout/cycle8" loCatId="" qsTypeId="urn:microsoft.com/office/officeart/2005/8/quickstyle/3d1" qsCatId="3D" csTypeId="urn:microsoft.com/office/officeart/2005/8/colors/colorful2" csCatId="colorful" phldr="1"/>
      <dgm:spPr/>
    </dgm:pt>
    <dgm:pt modelId="{1AB800FD-46C2-6345-986A-AC5CE531D8A0}">
      <dgm:prSet phldrT="[Text]"/>
      <dgm:spPr/>
      <dgm:t>
        <a:bodyPr/>
        <a:lstStyle/>
        <a:p>
          <a:r>
            <a:rPr lang="en-GB" dirty="0"/>
            <a:t>Explore</a:t>
          </a:r>
        </a:p>
      </dgm:t>
    </dgm:pt>
    <dgm:pt modelId="{0F37EAD5-18A9-5943-9F60-3EC36D2343DB}" type="parTrans" cxnId="{6AD4334E-7DB4-C94A-86CC-04850132857C}">
      <dgm:prSet/>
      <dgm:spPr/>
      <dgm:t>
        <a:bodyPr/>
        <a:lstStyle/>
        <a:p>
          <a:endParaRPr lang="en-GB"/>
        </a:p>
      </dgm:t>
    </dgm:pt>
    <dgm:pt modelId="{9C3BB8AC-FD89-F44B-95D6-68A9CD5E3B38}" type="sibTrans" cxnId="{6AD4334E-7DB4-C94A-86CC-04850132857C}">
      <dgm:prSet/>
      <dgm:spPr/>
      <dgm:t>
        <a:bodyPr/>
        <a:lstStyle/>
        <a:p>
          <a:endParaRPr lang="en-GB"/>
        </a:p>
      </dgm:t>
    </dgm:pt>
    <dgm:pt modelId="{C9DE8835-C1D0-ED45-BFA7-A6389BEA31C2}">
      <dgm:prSet phldrT="[Text]"/>
      <dgm:spPr/>
      <dgm:t>
        <a:bodyPr/>
        <a:lstStyle/>
        <a:p>
          <a:r>
            <a:rPr lang="en-GB" dirty="0"/>
            <a:t>Respond and reflect</a:t>
          </a:r>
        </a:p>
      </dgm:t>
    </dgm:pt>
    <dgm:pt modelId="{8A470E4B-5722-794A-87CE-7A6A2FF8C4DA}" type="parTrans" cxnId="{55C82C0C-DB81-5A49-BA5A-6A580970C2F2}">
      <dgm:prSet/>
      <dgm:spPr/>
      <dgm:t>
        <a:bodyPr/>
        <a:lstStyle/>
        <a:p>
          <a:endParaRPr lang="en-GB"/>
        </a:p>
      </dgm:t>
    </dgm:pt>
    <dgm:pt modelId="{110541CE-851C-AE45-BA39-907EA943327E}" type="sibTrans" cxnId="{55C82C0C-DB81-5A49-BA5A-6A580970C2F2}">
      <dgm:prSet/>
      <dgm:spPr/>
      <dgm:t>
        <a:bodyPr/>
        <a:lstStyle/>
        <a:p>
          <a:endParaRPr lang="en-GB"/>
        </a:p>
      </dgm:t>
    </dgm:pt>
    <dgm:pt modelId="{C2A92301-4F97-DC48-8C68-CADAABD98DF0}">
      <dgm:prSet phldrT="[Text]"/>
      <dgm:spPr/>
      <dgm:t>
        <a:bodyPr/>
        <a:lstStyle/>
        <a:p>
          <a:r>
            <a:rPr lang="en-GB" dirty="0"/>
            <a:t>Create</a:t>
          </a:r>
        </a:p>
      </dgm:t>
    </dgm:pt>
    <dgm:pt modelId="{823A0341-48FA-3A4F-9C29-78D6D0BABF6E}" type="parTrans" cxnId="{E094EDF4-7C4E-6B44-840E-4EE1343C207C}">
      <dgm:prSet/>
      <dgm:spPr/>
      <dgm:t>
        <a:bodyPr/>
        <a:lstStyle/>
        <a:p>
          <a:endParaRPr lang="en-GB"/>
        </a:p>
      </dgm:t>
    </dgm:pt>
    <dgm:pt modelId="{97431EF7-9C39-0542-9C2A-FBCD794A106A}" type="sibTrans" cxnId="{E094EDF4-7C4E-6B44-840E-4EE1343C207C}">
      <dgm:prSet/>
      <dgm:spPr/>
      <dgm:t>
        <a:bodyPr/>
        <a:lstStyle/>
        <a:p>
          <a:endParaRPr lang="en-GB"/>
        </a:p>
      </dgm:t>
    </dgm:pt>
    <dgm:pt modelId="{623A47D3-71EE-D948-A137-CA92C5047CDA}" type="pres">
      <dgm:prSet presAssocID="{1C312489-DA20-E745-8153-226C328AA552}" presName="compositeShape" presStyleCnt="0">
        <dgm:presLayoutVars>
          <dgm:chMax val="7"/>
          <dgm:dir/>
          <dgm:resizeHandles val="exact"/>
        </dgm:presLayoutVars>
      </dgm:prSet>
      <dgm:spPr/>
    </dgm:pt>
    <dgm:pt modelId="{5A3878E8-DFCC-6841-A1A2-F6687A2ADABD}" type="pres">
      <dgm:prSet presAssocID="{1C312489-DA20-E745-8153-226C328AA552}" presName="wedge1" presStyleLbl="node1" presStyleIdx="0" presStyleCnt="3"/>
      <dgm:spPr/>
    </dgm:pt>
    <dgm:pt modelId="{0B7587D9-4843-F54C-BFCE-FAE6C43253DE}" type="pres">
      <dgm:prSet presAssocID="{1C312489-DA20-E745-8153-226C328AA552}" presName="dummy1a" presStyleCnt="0"/>
      <dgm:spPr/>
    </dgm:pt>
    <dgm:pt modelId="{A8C505F4-B6FE-434A-B23E-A76899B710CE}" type="pres">
      <dgm:prSet presAssocID="{1C312489-DA20-E745-8153-226C328AA552}" presName="dummy1b" presStyleCnt="0"/>
      <dgm:spPr/>
    </dgm:pt>
    <dgm:pt modelId="{3FBF14A5-E8DF-7C49-9585-715BF89942D9}" type="pres">
      <dgm:prSet presAssocID="{1C312489-DA20-E745-8153-226C328AA552}" presName="wedge1Tx" presStyleLbl="node1" presStyleIdx="0" presStyleCnt="3">
        <dgm:presLayoutVars>
          <dgm:chMax val="0"/>
          <dgm:chPref val="0"/>
          <dgm:bulletEnabled val="1"/>
        </dgm:presLayoutVars>
      </dgm:prSet>
      <dgm:spPr/>
    </dgm:pt>
    <dgm:pt modelId="{303D16D0-FFF1-0A47-9EAF-B899A7A3340F}" type="pres">
      <dgm:prSet presAssocID="{1C312489-DA20-E745-8153-226C328AA552}" presName="wedge2" presStyleLbl="node1" presStyleIdx="1" presStyleCnt="3"/>
      <dgm:spPr/>
    </dgm:pt>
    <dgm:pt modelId="{33A93138-7732-AB40-9046-0CD2FA392FE4}" type="pres">
      <dgm:prSet presAssocID="{1C312489-DA20-E745-8153-226C328AA552}" presName="dummy2a" presStyleCnt="0"/>
      <dgm:spPr/>
    </dgm:pt>
    <dgm:pt modelId="{945E38DB-5E91-EB49-8F2E-23C0BD94E089}" type="pres">
      <dgm:prSet presAssocID="{1C312489-DA20-E745-8153-226C328AA552}" presName="dummy2b" presStyleCnt="0"/>
      <dgm:spPr/>
    </dgm:pt>
    <dgm:pt modelId="{0A25EE10-514C-5749-8414-AA7D9AF90484}" type="pres">
      <dgm:prSet presAssocID="{1C312489-DA20-E745-8153-226C328AA552}" presName="wedge2Tx" presStyleLbl="node1" presStyleIdx="1" presStyleCnt="3">
        <dgm:presLayoutVars>
          <dgm:chMax val="0"/>
          <dgm:chPref val="0"/>
          <dgm:bulletEnabled val="1"/>
        </dgm:presLayoutVars>
      </dgm:prSet>
      <dgm:spPr/>
    </dgm:pt>
    <dgm:pt modelId="{18926F55-C3AB-EC4E-9DF0-1AE66BBDA1D0}" type="pres">
      <dgm:prSet presAssocID="{1C312489-DA20-E745-8153-226C328AA552}" presName="wedge3" presStyleLbl="node1" presStyleIdx="2" presStyleCnt="3"/>
      <dgm:spPr/>
    </dgm:pt>
    <dgm:pt modelId="{89150423-4B12-5949-9E1E-27FE44494778}" type="pres">
      <dgm:prSet presAssocID="{1C312489-DA20-E745-8153-226C328AA552}" presName="dummy3a" presStyleCnt="0"/>
      <dgm:spPr/>
    </dgm:pt>
    <dgm:pt modelId="{A2BFCAF0-A696-5940-9209-CC03D35663A8}" type="pres">
      <dgm:prSet presAssocID="{1C312489-DA20-E745-8153-226C328AA552}" presName="dummy3b" presStyleCnt="0"/>
      <dgm:spPr/>
    </dgm:pt>
    <dgm:pt modelId="{9C2D1AF8-F1D7-474D-AE82-935A75E27D3F}" type="pres">
      <dgm:prSet presAssocID="{1C312489-DA20-E745-8153-226C328AA552}" presName="wedge3Tx" presStyleLbl="node1" presStyleIdx="2" presStyleCnt="3">
        <dgm:presLayoutVars>
          <dgm:chMax val="0"/>
          <dgm:chPref val="0"/>
          <dgm:bulletEnabled val="1"/>
        </dgm:presLayoutVars>
      </dgm:prSet>
      <dgm:spPr/>
    </dgm:pt>
    <dgm:pt modelId="{E6CE426B-8FD8-FE43-8B22-822AB6E8618F}" type="pres">
      <dgm:prSet presAssocID="{9C3BB8AC-FD89-F44B-95D6-68A9CD5E3B38}" presName="arrowWedge1" presStyleLbl="fgSibTrans2D1" presStyleIdx="0" presStyleCnt="3"/>
      <dgm:spPr/>
    </dgm:pt>
    <dgm:pt modelId="{6BA08E92-A8AB-EB49-B678-DA50A4F5278A}" type="pres">
      <dgm:prSet presAssocID="{110541CE-851C-AE45-BA39-907EA943327E}" presName="arrowWedge2" presStyleLbl="fgSibTrans2D1" presStyleIdx="1" presStyleCnt="3"/>
      <dgm:spPr/>
    </dgm:pt>
    <dgm:pt modelId="{BDA9219F-92F9-B449-ACA2-CD18C58826CD}" type="pres">
      <dgm:prSet presAssocID="{97431EF7-9C39-0542-9C2A-FBCD794A106A}" presName="arrowWedge3" presStyleLbl="fgSibTrans2D1" presStyleIdx="2" presStyleCnt="3"/>
      <dgm:spPr/>
    </dgm:pt>
  </dgm:ptLst>
  <dgm:cxnLst>
    <dgm:cxn modelId="{55C82C0C-DB81-5A49-BA5A-6A580970C2F2}" srcId="{1C312489-DA20-E745-8153-226C328AA552}" destId="{C9DE8835-C1D0-ED45-BFA7-A6389BEA31C2}" srcOrd="1" destOrd="0" parTransId="{8A470E4B-5722-794A-87CE-7A6A2FF8C4DA}" sibTransId="{110541CE-851C-AE45-BA39-907EA943327E}"/>
    <dgm:cxn modelId="{FDC8953D-AB44-3D46-9AF3-C8342FFBEF92}" type="presOf" srcId="{1C312489-DA20-E745-8153-226C328AA552}" destId="{623A47D3-71EE-D948-A137-CA92C5047CDA}" srcOrd="0" destOrd="0" presId="urn:microsoft.com/office/officeart/2005/8/layout/cycle8"/>
    <dgm:cxn modelId="{6AD4334E-7DB4-C94A-86CC-04850132857C}" srcId="{1C312489-DA20-E745-8153-226C328AA552}" destId="{1AB800FD-46C2-6345-986A-AC5CE531D8A0}" srcOrd="0" destOrd="0" parTransId="{0F37EAD5-18A9-5943-9F60-3EC36D2343DB}" sibTransId="{9C3BB8AC-FD89-F44B-95D6-68A9CD5E3B38}"/>
    <dgm:cxn modelId="{10801155-28F4-734F-86BD-176610AA0449}" type="presOf" srcId="{C9DE8835-C1D0-ED45-BFA7-A6389BEA31C2}" destId="{303D16D0-FFF1-0A47-9EAF-B899A7A3340F}" srcOrd="0" destOrd="0" presId="urn:microsoft.com/office/officeart/2005/8/layout/cycle8"/>
    <dgm:cxn modelId="{DF704370-AA4E-6449-99EB-9601E2806D0D}" type="presOf" srcId="{C2A92301-4F97-DC48-8C68-CADAABD98DF0}" destId="{18926F55-C3AB-EC4E-9DF0-1AE66BBDA1D0}" srcOrd="0" destOrd="0" presId="urn:microsoft.com/office/officeart/2005/8/layout/cycle8"/>
    <dgm:cxn modelId="{CF47C390-EE1E-9A49-8931-506239B110ED}" type="presOf" srcId="{C2A92301-4F97-DC48-8C68-CADAABD98DF0}" destId="{9C2D1AF8-F1D7-474D-AE82-935A75E27D3F}" srcOrd="1" destOrd="0" presId="urn:microsoft.com/office/officeart/2005/8/layout/cycle8"/>
    <dgm:cxn modelId="{9E2684B5-7920-F84E-8742-E2D69131FC90}" type="presOf" srcId="{1AB800FD-46C2-6345-986A-AC5CE531D8A0}" destId="{3FBF14A5-E8DF-7C49-9585-715BF89942D9}" srcOrd="1" destOrd="0" presId="urn:microsoft.com/office/officeart/2005/8/layout/cycle8"/>
    <dgm:cxn modelId="{E094EDF4-7C4E-6B44-840E-4EE1343C207C}" srcId="{1C312489-DA20-E745-8153-226C328AA552}" destId="{C2A92301-4F97-DC48-8C68-CADAABD98DF0}" srcOrd="2" destOrd="0" parTransId="{823A0341-48FA-3A4F-9C29-78D6D0BABF6E}" sibTransId="{97431EF7-9C39-0542-9C2A-FBCD794A106A}"/>
    <dgm:cxn modelId="{CC0813FB-7327-E246-A132-B04981E01E06}" type="presOf" srcId="{C9DE8835-C1D0-ED45-BFA7-A6389BEA31C2}" destId="{0A25EE10-514C-5749-8414-AA7D9AF90484}" srcOrd="1" destOrd="0" presId="urn:microsoft.com/office/officeart/2005/8/layout/cycle8"/>
    <dgm:cxn modelId="{9BF25BFD-3F95-F24B-B4FD-17BD074FC891}" type="presOf" srcId="{1AB800FD-46C2-6345-986A-AC5CE531D8A0}" destId="{5A3878E8-DFCC-6841-A1A2-F6687A2ADABD}" srcOrd="0" destOrd="0" presId="urn:microsoft.com/office/officeart/2005/8/layout/cycle8"/>
    <dgm:cxn modelId="{7AA9FE13-49FB-7443-B08E-E886E02740BC}" type="presParOf" srcId="{623A47D3-71EE-D948-A137-CA92C5047CDA}" destId="{5A3878E8-DFCC-6841-A1A2-F6687A2ADABD}" srcOrd="0" destOrd="0" presId="urn:microsoft.com/office/officeart/2005/8/layout/cycle8"/>
    <dgm:cxn modelId="{0A78DEF4-8432-5249-AD89-85BBFD3CDEC0}" type="presParOf" srcId="{623A47D3-71EE-D948-A137-CA92C5047CDA}" destId="{0B7587D9-4843-F54C-BFCE-FAE6C43253DE}" srcOrd="1" destOrd="0" presId="urn:microsoft.com/office/officeart/2005/8/layout/cycle8"/>
    <dgm:cxn modelId="{C69BD5D8-2129-974A-8868-086B798B841B}" type="presParOf" srcId="{623A47D3-71EE-D948-A137-CA92C5047CDA}" destId="{A8C505F4-B6FE-434A-B23E-A76899B710CE}" srcOrd="2" destOrd="0" presId="urn:microsoft.com/office/officeart/2005/8/layout/cycle8"/>
    <dgm:cxn modelId="{7FC1B570-7953-DF43-9F00-357A7F6FED1F}" type="presParOf" srcId="{623A47D3-71EE-D948-A137-CA92C5047CDA}" destId="{3FBF14A5-E8DF-7C49-9585-715BF89942D9}" srcOrd="3" destOrd="0" presId="urn:microsoft.com/office/officeart/2005/8/layout/cycle8"/>
    <dgm:cxn modelId="{58C73573-DDF8-614B-A359-66CA7A7B959C}" type="presParOf" srcId="{623A47D3-71EE-D948-A137-CA92C5047CDA}" destId="{303D16D0-FFF1-0A47-9EAF-B899A7A3340F}" srcOrd="4" destOrd="0" presId="urn:microsoft.com/office/officeart/2005/8/layout/cycle8"/>
    <dgm:cxn modelId="{3E65358C-9B69-4E42-B896-70FFB30646E4}" type="presParOf" srcId="{623A47D3-71EE-D948-A137-CA92C5047CDA}" destId="{33A93138-7732-AB40-9046-0CD2FA392FE4}" srcOrd="5" destOrd="0" presId="urn:microsoft.com/office/officeart/2005/8/layout/cycle8"/>
    <dgm:cxn modelId="{E3F03104-4482-6441-944F-B18A18DA87CA}" type="presParOf" srcId="{623A47D3-71EE-D948-A137-CA92C5047CDA}" destId="{945E38DB-5E91-EB49-8F2E-23C0BD94E089}" srcOrd="6" destOrd="0" presId="urn:microsoft.com/office/officeart/2005/8/layout/cycle8"/>
    <dgm:cxn modelId="{F0AB80FD-7B35-D14D-89CC-007A3FB99946}" type="presParOf" srcId="{623A47D3-71EE-D948-A137-CA92C5047CDA}" destId="{0A25EE10-514C-5749-8414-AA7D9AF90484}" srcOrd="7" destOrd="0" presId="urn:microsoft.com/office/officeart/2005/8/layout/cycle8"/>
    <dgm:cxn modelId="{90D8D559-AFB0-F946-801A-B811A0C119FF}" type="presParOf" srcId="{623A47D3-71EE-D948-A137-CA92C5047CDA}" destId="{18926F55-C3AB-EC4E-9DF0-1AE66BBDA1D0}" srcOrd="8" destOrd="0" presId="urn:microsoft.com/office/officeart/2005/8/layout/cycle8"/>
    <dgm:cxn modelId="{FC06D9F4-D5AB-3D4B-A95A-8F43CBC4D07F}" type="presParOf" srcId="{623A47D3-71EE-D948-A137-CA92C5047CDA}" destId="{89150423-4B12-5949-9E1E-27FE44494778}" srcOrd="9" destOrd="0" presId="urn:microsoft.com/office/officeart/2005/8/layout/cycle8"/>
    <dgm:cxn modelId="{D5F79357-27B2-364C-868E-C46156402F2B}" type="presParOf" srcId="{623A47D3-71EE-D948-A137-CA92C5047CDA}" destId="{A2BFCAF0-A696-5940-9209-CC03D35663A8}" srcOrd="10" destOrd="0" presId="urn:microsoft.com/office/officeart/2005/8/layout/cycle8"/>
    <dgm:cxn modelId="{DAE30F68-1BD9-A443-8B55-5ED896AA83A1}" type="presParOf" srcId="{623A47D3-71EE-D948-A137-CA92C5047CDA}" destId="{9C2D1AF8-F1D7-474D-AE82-935A75E27D3F}" srcOrd="11" destOrd="0" presId="urn:microsoft.com/office/officeart/2005/8/layout/cycle8"/>
    <dgm:cxn modelId="{CBF4BD41-71ED-DB45-9786-7B1EEF0DE420}" type="presParOf" srcId="{623A47D3-71EE-D948-A137-CA92C5047CDA}" destId="{E6CE426B-8FD8-FE43-8B22-822AB6E8618F}" srcOrd="12" destOrd="0" presId="urn:microsoft.com/office/officeart/2005/8/layout/cycle8"/>
    <dgm:cxn modelId="{10243BED-1C55-B348-987C-5FDACCDCDEFF}" type="presParOf" srcId="{623A47D3-71EE-D948-A137-CA92C5047CDA}" destId="{6BA08E92-A8AB-EB49-B678-DA50A4F5278A}" srcOrd="13" destOrd="0" presId="urn:microsoft.com/office/officeart/2005/8/layout/cycle8"/>
    <dgm:cxn modelId="{F1DB88BF-20E9-E049-87B9-3C4DB2DE8CB4}" type="presParOf" srcId="{623A47D3-71EE-D948-A137-CA92C5047CDA}" destId="{BDA9219F-92F9-B449-ACA2-CD18C58826CD}" srcOrd="1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7D0F31A-B060-F941-9309-54FF6B4E44C5}" type="doc">
      <dgm:prSet loTypeId="urn:microsoft.com/office/officeart/2005/8/layout/lProcess2" loCatId="" qsTypeId="urn:microsoft.com/office/officeart/2005/8/quickstyle/simple1" qsCatId="simple" csTypeId="urn:microsoft.com/office/officeart/2005/8/colors/colorful2" csCatId="colorful" phldr="1"/>
      <dgm:spPr/>
      <dgm:t>
        <a:bodyPr/>
        <a:lstStyle/>
        <a:p>
          <a:endParaRPr lang="en-GB"/>
        </a:p>
      </dgm:t>
    </dgm:pt>
    <dgm:pt modelId="{FE952525-9725-844C-9CB9-130224988568}">
      <dgm:prSet phldrT="[Text]" custT="1"/>
      <dgm:spPr/>
      <dgm:t>
        <a:bodyPr/>
        <a:lstStyle/>
        <a:p>
          <a:r>
            <a:rPr lang="en-GB" sz="2000" b="1" dirty="0"/>
            <a:t>SoWM1:EXPLORE</a:t>
          </a:r>
        </a:p>
      </dgm:t>
    </dgm:pt>
    <dgm:pt modelId="{F6EAFF52-7D95-044C-B9FB-2E3697157C24}" type="parTrans" cxnId="{8527D823-1BC5-F24F-85AA-E1AE7875EB17}">
      <dgm:prSet/>
      <dgm:spPr/>
      <dgm:t>
        <a:bodyPr/>
        <a:lstStyle/>
        <a:p>
          <a:endParaRPr lang="en-GB"/>
        </a:p>
      </dgm:t>
    </dgm:pt>
    <dgm:pt modelId="{58FD4844-74F7-8249-9BC3-E1EE27324024}" type="sibTrans" cxnId="{8527D823-1BC5-F24F-85AA-E1AE7875EB17}">
      <dgm:prSet/>
      <dgm:spPr/>
      <dgm:t>
        <a:bodyPr/>
        <a:lstStyle/>
        <a:p>
          <a:endParaRPr lang="en-GB"/>
        </a:p>
      </dgm:t>
    </dgm:pt>
    <dgm:pt modelId="{C79DF227-F952-9F4B-937C-CEBAE564252D}">
      <dgm:prSet phldrT="[Text]"/>
      <dgm:spPr/>
      <dgm:t>
        <a:bodyPr/>
        <a:lstStyle/>
        <a:p>
          <a:r>
            <a:rPr lang="en-GB" b="1"/>
            <a:t>Techniques </a:t>
          </a:r>
        </a:p>
        <a:p>
          <a:r>
            <a:rPr lang="en-GB" b="1"/>
            <a:t>and resources</a:t>
          </a:r>
          <a:endParaRPr lang="en-GB" b="1" dirty="0"/>
        </a:p>
      </dgm:t>
    </dgm:pt>
    <dgm:pt modelId="{1AD9FBDF-ABC3-5940-976F-2FD344290B46}" type="parTrans" cxnId="{2B95F84F-D1A3-484E-9D3D-EEFC96079802}">
      <dgm:prSet/>
      <dgm:spPr/>
      <dgm:t>
        <a:bodyPr/>
        <a:lstStyle/>
        <a:p>
          <a:endParaRPr lang="en-GB"/>
        </a:p>
      </dgm:t>
    </dgm:pt>
    <dgm:pt modelId="{5767B7BE-92CC-404A-B47F-96300F5422A4}" type="sibTrans" cxnId="{2B95F84F-D1A3-484E-9D3D-EEFC96079802}">
      <dgm:prSet/>
      <dgm:spPr/>
      <dgm:t>
        <a:bodyPr/>
        <a:lstStyle/>
        <a:p>
          <a:endParaRPr lang="en-GB"/>
        </a:p>
      </dgm:t>
    </dgm:pt>
    <dgm:pt modelId="{AFA04DB1-38B7-224D-9714-AA1AE9446517}">
      <dgm:prSet phldrT="[Text]"/>
      <dgm:spPr/>
      <dgm:t>
        <a:bodyPr/>
        <a:lstStyle/>
        <a:p>
          <a:r>
            <a:rPr lang="en-GB" b="1"/>
            <a:t>Identity and context</a:t>
          </a:r>
          <a:endParaRPr lang="en-GB" b="1" dirty="0"/>
        </a:p>
      </dgm:t>
    </dgm:pt>
    <dgm:pt modelId="{A8E413BF-B5B0-3742-A297-F31AB86D7E52}" type="parTrans" cxnId="{0FC697C9-185E-454F-B31A-054A698DE669}">
      <dgm:prSet/>
      <dgm:spPr/>
      <dgm:t>
        <a:bodyPr/>
        <a:lstStyle/>
        <a:p>
          <a:endParaRPr lang="en-GB"/>
        </a:p>
      </dgm:t>
    </dgm:pt>
    <dgm:pt modelId="{543E9E21-0A42-2D42-BDCF-339BB49B8651}" type="sibTrans" cxnId="{0FC697C9-185E-454F-B31A-054A698DE669}">
      <dgm:prSet/>
      <dgm:spPr/>
      <dgm:t>
        <a:bodyPr/>
        <a:lstStyle/>
        <a:p>
          <a:endParaRPr lang="en-GB"/>
        </a:p>
      </dgm:t>
    </dgm:pt>
    <dgm:pt modelId="{B273CB94-1A05-D340-83B6-1753A258DED8}">
      <dgm:prSet phldrT="[Text]" custT="1"/>
      <dgm:spPr/>
      <dgm:t>
        <a:bodyPr/>
        <a:lstStyle/>
        <a:p>
          <a:r>
            <a:rPr lang="en-GB" sz="1800" b="1" dirty="0"/>
            <a:t>SoWM2: RESPONDING AND REFLECTING</a:t>
          </a:r>
        </a:p>
      </dgm:t>
    </dgm:pt>
    <dgm:pt modelId="{DD89C3EE-C7C1-6E42-9EEF-AF11066A1A41}" type="parTrans" cxnId="{07BE57C4-EAD5-BB4E-B174-B05DD7AA666F}">
      <dgm:prSet/>
      <dgm:spPr/>
      <dgm:t>
        <a:bodyPr/>
        <a:lstStyle/>
        <a:p>
          <a:endParaRPr lang="en-GB"/>
        </a:p>
      </dgm:t>
    </dgm:pt>
    <dgm:pt modelId="{3D761566-2444-4249-8FC3-ACFA238A6819}" type="sibTrans" cxnId="{07BE57C4-EAD5-BB4E-B174-B05DD7AA666F}">
      <dgm:prSet/>
      <dgm:spPr/>
      <dgm:t>
        <a:bodyPr/>
        <a:lstStyle/>
        <a:p>
          <a:endParaRPr lang="en-GB"/>
        </a:p>
      </dgm:t>
    </dgm:pt>
    <dgm:pt modelId="{183FD4F1-7BEC-BE4D-8883-3913774F26AB}">
      <dgm:prSet phldrT="[Text]"/>
      <dgm:spPr/>
      <dgm:t>
        <a:bodyPr/>
        <a:lstStyle/>
        <a:p>
          <a:r>
            <a:rPr lang="en-GB" b="1"/>
            <a:t>Evaluating and developing</a:t>
          </a:r>
          <a:endParaRPr lang="en-GB" b="1" dirty="0"/>
        </a:p>
      </dgm:t>
    </dgm:pt>
    <dgm:pt modelId="{30257A3F-3FB9-0A4B-BC1E-D93761EF3A33}" type="parTrans" cxnId="{085C5150-29C9-664A-BC7E-5FE49B8D38C3}">
      <dgm:prSet/>
      <dgm:spPr/>
      <dgm:t>
        <a:bodyPr/>
        <a:lstStyle/>
        <a:p>
          <a:endParaRPr lang="en-GB"/>
        </a:p>
      </dgm:t>
    </dgm:pt>
    <dgm:pt modelId="{C2811270-C316-E34F-9E08-D9BFD4CAA995}" type="sibTrans" cxnId="{085C5150-29C9-664A-BC7E-5FE49B8D38C3}">
      <dgm:prSet/>
      <dgm:spPr/>
      <dgm:t>
        <a:bodyPr/>
        <a:lstStyle/>
        <a:p>
          <a:endParaRPr lang="en-GB"/>
        </a:p>
      </dgm:t>
    </dgm:pt>
    <dgm:pt modelId="{E5CF6CB4-09F5-6340-9722-5DC493E846F3}">
      <dgm:prSet phldrT="[Text]"/>
      <dgm:spPr/>
      <dgm:t>
        <a:bodyPr/>
        <a:lstStyle/>
        <a:p>
          <a:r>
            <a:rPr lang="en-GB" b="1"/>
            <a:t>Context, time and place</a:t>
          </a:r>
          <a:endParaRPr lang="en-GB" b="1" dirty="0"/>
        </a:p>
      </dgm:t>
    </dgm:pt>
    <dgm:pt modelId="{1FF9528A-8BFC-684E-9945-CF565D9C86E1}" type="parTrans" cxnId="{93BCF1E4-A9E7-2040-BED8-E763B161CCEF}">
      <dgm:prSet/>
      <dgm:spPr/>
      <dgm:t>
        <a:bodyPr/>
        <a:lstStyle/>
        <a:p>
          <a:endParaRPr lang="en-GB"/>
        </a:p>
      </dgm:t>
    </dgm:pt>
    <dgm:pt modelId="{97BFE661-63FF-F84A-8659-635416B09BCA}" type="sibTrans" cxnId="{93BCF1E4-A9E7-2040-BED8-E763B161CCEF}">
      <dgm:prSet/>
      <dgm:spPr/>
      <dgm:t>
        <a:bodyPr/>
        <a:lstStyle/>
        <a:p>
          <a:endParaRPr lang="en-GB"/>
        </a:p>
      </dgm:t>
    </dgm:pt>
    <dgm:pt modelId="{9F541723-D093-AC4D-97BF-32E552D1FA11}">
      <dgm:prSet phldrT="[Text]"/>
      <dgm:spPr/>
      <dgm:t>
        <a:bodyPr/>
        <a:lstStyle/>
        <a:p>
          <a:r>
            <a:rPr lang="en-GB" b="1"/>
            <a:t>Communicating effectively</a:t>
          </a:r>
          <a:endParaRPr lang="en-GB" b="1" dirty="0"/>
        </a:p>
      </dgm:t>
    </dgm:pt>
    <dgm:pt modelId="{F3FE9EBC-B373-AE4D-A11F-65246EB4089E}" type="parTrans" cxnId="{93FC2E18-9B71-0D4B-A6B7-458A27975B42}">
      <dgm:prSet/>
      <dgm:spPr/>
      <dgm:t>
        <a:bodyPr/>
        <a:lstStyle/>
        <a:p>
          <a:endParaRPr lang="en-GB"/>
        </a:p>
      </dgm:t>
    </dgm:pt>
    <dgm:pt modelId="{AAF6B2D2-5D86-C240-B47A-96CA3C31C073}" type="sibTrans" cxnId="{93FC2E18-9B71-0D4B-A6B7-458A27975B42}">
      <dgm:prSet/>
      <dgm:spPr/>
      <dgm:t>
        <a:bodyPr/>
        <a:lstStyle/>
        <a:p>
          <a:endParaRPr lang="en-GB"/>
        </a:p>
      </dgm:t>
    </dgm:pt>
    <dgm:pt modelId="{CCD338F6-30D0-1C48-9BDB-53880FB116C0}">
      <dgm:prSet phldrT="[Text]"/>
      <dgm:spPr/>
      <dgm:t>
        <a:bodyPr/>
        <a:lstStyle/>
        <a:p>
          <a:r>
            <a:rPr lang="en-GB" b="1"/>
            <a:t>Artistic communication</a:t>
          </a:r>
          <a:endParaRPr lang="en-GB" b="1" dirty="0"/>
        </a:p>
      </dgm:t>
    </dgm:pt>
    <dgm:pt modelId="{23B29BC5-E95F-9243-97E8-E5ABF619A51F}" type="parTrans" cxnId="{B6EF707C-0FAA-8B42-B1C1-95FA454E0EC7}">
      <dgm:prSet/>
      <dgm:spPr/>
      <dgm:t>
        <a:bodyPr/>
        <a:lstStyle/>
        <a:p>
          <a:endParaRPr lang="en-GB"/>
        </a:p>
      </dgm:t>
    </dgm:pt>
    <dgm:pt modelId="{97961847-8977-2449-A0B4-74F7540933FA}" type="sibTrans" cxnId="{B6EF707C-0FAA-8B42-B1C1-95FA454E0EC7}">
      <dgm:prSet/>
      <dgm:spPr/>
      <dgm:t>
        <a:bodyPr/>
        <a:lstStyle/>
        <a:p>
          <a:endParaRPr lang="en-GB"/>
        </a:p>
      </dgm:t>
    </dgm:pt>
    <dgm:pt modelId="{CD8BE0A6-4E7A-F740-A06A-7E22FED20293}">
      <dgm:prSet phldrT="[Text]" custT="1"/>
      <dgm:spPr/>
      <dgm:t>
        <a:bodyPr/>
        <a:lstStyle/>
        <a:p>
          <a:r>
            <a:rPr lang="en-GB" sz="2000" b="1" dirty="0"/>
            <a:t>SoWM3: CREATE</a:t>
          </a:r>
        </a:p>
      </dgm:t>
    </dgm:pt>
    <dgm:pt modelId="{EC773C98-C443-0849-99D2-998169BD993B}" type="parTrans" cxnId="{C22CFBA1-5F36-F045-93D6-2662C61CA8AB}">
      <dgm:prSet/>
      <dgm:spPr/>
      <dgm:t>
        <a:bodyPr/>
        <a:lstStyle/>
        <a:p>
          <a:endParaRPr lang="en-GB"/>
        </a:p>
      </dgm:t>
    </dgm:pt>
    <dgm:pt modelId="{2D586ED9-CB44-0943-9ABB-C22153E1A994}" type="sibTrans" cxnId="{C22CFBA1-5F36-F045-93D6-2662C61CA8AB}">
      <dgm:prSet/>
      <dgm:spPr/>
      <dgm:t>
        <a:bodyPr/>
        <a:lstStyle/>
        <a:p>
          <a:endParaRPr lang="en-GB"/>
        </a:p>
      </dgm:t>
    </dgm:pt>
    <dgm:pt modelId="{FD3AFB98-E26F-2E46-8C87-78DC492825A2}">
      <dgm:prSet phldrT="[Text]"/>
      <dgm:spPr/>
      <dgm:t>
        <a:bodyPr/>
        <a:lstStyle/>
        <a:p>
          <a:r>
            <a:rPr lang="en-US" b="1"/>
            <a:t>Audience, purpose, and outcomes</a:t>
          </a:r>
          <a:endParaRPr lang="en-GB" dirty="0"/>
        </a:p>
      </dgm:t>
    </dgm:pt>
    <dgm:pt modelId="{EB6D9E8B-07D7-B643-9C9D-39B42D499C7C}" type="parTrans" cxnId="{7F7989D9-FE22-AB47-90DF-5E3C93CA1D49}">
      <dgm:prSet/>
      <dgm:spPr/>
      <dgm:t>
        <a:bodyPr/>
        <a:lstStyle/>
        <a:p>
          <a:endParaRPr lang="en-GB"/>
        </a:p>
      </dgm:t>
    </dgm:pt>
    <dgm:pt modelId="{ED2D669D-97A7-5F47-B287-618580CE5DC4}" type="sibTrans" cxnId="{7F7989D9-FE22-AB47-90DF-5E3C93CA1D49}">
      <dgm:prSet/>
      <dgm:spPr/>
      <dgm:t>
        <a:bodyPr/>
        <a:lstStyle/>
        <a:p>
          <a:endParaRPr lang="en-GB"/>
        </a:p>
      </dgm:t>
    </dgm:pt>
    <dgm:pt modelId="{59D3250C-BE35-9F47-AF3F-B16E4F657913}">
      <dgm:prSet phldrT="[Text]"/>
      <dgm:spPr/>
      <dgm:t>
        <a:bodyPr/>
        <a:lstStyle/>
        <a:p>
          <a:r>
            <a:rPr lang="en-US" b="1"/>
            <a:t>Techniques and skills</a:t>
          </a:r>
          <a:endParaRPr lang="en-GB" dirty="0"/>
        </a:p>
      </dgm:t>
    </dgm:pt>
    <dgm:pt modelId="{458F9C87-2F30-4649-BAB6-B0C7915C3B33}" type="parTrans" cxnId="{2E3151B2-F207-1E4B-8FD9-5688410F12AB}">
      <dgm:prSet/>
      <dgm:spPr/>
      <dgm:t>
        <a:bodyPr/>
        <a:lstStyle/>
        <a:p>
          <a:endParaRPr lang="en-GB"/>
        </a:p>
      </dgm:t>
    </dgm:pt>
    <dgm:pt modelId="{23213739-CEDC-3D4F-84D2-D5B934921FAE}" type="sibTrans" cxnId="{2E3151B2-F207-1E4B-8FD9-5688410F12AB}">
      <dgm:prSet/>
      <dgm:spPr/>
      <dgm:t>
        <a:bodyPr/>
        <a:lstStyle/>
        <a:p>
          <a:endParaRPr lang="en-GB"/>
        </a:p>
      </dgm:t>
    </dgm:pt>
    <dgm:pt modelId="{433834C5-596E-FE48-8165-A46AB65FB09F}">
      <dgm:prSet phldrT="[Text]"/>
      <dgm:spPr/>
      <dgm:t>
        <a:bodyPr/>
        <a:lstStyle/>
        <a:p>
          <a:r>
            <a:rPr lang="en-US" b="1"/>
            <a:t>Planning creative works</a:t>
          </a:r>
          <a:endParaRPr lang="en-GB" dirty="0"/>
        </a:p>
      </dgm:t>
    </dgm:pt>
    <dgm:pt modelId="{57E1D3DA-6A60-5848-AA70-CD06963E4EF4}" type="parTrans" cxnId="{31943AD8-599F-9F47-B772-1D23707B709D}">
      <dgm:prSet/>
      <dgm:spPr/>
      <dgm:t>
        <a:bodyPr/>
        <a:lstStyle/>
        <a:p>
          <a:endParaRPr lang="en-GB"/>
        </a:p>
      </dgm:t>
    </dgm:pt>
    <dgm:pt modelId="{9D5C9EF0-DFC5-CE4D-B8AA-AC59D4B7C29A}" type="sibTrans" cxnId="{31943AD8-599F-9F47-B772-1D23707B709D}">
      <dgm:prSet/>
      <dgm:spPr/>
      <dgm:t>
        <a:bodyPr/>
        <a:lstStyle/>
        <a:p>
          <a:endParaRPr lang="en-GB"/>
        </a:p>
      </dgm:t>
    </dgm:pt>
    <dgm:pt modelId="{1B00A1F7-2DF9-8745-974C-4CD493BC56A4}">
      <dgm:prSet/>
      <dgm:spPr/>
      <dgm:t>
        <a:bodyPr/>
        <a:lstStyle/>
        <a:p>
          <a:r>
            <a:rPr lang="en-US" b="1"/>
            <a:t>Health, safety and considerations of others</a:t>
          </a:r>
          <a:endParaRPr lang="en-US" dirty="0"/>
        </a:p>
      </dgm:t>
    </dgm:pt>
    <dgm:pt modelId="{4125778A-73A0-E347-8B91-358D3108D3EE}" type="parTrans" cxnId="{0917F64F-308C-6546-A5DA-6D08C8C7D5A9}">
      <dgm:prSet/>
      <dgm:spPr/>
      <dgm:t>
        <a:bodyPr/>
        <a:lstStyle/>
        <a:p>
          <a:endParaRPr lang="en-GB"/>
        </a:p>
      </dgm:t>
    </dgm:pt>
    <dgm:pt modelId="{D4DBD34B-2EA9-AC42-90DB-971F57571273}" type="sibTrans" cxnId="{0917F64F-308C-6546-A5DA-6D08C8C7D5A9}">
      <dgm:prSet/>
      <dgm:spPr/>
      <dgm:t>
        <a:bodyPr/>
        <a:lstStyle/>
        <a:p>
          <a:endParaRPr lang="en-GB"/>
        </a:p>
      </dgm:t>
    </dgm:pt>
    <dgm:pt modelId="{A42645AF-C35D-DB4A-B518-63130A560BA1}">
      <dgm:prSet/>
      <dgm:spPr/>
      <dgm:t>
        <a:bodyPr/>
        <a:lstStyle/>
        <a:p>
          <a:r>
            <a:rPr lang="en-US" b="1"/>
            <a:t>Approaching and managing creative challenges</a:t>
          </a:r>
          <a:endParaRPr lang="en-US" dirty="0"/>
        </a:p>
      </dgm:t>
    </dgm:pt>
    <dgm:pt modelId="{8FEA35D1-B8B2-D64E-AF48-759F3014A147}" type="parTrans" cxnId="{91EAF5E9-D112-3745-AD6C-A005905AAED7}">
      <dgm:prSet/>
      <dgm:spPr/>
      <dgm:t>
        <a:bodyPr/>
        <a:lstStyle/>
        <a:p>
          <a:endParaRPr lang="en-GB"/>
        </a:p>
      </dgm:t>
    </dgm:pt>
    <dgm:pt modelId="{035FDC1D-9582-3843-8F02-2956BE5383CE}" type="sibTrans" cxnId="{91EAF5E9-D112-3745-AD6C-A005905AAED7}">
      <dgm:prSet/>
      <dgm:spPr/>
      <dgm:t>
        <a:bodyPr/>
        <a:lstStyle/>
        <a:p>
          <a:endParaRPr lang="en-GB"/>
        </a:p>
      </dgm:t>
    </dgm:pt>
    <dgm:pt modelId="{0DC17471-F011-DA4D-A0B7-D7ADE55A9FAC}">
      <dgm:prSet/>
      <dgm:spPr/>
      <dgm:t>
        <a:bodyPr/>
        <a:lstStyle/>
        <a:p>
          <a:r>
            <a:rPr lang="en-US" b="1"/>
            <a:t>Performing, presenting, and sharing creative work</a:t>
          </a:r>
          <a:endParaRPr lang="en-GB" dirty="0"/>
        </a:p>
      </dgm:t>
    </dgm:pt>
    <dgm:pt modelId="{101A022E-CBB9-4A45-8DB1-30A073109EBD}" type="parTrans" cxnId="{D9B04247-E8DC-DF4C-939D-14237C2E2323}">
      <dgm:prSet/>
      <dgm:spPr/>
      <dgm:t>
        <a:bodyPr/>
        <a:lstStyle/>
        <a:p>
          <a:endParaRPr lang="en-GB"/>
        </a:p>
      </dgm:t>
    </dgm:pt>
    <dgm:pt modelId="{015D7625-D6A3-594F-8208-380CB8232131}" type="sibTrans" cxnId="{D9B04247-E8DC-DF4C-939D-14237C2E2323}">
      <dgm:prSet/>
      <dgm:spPr/>
      <dgm:t>
        <a:bodyPr/>
        <a:lstStyle/>
        <a:p>
          <a:endParaRPr lang="en-GB"/>
        </a:p>
      </dgm:t>
    </dgm:pt>
    <dgm:pt modelId="{CFC45063-8AC8-CB47-9390-228312B0482D}" type="pres">
      <dgm:prSet presAssocID="{47D0F31A-B060-F941-9309-54FF6B4E44C5}" presName="theList" presStyleCnt="0">
        <dgm:presLayoutVars>
          <dgm:dir/>
          <dgm:animLvl val="lvl"/>
          <dgm:resizeHandles val="exact"/>
        </dgm:presLayoutVars>
      </dgm:prSet>
      <dgm:spPr/>
    </dgm:pt>
    <dgm:pt modelId="{0934E982-01C6-304C-B9C9-660F6E430566}" type="pres">
      <dgm:prSet presAssocID="{FE952525-9725-844C-9CB9-130224988568}" presName="compNode" presStyleCnt="0"/>
      <dgm:spPr/>
    </dgm:pt>
    <dgm:pt modelId="{A4F3489E-EF6E-9246-8EC6-20EACD8DC9F7}" type="pres">
      <dgm:prSet presAssocID="{FE952525-9725-844C-9CB9-130224988568}" presName="aNode" presStyleLbl="bgShp" presStyleIdx="0" presStyleCnt="3" custLinFactNeighborX="-923" custLinFactNeighborY="-2085"/>
      <dgm:spPr/>
    </dgm:pt>
    <dgm:pt modelId="{0979434D-401E-8B4B-B981-1DF37F36C8E9}" type="pres">
      <dgm:prSet presAssocID="{FE952525-9725-844C-9CB9-130224988568}" presName="textNode" presStyleLbl="bgShp" presStyleIdx="0" presStyleCnt="3"/>
      <dgm:spPr/>
    </dgm:pt>
    <dgm:pt modelId="{D2FB8E4B-E239-AD4B-A7E5-5D5EE33682DB}" type="pres">
      <dgm:prSet presAssocID="{FE952525-9725-844C-9CB9-130224988568}" presName="compChildNode" presStyleCnt="0"/>
      <dgm:spPr/>
    </dgm:pt>
    <dgm:pt modelId="{62E6163B-4DC7-364A-A48A-321E4DC2007D}" type="pres">
      <dgm:prSet presAssocID="{FE952525-9725-844C-9CB9-130224988568}" presName="theInnerList" presStyleCnt="0"/>
      <dgm:spPr/>
    </dgm:pt>
    <dgm:pt modelId="{6456D314-608A-5E4D-A902-A5305BCC00F7}" type="pres">
      <dgm:prSet presAssocID="{C79DF227-F952-9F4B-937C-CEBAE564252D}" presName="childNode" presStyleLbl="node1" presStyleIdx="0" presStyleCnt="12">
        <dgm:presLayoutVars>
          <dgm:bulletEnabled val="1"/>
        </dgm:presLayoutVars>
      </dgm:prSet>
      <dgm:spPr/>
    </dgm:pt>
    <dgm:pt modelId="{D5728A56-D675-B84F-BD88-035FF9ADA826}" type="pres">
      <dgm:prSet presAssocID="{C79DF227-F952-9F4B-937C-CEBAE564252D}" presName="aSpace2" presStyleCnt="0"/>
      <dgm:spPr/>
    </dgm:pt>
    <dgm:pt modelId="{5B6C881C-89B6-234B-9BDF-40FA16602425}" type="pres">
      <dgm:prSet presAssocID="{AFA04DB1-38B7-224D-9714-AA1AE9446517}" presName="childNode" presStyleLbl="node1" presStyleIdx="1" presStyleCnt="12">
        <dgm:presLayoutVars>
          <dgm:bulletEnabled val="1"/>
        </dgm:presLayoutVars>
      </dgm:prSet>
      <dgm:spPr/>
    </dgm:pt>
    <dgm:pt modelId="{F1702BCE-6671-924C-97BA-F387ED89FA25}" type="pres">
      <dgm:prSet presAssocID="{AFA04DB1-38B7-224D-9714-AA1AE9446517}" presName="aSpace2" presStyleCnt="0"/>
      <dgm:spPr/>
    </dgm:pt>
    <dgm:pt modelId="{9C5B712B-C89B-5B4A-9403-A22B26CDDF86}" type="pres">
      <dgm:prSet presAssocID="{9F541723-D093-AC4D-97BF-32E552D1FA11}" presName="childNode" presStyleLbl="node1" presStyleIdx="2" presStyleCnt="12">
        <dgm:presLayoutVars>
          <dgm:bulletEnabled val="1"/>
        </dgm:presLayoutVars>
      </dgm:prSet>
      <dgm:spPr/>
    </dgm:pt>
    <dgm:pt modelId="{7F48BE06-9199-7E47-8297-1CC070163464}" type="pres">
      <dgm:prSet presAssocID="{FE952525-9725-844C-9CB9-130224988568}" presName="aSpace" presStyleCnt="0"/>
      <dgm:spPr/>
    </dgm:pt>
    <dgm:pt modelId="{47C22246-8A61-D24C-9426-8454368319A5}" type="pres">
      <dgm:prSet presAssocID="{B273CB94-1A05-D340-83B6-1753A258DED8}" presName="compNode" presStyleCnt="0"/>
      <dgm:spPr/>
    </dgm:pt>
    <dgm:pt modelId="{79E3BD24-3406-0844-A65C-A2267E70EE72}" type="pres">
      <dgm:prSet presAssocID="{B273CB94-1A05-D340-83B6-1753A258DED8}" presName="aNode" presStyleLbl="bgShp" presStyleIdx="1" presStyleCnt="3" custLinFactNeighborX="683" custLinFactNeighborY="593"/>
      <dgm:spPr/>
    </dgm:pt>
    <dgm:pt modelId="{7DBCA761-5F58-9F41-B8FC-7AE964DB0C03}" type="pres">
      <dgm:prSet presAssocID="{B273CB94-1A05-D340-83B6-1753A258DED8}" presName="textNode" presStyleLbl="bgShp" presStyleIdx="1" presStyleCnt="3"/>
      <dgm:spPr/>
    </dgm:pt>
    <dgm:pt modelId="{152B6513-4631-D54C-B4BB-8C2D0C5508E5}" type="pres">
      <dgm:prSet presAssocID="{B273CB94-1A05-D340-83B6-1753A258DED8}" presName="compChildNode" presStyleCnt="0"/>
      <dgm:spPr/>
    </dgm:pt>
    <dgm:pt modelId="{35AF7AC8-C2B9-4740-83B9-D4EC5FABF8A5}" type="pres">
      <dgm:prSet presAssocID="{B273CB94-1A05-D340-83B6-1753A258DED8}" presName="theInnerList" presStyleCnt="0"/>
      <dgm:spPr/>
    </dgm:pt>
    <dgm:pt modelId="{C28ACA91-97BD-1540-ABE1-1018BFC44E23}" type="pres">
      <dgm:prSet presAssocID="{183FD4F1-7BEC-BE4D-8883-3913774F26AB}" presName="childNode" presStyleLbl="node1" presStyleIdx="3" presStyleCnt="12">
        <dgm:presLayoutVars>
          <dgm:bulletEnabled val="1"/>
        </dgm:presLayoutVars>
      </dgm:prSet>
      <dgm:spPr/>
    </dgm:pt>
    <dgm:pt modelId="{639F61F2-83C2-6E45-9373-AE00A2F6BAE3}" type="pres">
      <dgm:prSet presAssocID="{183FD4F1-7BEC-BE4D-8883-3913774F26AB}" presName="aSpace2" presStyleCnt="0"/>
      <dgm:spPr/>
    </dgm:pt>
    <dgm:pt modelId="{CCBC7E1D-F729-1547-875F-1C6ECD224374}" type="pres">
      <dgm:prSet presAssocID="{E5CF6CB4-09F5-6340-9722-5DC493E846F3}" presName="childNode" presStyleLbl="node1" presStyleIdx="4" presStyleCnt="12">
        <dgm:presLayoutVars>
          <dgm:bulletEnabled val="1"/>
        </dgm:presLayoutVars>
      </dgm:prSet>
      <dgm:spPr/>
    </dgm:pt>
    <dgm:pt modelId="{7D6C53A3-8078-994C-8472-E4E1CC437913}" type="pres">
      <dgm:prSet presAssocID="{E5CF6CB4-09F5-6340-9722-5DC493E846F3}" presName="aSpace2" presStyleCnt="0"/>
      <dgm:spPr/>
    </dgm:pt>
    <dgm:pt modelId="{1BB2610E-62CE-6146-96D8-916879988E61}" type="pres">
      <dgm:prSet presAssocID="{CCD338F6-30D0-1C48-9BDB-53880FB116C0}" presName="childNode" presStyleLbl="node1" presStyleIdx="5" presStyleCnt="12">
        <dgm:presLayoutVars>
          <dgm:bulletEnabled val="1"/>
        </dgm:presLayoutVars>
      </dgm:prSet>
      <dgm:spPr/>
    </dgm:pt>
    <dgm:pt modelId="{0370E2AB-0F1B-CC46-BE4F-5A4551F36545}" type="pres">
      <dgm:prSet presAssocID="{B273CB94-1A05-D340-83B6-1753A258DED8}" presName="aSpace" presStyleCnt="0"/>
      <dgm:spPr/>
    </dgm:pt>
    <dgm:pt modelId="{1FD7CBCC-36AC-7846-992E-C7FC00C91554}" type="pres">
      <dgm:prSet presAssocID="{CD8BE0A6-4E7A-F740-A06A-7E22FED20293}" presName="compNode" presStyleCnt="0"/>
      <dgm:spPr/>
    </dgm:pt>
    <dgm:pt modelId="{F27FB16C-98B0-3E4F-BDF1-FEFE2C5DDBDE}" type="pres">
      <dgm:prSet presAssocID="{CD8BE0A6-4E7A-F740-A06A-7E22FED20293}" presName="aNode" presStyleLbl="bgShp" presStyleIdx="2" presStyleCnt="3"/>
      <dgm:spPr/>
    </dgm:pt>
    <dgm:pt modelId="{31364B56-7674-BA48-9569-BA415062CEB9}" type="pres">
      <dgm:prSet presAssocID="{CD8BE0A6-4E7A-F740-A06A-7E22FED20293}" presName="textNode" presStyleLbl="bgShp" presStyleIdx="2" presStyleCnt="3"/>
      <dgm:spPr/>
    </dgm:pt>
    <dgm:pt modelId="{B824A034-DC44-5B49-AB0D-822B285AB829}" type="pres">
      <dgm:prSet presAssocID="{CD8BE0A6-4E7A-F740-A06A-7E22FED20293}" presName="compChildNode" presStyleCnt="0"/>
      <dgm:spPr/>
    </dgm:pt>
    <dgm:pt modelId="{6056976B-192F-1648-A494-0F63116AA0B6}" type="pres">
      <dgm:prSet presAssocID="{CD8BE0A6-4E7A-F740-A06A-7E22FED20293}" presName="theInnerList" presStyleCnt="0"/>
      <dgm:spPr/>
    </dgm:pt>
    <dgm:pt modelId="{EE0E7C73-CEEA-0749-91AA-8A601659CD10}" type="pres">
      <dgm:prSet presAssocID="{FD3AFB98-E26F-2E46-8C87-78DC492825A2}" presName="childNode" presStyleLbl="node1" presStyleIdx="6" presStyleCnt="12">
        <dgm:presLayoutVars>
          <dgm:bulletEnabled val="1"/>
        </dgm:presLayoutVars>
      </dgm:prSet>
      <dgm:spPr/>
    </dgm:pt>
    <dgm:pt modelId="{2C39B680-1AFA-244C-83B2-CA888BC69316}" type="pres">
      <dgm:prSet presAssocID="{FD3AFB98-E26F-2E46-8C87-78DC492825A2}" presName="aSpace2" presStyleCnt="0"/>
      <dgm:spPr/>
    </dgm:pt>
    <dgm:pt modelId="{16ACA1F8-3037-6E4D-90DD-A68FCE257263}" type="pres">
      <dgm:prSet presAssocID="{59D3250C-BE35-9F47-AF3F-B16E4F657913}" presName="childNode" presStyleLbl="node1" presStyleIdx="7" presStyleCnt="12">
        <dgm:presLayoutVars>
          <dgm:bulletEnabled val="1"/>
        </dgm:presLayoutVars>
      </dgm:prSet>
      <dgm:spPr/>
    </dgm:pt>
    <dgm:pt modelId="{2C40A5FD-8FAD-8B40-9AD2-29480ACE9516}" type="pres">
      <dgm:prSet presAssocID="{59D3250C-BE35-9F47-AF3F-B16E4F657913}" presName="aSpace2" presStyleCnt="0"/>
      <dgm:spPr/>
    </dgm:pt>
    <dgm:pt modelId="{36263387-206F-8643-A1E7-FBDFE50003A7}" type="pres">
      <dgm:prSet presAssocID="{433834C5-596E-FE48-8165-A46AB65FB09F}" presName="childNode" presStyleLbl="node1" presStyleIdx="8" presStyleCnt="12">
        <dgm:presLayoutVars>
          <dgm:bulletEnabled val="1"/>
        </dgm:presLayoutVars>
      </dgm:prSet>
      <dgm:spPr/>
    </dgm:pt>
    <dgm:pt modelId="{AF8016BC-29F2-944F-B646-C38288EF8E95}" type="pres">
      <dgm:prSet presAssocID="{433834C5-596E-FE48-8165-A46AB65FB09F}" presName="aSpace2" presStyleCnt="0"/>
      <dgm:spPr/>
    </dgm:pt>
    <dgm:pt modelId="{3A5F58E5-080C-E84B-8E60-8FFAFF7A74FD}" type="pres">
      <dgm:prSet presAssocID="{0DC17471-F011-DA4D-A0B7-D7ADE55A9FAC}" presName="childNode" presStyleLbl="node1" presStyleIdx="9" presStyleCnt="12">
        <dgm:presLayoutVars>
          <dgm:bulletEnabled val="1"/>
        </dgm:presLayoutVars>
      </dgm:prSet>
      <dgm:spPr/>
    </dgm:pt>
    <dgm:pt modelId="{8C35D739-A021-F947-949D-F5F0D6F4E0AA}" type="pres">
      <dgm:prSet presAssocID="{0DC17471-F011-DA4D-A0B7-D7ADE55A9FAC}" presName="aSpace2" presStyleCnt="0"/>
      <dgm:spPr/>
    </dgm:pt>
    <dgm:pt modelId="{4FA8102B-8938-074A-B4BF-991B97EF761A}" type="pres">
      <dgm:prSet presAssocID="{A42645AF-C35D-DB4A-B518-63130A560BA1}" presName="childNode" presStyleLbl="node1" presStyleIdx="10" presStyleCnt="12">
        <dgm:presLayoutVars>
          <dgm:bulletEnabled val="1"/>
        </dgm:presLayoutVars>
      </dgm:prSet>
      <dgm:spPr/>
    </dgm:pt>
    <dgm:pt modelId="{1CEE99F4-C9F0-8047-B963-5DF9BF1B9B67}" type="pres">
      <dgm:prSet presAssocID="{A42645AF-C35D-DB4A-B518-63130A560BA1}" presName="aSpace2" presStyleCnt="0"/>
      <dgm:spPr/>
    </dgm:pt>
    <dgm:pt modelId="{3348D8F2-361D-F944-BA65-169AF6F7A9E3}" type="pres">
      <dgm:prSet presAssocID="{1B00A1F7-2DF9-8745-974C-4CD493BC56A4}" presName="childNode" presStyleLbl="node1" presStyleIdx="11" presStyleCnt="12">
        <dgm:presLayoutVars>
          <dgm:bulletEnabled val="1"/>
        </dgm:presLayoutVars>
      </dgm:prSet>
      <dgm:spPr/>
    </dgm:pt>
  </dgm:ptLst>
  <dgm:cxnLst>
    <dgm:cxn modelId="{2BC33401-1C4C-A145-9525-381C3FB7863C}" type="presOf" srcId="{B273CB94-1A05-D340-83B6-1753A258DED8}" destId="{7DBCA761-5F58-9F41-B8FC-7AE964DB0C03}" srcOrd="1" destOrd="0" presId="urn:microsoft.com/office/officeart/2005/8/layout/lProcess2"/>
    <dgm:cxn modelId="{7D5ACF0A-E29F-0D4E-BC6D-05D99FD1AF86}" type="presOf" srcId="{B273CB94-1A05-D340-83B6-1753A258DED8}" destId="{79E3BD24-3406-0844-A65C-A2267E70EE72}" srcOrd="0" destOrd="0" presId="urn:microsoft.com/office/officeart/2005/8/layout/lProcess2"/>
    <dgm:cxn modelId="{6C499C0D-A9D9-2F49-BBD7-7C8345AA1BD6}" type="presOf" srcId="{CD8BE0A6-4E7A-F740-A06A-7E22FED20293}" destId="{31364B56-7674-BA48-9569-BA415062CEB9}" srcOrd="1" destOrd="0" presId="urn:microsoft.com/office/officeart/2005/8/layout/lProcess2"/>
    <dgm:cxn modelId="{93FC2E18-9B71-0D4B-A6B7-458A27975B42}" srcId="{FE952525-9725-844C-9CB9-130224988568}" destId="{9F541723-D093-AC4D-97BF-32E552D1FA11}" srcOrd="2" destOrd="0" parTransId="{F3FE9EBC-B373-AE4D-A11F-65246EB4089E}" sibTransId="{AAF6B2D2-5D86-C240-B47A-96CA3C31C073}"/>
    <dgm:cxn modelId="{E913D31E-053C-0E48-A2B8-08A0E97C8C02}" type="presOf" srcId="{FE952525-9725-844C-9CB9-130224988568}" destId="{A4F3489E-EF6E-9246-8EC6-20EACD8DC9F7}" srcOrd="0" destOrd="0" presId="urn:microsoft.com/office/officeart/2005/8/layout/lProcess2"/>
    <dgm:cxn modelId="{8527D823-1BC5-F24F-85AA-E1AE7875EB17}" srcId="{47D0F31A-B060-F941-9309-54FF6B4E44C5}" destId="{FE952525-9725-844C-9CB9-130224988568}" srcOrd="0" destOrd="0" parTransId="{F6EAFF52-7D95-044C-B9FB-2E3697157C24}" sibTransId="{58FD4844-74F7-8249-9BC3-E1EE27324024}"/>
    <dgm:cxn modelId="{D4AF0545-20B2-1D4F-A578-3643B8B32A8F}" type="presOf" srcId="{183FD4F1-7BEC-BE4D-8883-3913774F26AB}" destId="{C28ACA91-97BD-1540-ABE1-1018BFC44E23}" srcOrd="0" destOrd="0" presId="urn:microsoft.com/office/officeart/2005/8/layout/lProcess2"/>
    <dgm:cxn modelId="{D9B04247-E8DC-DF4C-939D-14237C2E2323}" srcId="{CD8BE0A6-4E7A-F740-A06A-7E22FED20293}" destId="{0DC17471-F011-DA4D-A0B7-D7ADE55A9FAC}" srcOrd="3" destOrd="0" parTransId="{101A022E-CBB9-4A45-8DB1-30A073109EBD}" sibTransId="{015D7625-D6A3-594F-8208-380CB8232131}"/>
    <dgm:cxn modelId="{724C7F49-1512-6A48-A9AB-581809DA3A71}" type="presOf" srcId="{FD3AFB98-E26F-2E46-8C87-78DC492825A2}" destId="{EE0E7C73-CEEA-0749-91AA-8A601659CD10}" srcOrd="0" destOrd="0" presId="urn:microsoft.com/office/officeart/2005/8/layout/lProcess2"/>
    <dgm:cxn modelId="{9EBAEB4F-6464-D345-BF95-7F5E231D7B76}" type="presOf" srcId="{433834C5-596E-FE48-8165-A46AB65FB09F}" destId="{36263387-206F-8643-A1E7-FBDFE50003A7}" srcOrd="0" destOrd="0" presId="urn:microsoft.com/office/officeart/2005/8/layout/lProcess2"/>
    <dgm:cxn modelId="{0917F64F-308C-6546-A5DA-6D08C8C7D5A9}" srcId="{CD8BE0A6-4E7A-F740-A06A-7E22FED20293}" destId="{1B00A1F7-2DF9-8745-974C-4CD493BC56A4}" srcOrd="5" destOrd="0" parTransId="{4125778A-73A0-E347-8B91-358D3108D3EE}" sibTransId="{D4DBD34B-2EA9-AC42-90DB-971F57571273}"/>
    <dgm:cxn modelId="{2B95F84F-D1A3-484E-9D3D-EEFC96079802}" srcId="{FE952525-9725-844C-9CB9-130224988568}" destId="{C79DF227-F952-9F4B-937C-CEBAE564252D}" srcOrd="0" destOrd="0" parTransId="{1AD9FBDF-ABC3-5940-976F-2FD344290B46}" sibTransId="{5767B7BE-92CC-404A-B47F-96300F5422A4}"/>
    <dgm:cxn modelId="{085C5150-29C9-664A-BC7E-5FE49B8D38C3}" srcId="{B273CB94-1A05-D340-83B6-1753A258DED8}" destId="{183FD4F1-7BEC-BE4D-8883-3913774F26AB}" srcOrd="0" destOrd="0" parTransId="{30257A3F-3FB9-0A4B-BC1E-D93761EF3A33}" sibTransId="{C2811270-C316-E34F-9E08-D9BFD4CAA995}"/>
    <dgm:cxn modelId="{54BF7855-CE81-6841-A943-F2C76112549C}" type="presOf" srcId="{9F541723-D093-AC4D-97BF-32E552D1FA11}" destId="{9C5B712B-C89B-5B4A-9403-A22B26CDDF86}" srcOrd="0" destOrd="0" presId="urn:microsoft.com/office/officeart/2005/8/layout/lProcess2"/>
    <dgm:cxn modelId="{9CC13461-85D7-154D-8D74-75468343FDDB}" type="presOf" srcId="{0DC17471-F011-DA4D-A0B7-D7ADE55A9FAC}" destId="{3A5F58E5-080C-E84B-8E60-8FFAFF7A74FD}" srcOrd="0" destOrd="0" presId="urn:microsoft.com/office/officeart/2005/8/layout/lProcess2"/>
    <dgm:cxn modelId="{AF577062-2D7D-5849-939D-10CECA4EAEDB}" type="presOf" srcId="{1B00A1F7-2DF9-8745-974C-4CD493BC56A4}" destId="{3348D8F2-361D-F944-BA65-169AF6F7A9E3}" srcOrd="0" destOrd="0" presId="urn:microsoft.com/office/officeart/2005/8/layout/lProcess2"/>
    <dgm:cxn modelId="{F89D796D-9CB0-7D4F-9578-3D66830DFFD0}" type="presOf" srcId="{59D3250C-BE35-9F47-AF3F-B16E4F657913}" destId="{16ACA1F8-3037-6E4D-90DD-A68FCE257263}" srcOrd="0" destOrd="0" presId="urn:microsoft.com/office/officeart/2005/8/layout/lProcess2"/>
    <dgm:cxn modelId="{26FF4E73-4AC4-4941-BDFD-9071537413F2}" type="presOf" srcId="{47D0F31A-B060-F941-9309-54FF6B4E44C5}" destId="{CFC45063-8AC8-CB47-9390-228312B0482D}" srcOrd="0" destOrd="0" presId="urn:microsoft.com/office/officeart/2005/8/layout/lProcess2"/>
    <dgm:cxn modelId="{B6EF707C-0FAA-8B42-B1C1-95FA454E0EC7}" srcId="{B273CB94-1A05-D340-83B6-1753A258DED8}" destId="{CCD338F6-30D0-1C48-9BDB-53880FB116C0}" srcOrd="2" destOrd="0" parTransId="{23B29BC5-E95F-9243-97E8-E5ABF619A51F}" sibTransId="{97961847-8977-2449-A0B4-74F7540933FA}"/>
    <dgm:cxn modelId="{C22CFBA1-5F36-F045-93D6-2662C61CA8AB}" srcId="{47D0F31A-B060-F941-9309-54FF6B4E44C5}" destId="{CD8BE0A6-4E7A-F740-A06A-7E22FED20293}" srcOrd="2" destOrd="0" parTransId="{EC773C98-C443-0849-99D2-998169BD993B}" sibTransId="{2D586ED9-CB44-0943-9ABB-C22153E1A994}"/>
    <dgm:cxn modelId="{51F4F9AE-7D31-AD46-8757-F4596D36C33E}" type="presOf" srcId="{C79DF227-F952-9F4B-937C-CEBAE564252D}" destId="{6456D314-608A-5E4D-A902-A5305BCC00F7}" srcOrd="0" destOrd="0" presId="urn:microsoft.com/office/officeart/2005/8/layout/lProcess2"/>
    <dgm:cxn modelId="{2E3151B2-F207-1E4B-8FD9-5688410F12AB}" srcId="{CD8BE0A6-4E7A-F740-A06A-7E22FED20293}" destId="{59D3250C-BE35-9F47-AF3F-B16E4F657913}" srcOrd="1" destOrd="0" parTransId="{458F9C87-2F30-4649-BAB6-B0C7915C3B33}" sibTransId="{23213739-CEDC-3D4F-84D2-D5B934921FAE}"/>
    <dgm:cxn modelId="{07BE57C4-EAD5-BB4E-B174-B05DD7AA666F}" srcId="{47D0F31A-B060-F941-9309-54FF6B4E44C5}" destId="{B273CB94-1A05-D340-83B6-1753A258DED8}" srcOrd="1" destOrd="0" parTransId="{DD89C3EE-C7C1-6E42-9EEF-AF11066A1A41}" sibTransId="{3D761566-2444-4249-8FC3-ACFA238A6819}"/>
    <dgm:cxn modelId="{0FC697C9-185E-454F-B31A-054A698DE669}" srcId="{FE952525-9725-844C-9CB9-130224988568}" destId="{AFA04DB1-38B7-224D-9714-AA1AE9446517}" srcOrd="1" destOrd="0" parTransId="{A8E413BF-B5B0-3742-A297-F31AB86D7E52}" sibTransId="{543E9E21-0A42-2D42-BDCF-339BB49B8651}"/>
    <dgm:cxn modelId="{31943AD8-599F-9F47-B772-1D23707B709D}" srcId="{CD8BE0A6-4E7A-F740-A06A-7E22FED20293}" destId="{433834C5-596E-FE48-8165-A46AB65FB09F}" srcOrd="2" destOrd="0" parTransId="{57E1D3DA-6A60-5848-AA70-CD06963E4EF4}" sibTransId="{9D5C9EF0-DFC5-CE4D-B8AA-AC59D4B7C29A}"/>
    <dgm:cxn modelId="{7F7989D9-FE22-AB47-90DF-5E3C93CA1D49}" srcId="{CD8BE0A6-4E7A-F740-A06A-7E22FED20293}" destId="{FD3AFB98-E26F-2E46-8C87-78DC492825A2}" srcOrd="0" destOrd="0" parTransId="{EB6D9E8B-07D7-B643-9C9D-39B42D499C7C}" sibTransId="{ED2D669D-97A7-5F47-B287-618580CE5DC4}"/>
    <dgm:cxn modelId="{CCD47BDB-AD64-5746-9221-73D34626E36B}" type="presOf" srcId="{AFA04DB1-38B7-224D-9714-AA1AE9446517}" destId="{5B6C881C-89B6-234B-9BDF-40FA16602425}" srcOrd="0" destOrd="0" presId="urn:microsoft.com/office/officeart/2005/8/layout/lProcess2"/>
    <dgm:cxn modelId="{8FFC9DDC-8C2D-694D-AE02-2FCB0DD199ED}" type="presOf" srcId="{CCD338F6-30D0-1C48-9BDB-53880FB116C0}" destId="{1BB2610E-62CE-6146-96D8-916879988E61}" srcOrd="0" destOrd="0" presId="urn:microsoft.com/office/officeart/2005/8/layout/lProcess2"/>
    <dgm:cxn modelId="{1ED507E0-CB9B-B14F-A943-6F35142CED4B}" type="presOf" srcId="{CD8BE0A6-4E7A-F740-A06A-7E22FED20293}" destId="{F27FB16C-98B0-3E4F-BDF1-FEFE2C5DDBDE}" srcOrd="0" destOrd="0" presId="urn:microsoft.com/office/officeart/2005/8/layout/lProcess2"/>
    <dgm:cxn modelId="{93BCF1E4-A9E7-2040-BED8-E763B161CCEF}" srcId="{B273CB94-1A05-D340-83B6-1753A258DED8}" destId="{E5CF6CB4-09F5-6340-9722-5DC493E846F3}" srcOrd="1" destOrd="0" parTransId="{1FF9528A-8BFC-684E-9945-CF565D9C86E1}" sibTransId="{97BFE661-63FF-F84A-8659-635416B09BCA}"/>
    <dgm:cxn modelId="{6B3DE7E5-E713-CE4E-A50D-FE5D0879D31A}" type="presOf" srcId="{E5CF6CB4-09F5-6340-9722-5DC493E846F3}" destId="{CCBC7E1D-F729-1547-875F-1C6ECD224374}" srcOrd="0" destOrd="0" presId="urn:microsoft.com/office/officeart/2005/8/layout/lProcess2"/>
    <dgm:cxn modelId="{91EAF5E9-D112-3745-AD6C-A005905AAED7}" srcId="{CD8BE0A6-4E7A-F740-A06A-7E22FED20293}" destId="{A42645AF-C35D-DB4A-B518-63130A560BA1}" srcOrd="4" destOrd="0" parTransId="{8FEA35D1-B8B2-D64E-AF48-759F3014A147}" sibTransId="{035FDC1D-9582-3843-8F02-2956BE5383CE}"/>
    <dgm:cxn modelId="{475EB5F0-0FA5-E64D-B199-C3F125D8FFE5}" type="presOf" srcId="{A42645AF-C35D-DB4A-B518-63130A560BA1}" destId="{4FA8102B-8938-074A-B4BF-991B97EF761A}" srcOrd="0" destOrd="0" presId="urn:microsoft.com/office/officeart/2005/8/layout/lProcess2"/>
    <dgm:cxn modelId="{6797BCFB-3F52-5545-9406-1E9357B524DF}" type="presOf" srcId="{FE952525-9725-844C-9CB9-130224988568}" destId="{0979434D-401E-8B4B-B981-1DF37F36C8E9}" srcOrd="1" destOrd="0" presId="urn:microsoft.com/office/officeart/2005/8/layout/lProcess2"/>
    <dgm:cxn modelId="{74B9325A-A033-614E-8034-E5092E6E5329}" type="presParOf" srcId="{CFC45063-8AC8-CB47-9390-228312B0482D}" destId="{0934E982-01C6-304C-B9C9-660F6E430566}" srcOrd="0" destOrd="0" presId="urn:microsoft.com/office/officeart/2005/8/layout/lProcess2"/>
    <dgm:cxn modelId="{F64EDD1A-2078-9E4F-A913-EC6A5C319A94}" type="presParOf" srcId="{0934E982-01C6-304C-B9C9-660F6E430566}" destId="{A4F3489E-EF6E-9246-8EC6-20EACD8DC9F7}" srcOrd="0" destOrd="0" presId="urn:microsoft.com/office/officeart/2005/8/layout/lProcess2"/>
    <dgm:cxn modelId="{2D623076-2CA2-C94C-8066-C4A7FCA504ED}" type="presParOf" srcId="{0934E982-01C6-304C-B9C9-660F6E430566}" destId="{0979434D-401E-8B4B-B981-1DF37F36C8E9}" srcOrd="1" destOrd="0" presId="urn:microsoft.com/office/officeart/2005/8/layout/lProcess2"/>
    <dgm:cxn modelId="{75F2B472-A694-8C48-B8D3-0AB8FBFBE920}" type="presParOf" srcId="{0934E982-01C6-304C-B9C9-660F6E430566}" destId="{D2FB8E4B-E239-AD4B-A7E5-5D5EE33682DB}" srcOrd="2" destOrd="0" presId="urn:microsoft.com/office/officeart/2005/8/layout/lProcess2"/>
    <dgm:cxn modelId="{561B3BDC-96D3-504C-A5B0-E45D290F8214}" type="presParOf" srcId="{D2FB8E4B-E239-AD4B-A7E5-5D5EE33682DB}" destId="{62E6163B-4DC7-364A-A48A-321E4DC2007D}" srcOrd="0" destOrd="0" presId="urn:microsoft.com/office/officeart/2005/8/layout/lProcess2"/>
    <dgm:cxn modelId="{D81AFC9F-C4C8-A14B-8BD2-51992FA72A7A}" type="presParOf" srcId="{62E6163B-4DC7-364A-A48A-321E4DC2007D}" destId="{6456D314-608A-5E4D-A902-A5305BCC00F7}" srcOrd="0" destOrd="0" presId="urn:microsoft.com/office/officeart/2005/8/layout/lProcess2"/>
    <dgm:cxn modelId="{B593F1E0-61FF-E34C-ACDE-28AD7F5D874C}" type="presParOf" srcId="{62E6163B-4DC7-364A-A48A-321E4DC2007D}" destId="{D5728A56-D675-B84F-BD88-035FF9ADA826}" srcOrd="1" destOrd="0" presId="urn:microsoft.com/office/officeart/2005/8/layout/lProcess2"/>
    <dgm:cxn modelId="{C62B24EB-CFDA-9744-80C4-D8D68DEFD2E2}" type="presParOf" srcId="{62E6163B-4DC7-364A-A48A-321E4DC2007D}" destId="{5B6C881C-89B6-234B-9BDF-40FA16602425}" srcOrd="2" destOrd="0" presId="urn:microsoft.com/office/officeart/2005/8/layout/lProcess2"/>
    <dgm:cxn modelId="{6E701665-348B-F045-AFC2-31B4BA49B8C8}" type="presParOf" srcId="{62E6163B-4DC7-364A-A48A-321E4DC2007D}" destId="{F1702BCE-6671-924C-97BA-F387ED89FA25}" srcOrd="3" destOrd="0" presId="urn:microsoft.com/office/officeart/2005/8/layout/lProcess2"/>
    <dgm:cxn modelId="{651F577C-FEEE-724E-93FC-847FBE632BEE}" type="presParOf" srcId="{62E6163B-4DC7-364A-A48A-321E4DC2007D}" destId="{9C5B712B-C89B-5B4A-9403-A22B26CDDF86}" srcOrd="4" destOrd="0" presId="urn:microsoft.com/office/officeart/2005/8/layout/lProcess2"/>
    <dgm:cxn modelId="{683AFFE5-1FC8-C845-9027-76BF54B52BDD}" type="presParOf" srcId="{CFC45063-8AC8-CB47-9390-228312B0482D}" destId="{7F48BE06-9199-7E47-8297-1CC070163464}" srcOrd="1" destOrd="0" presId="urn:microsoft.com/office/officeart/2005/8/layout/lProcess2"/>
    <dgm:cxn modelId="{2D592BF0-D883-684D-A4B5-8F0A68997CC0}" type="presParOf" srcId="{CFC45063-8AC8-CB47-9390-228312B0482D}" destId="{47C22246-8A61-D24C-9426-8454368319A5}" srcOrd="2" destOrd="0" presId="urn:microsoft.com/office/officeart/2005/8/layout/lProcess2"/>
    <dgm:cxn modelId="{0F74DD8F-79BC-CF4A-9095-8F57D223F497}" type="presParOf" srcId="{47C22246-8A61-D24C-9426-8454368319A5}" destId="{79E3BD24-3406-0844-A65C-A2267E70EE72}" srcOrd="0" destOrd="0" presId="urn:microsoft.com/office/officeart/2005/8/layout/lProcess2"/>
    <dgm:cxn modelId="{D450E709-6DDE-664A-9713-0BDC590D81F3}" type="presParOf" srcId="{47C22246-8A61-D24C-9426-8454368319A5}" destId="{7DBCA761-5F58-9F41-B8FC-7AE964DB0C03}" srcOrd="1" destOrd="0" presId="urn:microsoft.com/office/officeart/2005/8/layout/lProcess2"/>
    <dgm:cxn modelId="{9E0C1FF7-B5E1-4243-82D6-D687FC66F547}" type="presParOf" srcId="{47C22246-8A61-D24C-9426-8454368319A5}" destId="{152B6513-4631-D54C-B4BB-8C2D0C5508E5}" srcOrd="2" destOrd="0" presId="urn:microsoft.com/office/officeart/2005/8/layout/lProcess2"/>
    <dgm:cxn modelId="{995A4C4F-03E7-854B-9AF1-95C57CFBA771}" type="presParOf" srcId="{152B6513-4631-D54C-B4BB-8C2D0C5508E5}" destId="{35AF7AC8-C2B9-4740-83B9-D4EC5FABF8A5}" srcOrd="0" destOrd="0" presId="urn:microsoft.com/office/officeart/2005/8/layout/lProcess2"/>
    <dgm:cxn modelId="{26B9C081-748D-C14E-8509-D3CCFFB73F22}" type="presParOf" srcId="{35AF7AC8-C2B9-4740-83B9-D4EC5FABF8A5}" destId="{C28ACA91-97BD-1540-ABE1-1018BFC44E23}" srcOrd="0" destOrd="0" presId="urn:microsoft.com/office/officeart/2005/8/layout/lProcess2"/>
    <dgm:cxn modelId="{1BB55FAA-59FA-094E-9260-2963018237F4}" type="presParOf" srcId="{35AF7AC8-C2B9-4740-83B9-D4EC5FABF8A5}" destId="{639F61F2-83C2-6E45-9373-AE00A2F6BAE3}" srcOrd="1" destOrd="0" presId="urn:microsoft.com/office/officeart/2005/8/layout/lProcess2"/>
    <dgm:cxn modelId="{1C55F9CB-85A7-7444-8B49-635325E7EF4F}" type="presParOf" srcId="{35AF7AC8-C2B9-4740-83B9-D4EC5FABF8A5}" destId="{CCBC7E1D-F729-1547-875F-1C6ECD224374}" srcOrd="2" destOrd="0" presId="urn:microsoft.com/office/officeart/2005/8/layout/lProcess2"/>
    <dgm:cxn modelId="{4422CF57-BACF-4449-89DE-D0B7FFE088FC}" type="presParOf" srcId="{35AF7AC8-C2B9-4740-83B9-D4EC5FABF8A5}" destId="{7D6C53A3-8078-994C-8472-E4E1CC437913}" srcOrd="3" destOrd="0" presId="urn:microsoft.com/office/officeart/2005/8/layout/lProcess2"/>
    <dgm:cxn modelId="{A565766B-1C4F-1948-B6B0-5B81360239B5}" type="presParOf" srcId="{35AF7AC8-C2B9-4740-83B9-D4EC5FABF8A5}" destId="{1BB2610E-62CE-6146-96D8-916879988E61}" srcOrd="4" destOrd="0" presId="urn:microsoft.com/office/officeart/2005/8/layout/lProcess2"/>
    <dgm:cxn modelId="{BB580FCF-2CAC-FC40-98FA-797FDE89735B}" type="presParOf" srcId="{CFC45063-8AC8-CB47-9390-228312B0482D}" destId="{0370E2AB-0F1B-CC46-BE4F-5A4551F36545}" srcOrd="3" destOrd="0" presId="urn:microsoft.com/office/officeart/2005/8/layout/lProcess2"/>
    <dgm:cxn modelId="{AB7CCB58-1243-174B-9B78-D8A4EBB32ABC}" type="presParOf" srcId="{CFC45063-8AC8-CB47-9390-228312B0482D}" destId="{1FD7CBCC-36AC-7846-992E-C7FC00C91554}" srcOrd="4" destOrd="0" presId="urn:microsoft.com/office/officeart/2005/8/layout/lProcess2"/>
    <dgm:cxn modelId="{9FE3B15B-9F01-3241-AE36-EDFCC0B1EF20}" type="presParOf" srcId="{1FD7CBCC-36AC-7846-992E-C7FC00C91554}" destId="{F27FB16C-98B0-3E4F-BDF1-FEFE2C5DDBDE}" srcOrd="0" destOrd="0" presId="urn:microsoft.com/office/officeart/2005/8/layout/lProcess2"/>
    <dgm:cxn modelId="{CE2ADCAD-3508-8D45-AE67-70E011C720B1}" type="presParOf" srcId="{1FD7CBCC-36AC-7846-992E-C7FC00C91554}" destId="{31364B56-7674-BA48-9569-BA415062CEB9}" srcOrd="1" destOrd="0" presId="urn:microsoft.com/office/officeart/2005/8/layout/lProcess2"/>
    <dgm:cxn modelId="{6717EE8E-C8F0-E743-A6EE-21482EE7F12E}" type="presParOf" srcId="{1FD7CBCC-36AC-7846-992E-C7FC00C91554}" destId="{B824A034-DC44-5B49-AB0D-822B285AB829}" srcOrd="2" destOrd="0" presId="urn:microsoft.com/office/officeart/2005/8/layout/lProcess2"/>
    <dgm:cxn modelId="{9D45D484-04E2-0D41-A0A2-5121BA21395A}" type="presParOf" srcId="{B824A034-DC44-5B49-AB0D-822B285AB829}" destId="{6056976B-192F-1648-A494-0F63116AA0B6}" srcOrd="0" destOrd="0" presId="urn:microsoft.com/office/officeart/2005/8/layout/lProcess2"/>
    <dgm:cxn modelId="{CBA82D24-5851-AE44-BCAF-FA6D5EA86E87}" type="presParOf" srcId="{6056976B-192F-1648-A494-0F63116AA0B6}" destId="{EE0E7C73-CEEA-0749-91AA-8A601659CD10}" srcOrd="0" destOrd="0" presId="urn:microsoft.com/office/officeart/2005/8/layout/lProcess2"/>
    <dgm:cxn modelId="{5F2C97F0-380F-BA4F-B91F-A77589907599}" type="presParOf" srcId="{6056976B-192F-1648-A494-0F63116AA0B6}" destId="{2C39B680-1AFA-244C-83B2-CA888BC69316}" srcOrd="1" destOrd="0" presId="urn:microsoft.com/office/officeart/2005/8/layout/lProcess2"/>
    <dgm:cxn modelId="{02CD0109-F02F-764A-90C8-E3433520D7F3}" type="presParOf" srcId="{6056976B-192F-1648-A494-0F63116AA0B6}" destId="{16ACA1F8-3037-6E4D-90DD-A68FCE257263}" srcOrd="2" destOrd="0" presId="urn:microsoft.com/office/officeart/2005/8/layout/lProcess2"/>
    <dgm:cxn modelId="{7AAE6C0D-BBB0-2548-A694-FA1B3E083AF5}" type="presParOf" srcId="{6056976B-192F-1648-A494-0F63116AA0B6}" destId="{2C40A5FD-8FAD-8B40-9AD2-29480ACE9516}" srcOrd="3" destOrd="0" presId="urn:microsoft.com/office/officeart/2005/8/layout/lProcess2"/>
    <dgm:cxn modelId="{8FDD4F68-0A7E-6846-B38B-496A5642F4B5}" type="presParOf" srcId="{6056976B-192F-1648-A494-0F63116AA0B6}" destId="{36263387-206F-8643-A1E7-FBDFE50003A7}" srcOrd="4" destOrd="0" presId="urn:microsoft.com/office/officeart/2005/8/layout/lProcess2"/>
    <dgm:cxn modelId="{683EEF3D-5252-F047-B908-592DEE26125A}" type="presParOf" srcId="{6056976B-192F-1648-A494-0F63116AA0B6}" destId="{AF8016BC-29F2-944F-B646-C38288EF8E95}" srcOrd="5" destOrd="0" presId="urn:microsoft.com/office/officeart/2005/8/layout/lProcess2"/>
    <dgm:cxn modelId="{1C7CA393-152A-1C43-B67C-16394F5C6516}" type="presParOf" srcId="{6056976B-192F-1648-A494-0F63116AA0B6}" destId="{3A5F58E5-080C-E84B-8E60-8FFAFF7A74FD}" srcOrd="6" destOrd="0" presId="urn:microsoft.com/office/officeart/2005/8/layout/lProcess2"/>
    <dgm:cxn modelId="{2726E1AC-FD25-3946-BE8C-5578198A0D81}" type="presParOf" srcId="{6056976B-192F-1648-A494-0F63116AA0B6}" destId="{8C35D739-A021-F947-949D-F5F0D6F4E0AA}" srcOrd="7" destOrd="0" presId="urn:microsoft.com/office/officeart/2005/8/layout/lProcess2"/>
    <dgm:cxn modelId="{E5F0E3B7-59A4-A941-B24A-FD84531EAC61}" type="presParOf" srcId="{6056976B-192F-1648-A494-0F63116AA0B6}" destId="{4FA8102B-8938-074A-B4BF-991B97EF761A}" srcOrd="8" destOrd="0" presId="urn:microsoft.com/office/officeart/2005/8/layout/lProcess2"/>
    <dgm:cxn modelId="{CD5039BC-0D11-F141-A3A6-C42974E0C376}" type="presParOf" srcId="{6056976B-192F-1648-A494-0F63116AA0B6}" destId="{1CEE99F4-C9F0-8047-B963-5DF9BF1B9B67}" srcOrd="9" destOrd="0" presId="urn:microsoft.com/office/officeart/2005/8/layout/lProcess2"/>
    <dgm:cxn modelId="{B2630923-9FEE-A342-B1C6-2AF6C7C5C2F9}" type="presParOf" srcId="{6056976B-192F-1648-A494-0F63116AA0B6}" destId="{3348D8F2-361D-F944-BA65-169AF6F7A9E3}" srcOrd="10"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7D0F31A-B060-F941-9309-54FF6B4E44C5}" type="doc">
      <dgm:prSet loTypeId="urn:microsoft.com/office/officeart/2005/8/layout/lProcess2" loCatId="" qsTypeId="urn:microsoft.com/office/officeart/2005/8/quickstyle/simple1" qsCatId="simple" csTypeId="urn:microsoft.com/office/officeart/2005/8/colors/colorful2" csCatId="colorful" phldr="1"/>
      <dgm:spPr/>
      <dgm:t>
        <a:bodyPr/>
        <a:lstStyle/>
        <a:p>
          <a:endParaRPr lang="en-GB"/>
        </a:p>
      </dgm:t>
    </dgm:pt>
    <dgm:pt modelId="{FE952525-9725-844C-9CB9-130224988568}">
      <dgm:prSet phldrT="[Text]" custT="1"/>
      <dgm:spPr>
        <a:solidFill>
          <a:srgbClr val="00B0DE"/>
        </a:solidFill>
      </dgm:spPr>
      <dgm:t>
        <a:bodyPr/>
        <a:lstStyle/>
        <a:p>
          <a:r>
            <a:rPr lang="en-GB" sz="2000" b="1" dirty="0">
              <a:solidFill>
                <a:srgbClr val="002060"/>
              </a:solidFill>
            </a:rPr>
            <a:t>SoWM1:EXPLORE</a:t>
          </a:r>
        </a:p>
      </dgm:t>
    </dgm:pt>
    <dgm:pt modelId="{F6EAFF52-7D95-044C-B9FB-2E3697157C24}" type="parTrans" cxnId="{8527D823-1BC5-F24F-85AA-E1AE7875EB17}">
      <dgm:prSet/>
      <dgm:spPr/>
      <dgm:t>
        <a:bodyPr/>
        <a:lstStyle/>
        <a:p>
          <a:endParaRPr lang="en-GB"/>
        </a:p>
      </dgm:t>
    </dgm:pt>
    <dgm:pt modelId="{58FD4844-74F7-8249-9BC3-E1EE27324024}" type="sibTrans" cxnId="{8527D823-1BC5-F24F-85AA-E1AE7875EB17}">
      <dgm:prSet/>
      <dgm:spPr/>
      <dgm:t>
        <a:bodyPr/>
        <a:lstStyle/>
        <a:p>
          <a:endParaRPr lang="en-GB"/>
        </a:p>
      </dgm:t>
    </dgm:pt>
    <dgm:pt modelId="{CD8BE0A6-4E7A-F740-A06A-7E22FED20293}">
      <dgm:prSet phldrT="[Text]" custT="1"/>
      <dgm:spPr>
        <a:solidFill>
          <a:srgbClr val="00B0DE"/>
        </a:solidFill>
      </dgm:spPr>
      <dgm:t>
        <a:bodyPr/>
        <a:lstStyle/>
        <a:p>
          <a:r>
            <a:rPr lang="en-GB" sz="2000" b="1" dirty="0">
              <a:solidFill>
                <a:srgbClr val="002060"/>
              </a:solidFill>
            </a:rPr>
            <a:t>SoWM3: CREATE</a:t>
          </a:r>
        </a:p>
      </dgm:t>
    </dgm:pt>
    <dgm:pt modelId="{EC773C98-C443-0849-99D2-998169BD993B}" type="parTrans" cxnId="{C22CFBA1-5F36-F045-93D6-2662C61CA8AB}">
      <dgm:prSet/>
      <dgm:spPr/>
      <dgm:t>
        <a:bodyPr/>
        <a:lstStyle/>
        <a:p>
          <a:endParaRPr lang="en-GB"/>
        </a:p>
      </dgm:t>
    </dgm:pt>
    <dgm:pt modelId="{2D586ED9-CB44-0943-9ABB-C22153E1A994}" type="sibTrans" cxnId="{C22CFBA1-5F36-F045-93D6-2662C61CA8AB}">
      <dgm:prSet/>
      <dgm:spPr/>
      <dgm:t>
        <a:bodyPr/>
        <a:lstStyle/>
        <a:p>
          <a:endParaRPr lang="en-GB"/>
        </a:p>
      </dgm:t>
    </dgm:pt>
    <dgm:pt modelId="{B273CB94-1A05-D340-83B6-1753A258DED8}">
      <dgm:prSet phldrT="[Text]" custT="1"/>
      <dgm:spPr>
        <a:solidFill>
          <a:srgbClr val="00B0DE"/>
        </a:solidFill>
      </dgm:spPr>
      <dgm:t>
        <a:bodyPr/>
        <a:lstStyle/>
        <a:p>
          <a:r>
            <a:rPr lang="en-GB" sz="2000" b="1" dirty="0">
              <a:solidFill>
                <a:srgbClr val="002060"/>
              </a:solidFill>
            </a:rPr>
            <a:t>SoWM2: RESPONDING AND REFLECTING</a:t>
          </a:r>
        </a:p>
      </dgm:t>
    </dgm:pt>
    <dgm:pt modelId="{3D761566-2444-4249-8FC3-ACFA238A6819}" type="sibTrans" cxnId="{07BE57C4-EAD5-BB4E-B174-B05DD7AA666F}">
      <dgm:prSet/>
      <dgm:spPr/>
      <dgm:t>
        <a:bodyPr/>
        <a:lstStyle/>
        <a:p>
          <a:endParaRPr lang="en-GB"/>
        </a:p>
      </dgm:t>
    </dgm:pt>
    <dgm:pt modelId="{DD89C3EE-C7C1-6E42-9EEF-AF11066A1A41}" type="parTrans" cxnId="{07BE57C4-EAD5-BB4E-B174-B05DD7AA666F}">
      <dgm:prSet/>
      <dgm:spPr/>
      <dgm:t>
        <a:bodyPr/>
        <a:lstStyle/>
        <a:p>
          <a:endParaRPr lang="en-GB"/>
        </a:p>
      </dgm:t>
    </dgm:pt>
    <dgm:pt modelId="{CFC45063-8AC8-CB47-9390-228312B0482D}" type="pres">
      <dgm:prSet presAssocID="{47D0F31A-B060-F941-9309-54FF6B4E44C5}" presName="theList" presStyleCnt="0">
        <dgm:presLayoutVars>
          <dgm:dir/>
          <dgm:animLvl val="lvl"/>
          <dgm:resizeHandles val="exact"/>
        </dgm:presLayoutVars>
      </dgm:prSet>
      <dgm:spPr/>
    </dgm:pt>
    <dgm:pt modelId="{0934E982-01C6-304C-B9C9-660F6E430566}" type="pres">
      <dgm:prSet presAssocID="{FE952525-9725-844C-9CB9-130224988568}" presName="compNode" presStyleCnt="0"/>
      <dgm:spPr/>
    </dgm:pt>
    <dgm:pt modelId="{A4F3489E-EF6E-9246-8EC6-20EACD8DC9F7}" type="pres">
      <dgm:prSet presAssocID="{FE952525-9725-844C-9CB9-130224988568}" presName="aNode" presStyleLbl="bgShp" presStyleIdx="0" presStyleCnt="3" custLinFactNeighborX="-38" custLinFactNeighborY="-151"/>
      <dgm:spPr/>
    </dgm:pt>
    <dgm:pt modelId="{0979434D-401E-8B4B-B981-1DF37F36C8E9}" type="pres">
      <dgm:prSet presAssocID="{FE952525-9725-844C-9CB9-130224988568}" presName="textNode" presStyleLbl="bgShp" presStyleIdx="0" presStyleCnt="3"/>
      <dgm:spPr/>
    </dgm:pt>
    <dgm:pt modelId="{D2FB8E4B-E239-AD4B-A7E5-5D5EE33682DB}" type="pres">
      <dgm:prSet presAssocID="{FE952525-9725-844C-9CB9-130224988568}" presName="compChildNode" presStyleCnt="0"/>
      <dgm:spPr/>
    </dgm:pt>
    <dgm:pt modelId="{62E6163B-4DC7-364A-A48A-321E4DC2007D}" type="pres">
      <dgm:prSet presAssocID="{FE952525-9725-844C-9CB9-130224988568}" presName="theInnerList" presStyleCnt="0"/>
      <dgm:spPr/>
    </dgm:pt>
    <dgm:pt modelId="{7F48BE06-9199-7E47-8297-1CC070163464}" type="pres">
      <dgm:prSet presAssocID="{FE952525-9725-844C-9CB9-130224988568}" presName="aSpace" presStyleCnt="0"/>
      <dgm:spPr/>
    </dgm:pt>
    <dgm:pt modelId="{47C22246-8A61-D24C-9426-8454368319A5}" type="pres">
      <dgm:prSet presAssocID="{B273CB94-1A05-D340-83B6-1753A258DED8}" presName="compNode" presStyleCnt="0"/>
      <dgm:spPr/>
    </dgm:pt>
    <dgm:pt modelId="{79E3BD24-3406-0844-A65C-A2267E70EE72}" type="pres">
      <dgm:prSet presAssocID="{B273CB94-1A05-D340-83B6-1753A258DED8}" presName="aNode" presStyleLbl="bgShp" presStyleIdx="1" presStyleCnt="3"/>
      <dgm:spPr/>
    </dgm:pt>
    <dgm:pt modelId="{7DBCA761-5F58-9F41-B8FC-7AE964DB0C03}" type="pres">
      <dgm:prSet presAssocID="{B273CB94-1A05-D340-83B6-1753A258DED8}" presName="textNode" presStyleLbl="bgShp" presStyleIdx="1" presStyleCnt="3"/>
      <dgm:spPr/>
    </dgm:pt>
    <dgm:pt modelId="{152B6513-4631-D54C-B4BB-8C2D0C5508E5}" type="pres">
      <dgm:prSet presAssocID="{B273CB94-1A05-D340-83B6-1753A258DED8}" presName="compChildNode" presStyleCnt="0"/>
      <dgm:spPr/>
    </dgm:pt>
    <dgm:pt modelId="{35AF7AC8-C2B9-4740-83B9-D4EC5FABF8A5}" type="pres">
      <dgm:prSet presAssocID="{B273CB94-1A05-D340-83B6-1753A258DED8}" presName="theInnerList" presStyleCnt="0"/>
      <dgm:spPr/>
    </dgm:pt>
    <dgm:pt modelId="{0370E2AB-0F1B-CC46-BE4F-5A4551F36545}" type="pres">
      <dgm:prSet presAssocID="{B273CB94-1A05-D340-83B6-1753A258DED8}" presName="aSpace" presStyleCnt="0"/>
      <dgm:spPr/>
    </dgm:pt>
    <dgm:pt modelId="{1FD7CBCC-36AC-7846-992E-C7FC00C91554}" type="pres">
      <dgm:prSet presAssocID="{CD8BE0A6-4E7A-F740-A06A-7E22FED20293}" presName="compNode" presStyleCnt="0"/>
      <dgm:spPr/>
    </dgm:pt>
    <dgm:pt modelId="{F27FB16C-98B0-3E4F-BDF1-FEFE2C5DDBDE}" type="pres">
      <dgm:prSet presAssocID="{CD8BE0A6-4E7A-F740-A06A-7E22FED20293}" presName="aNode" presStyleLbl="bgShp" presStyleIdx="2" presStyleCnt="3"/>
      <dgm:spPr/>
    </dgm:pt>
    <dgm:pt modelId="{31364B56-7674-BA48-9569-BA415062CEB9}" type="pres">
      <dgm:prSet presAssocID="{CD8BE0A6-4E7A-F740-A06A-7E22FED20293}" presName="textNode" presStyleLbl="bgShp" presStyleIdx="2" presStyleCnt="3"/>
      <dgm:spPr/>
    </dgm:pt>
    <dgm:pt modelId="{B824A034-DC44-5B49-AB0D-822B285AB829}" type="pres">
      <dgm:prSet presAssocID="{CD8BE0A6-4E7A-F740-A06A-7E22FED20293}" presName="compChildNode" presStyleCnt="0"/>
      <dgm:spPr/>
    </dgm:pt>
    <dgm:pt modelId="{6056976B-192F-1648-A494-0F63116AA0B6}" type="pres">
      <dgm:prSet presAssocID="{CD8BE0A6-4E7A-F740-A06A-7E22FED20293}" presName="theInnerList" presStyleCnt="0"/>
      <dgm:spPr/>
    </dgm:pt>
  </dgm:ptLst>
  <dgm:cxnLst>
    <dgm:cxn modelId="{2BC33401-1C4C-A145-9525-381C3FB7863C}" type="presOf" srcId="{B273CB94-1A05-D340-83B6-1753A258DED8}" destId="{7DBCA761-5F58-9F41-B8FC-7AE964DB0C03}" srcOrd="1" destOrd="0" presId="urn:microsoft.com/office/officeart/2005/8/layout/lProcess2"/>
    <dgm:cxn modelId="{7D5ACF0A-E29F-0D4E-BC6D-05D99FD1AF86}" type="presOf" srcId="{B273CB94-1A05-D340-83B6-1753A258DED8}" destId="{79E3BD24-3406-0844-A65C-A2267E70EE72}" srcOrd="0" destOrd="0" presId="urn:microsoft.com/office/officeart/2005/8/layout/lProcess2"/>
    <dgm:cxn modelId="{6C499C0D-A9D9-2F49-BBD7-7C8345AA1BD6}" type="presOf" srcId="{CD8BE0A6-4E7A-F740-A06A-7E22FED20293}" destId="{31364B56-7674-BA48-9569-BA415062CEB9}" srcOrd="1" destOrd="0" presId="urn:microsoft.com/office/officeart/2005/8/layout/lProcess2"/>
    <dgm:cxn modelId="{E913D31E-053C-0E48-A2B8-08A0E97C8C02}" type="presOf" srcId="{FE952525-9725-844C-9CB9-130224988568}" destId="{A4F3489E-EF6E-9246-8EC6-20EACD8DC9F7}" srcOrd="0" destOrd="0" presId="urn:microsoft.com/office/officeart/2005/8/layout/lProcess2"/>
    <dgm:cxn modelId="{8527D823-1BC5-F24F-85AA-E1AE7875EB17}" srcId="{47D0F31A-B060-F941-9309-54FF6B4E44C5}" destId="{FE952525-9725-844C-9CB9-130224988568}" srcOrd="0" destOrd="0" parTransId="{F6EAFF52-7D95-044C-B9FB-2E3697157C24}" sibTransId="{58FD4844-74F7-8249-9BC3-E1EE27324024}"/>
    <dgm:cxn modelId="{26FF4E73-4AC4-4941-BDFD-9071537413F2}" type="presOf" srcId="{47D0F31A-B060-F941-9309-54FF6B4E44C5}" destId="{CFC45063-8AC8-CB47-9390-228312B0482D}" srcOrd="0" destOrd="0" presId="urn:microsoft.com/office/officeart/2005/8/layout/lProcess2"/>
    <dgm:cxn modelId="{C22CFBA1-5F36-F045-93D6-2662C61CA8AB}" srcId="{47D0F31A-B060-F941-9309-54FF6B4E44C5}" destId="{CD8BE0A6-4E7A-F740-A06A-7E22FED20293}" srcOrd="2" destOrd="0" parTransId="{EC773C98-C443-0849-99D2-998169BD993B}" sibTransId="{2D586ED9-CB44-0943-9ABB-C22153E1A994}"/>
    <dgm:cxn modelId="{07BE57C4-EAD5-BB4E-B174-B05DD7AA666F}" srcId="{47D0F31A-B060-F941-9309-54FF6B4E44C5}" destId="{B273CB94-1A05-D340-83B6-1753A258DED8}" srcOrd="1" destOrd="0" parTransId="{DD89C3EE-C7C1-6E42-9EEF-AF11066A1A41}" sibTransId="{3D761566-2444-4249-8FC3-ACFA238A6819}"/>
    <dgm:cxn modelId="{1ED507E0-CB9B-B14F-A943-6F35142CED4B}" type="presOf" srcId="{CD8BE0A6-4E7A-F740-A06A-7E22FED20293}" destId="{F27FB16C-98B0-3E4F-BDF1-FEFE2C5DDBDE}" srcOrd="0" destOrd="0" presId="urn:microsoft.com/office/officeart/2005/8/layout/lProcess2"/>
    <dgm:cxn modelId="{6797BCFB-3F52-5545-9406-1E9357B524DF}" type="presOf" srcId="{FE952525-9725-844C-9CB9-130224988568}" destId="{0979434D-401E-8B4B-B981-1DF37F36C8E9}" srcOrd="1" destOrd="0" presId="urn:microsoft.com/office/officeart/2005/8/layout/lProcess2"/>
    <dgm:cxn modelId="{74B9325A-A033-614E-8034-E5092E6E5329}" type="presParOf" srcId="{CFC45063-8AC8-CB47-9390-228312B0482D}" destId="{0934E982-01C6-304C-B9C9-660F6E430566}" srcOrd="0" destOrd="0" presId="urn:microsoft.com/office/officeart/2005/8/layout/lProcess2"/>
    <dgm:cxn modelId="{F64EDD1A-2078-9E4F-A913-EC6A5C319A94}" type="presParOf" srcId="{0934E982-01C6-304C-B9C9-660F6E430566}" destId="{A4F3489E-EF6E-9246-8EC6-20EACD8DC9F7}" srcOrd="0" destOrd="0" presId="urn:microsoft.com/office/officeart/2005/8/layout/lProcess2"/>
    <dgm:cxn modelId="{2D623076-2CA2-C94C-8066-C4A7FCA504ED}" type="presParOf" srcId="{0934E982-01C6-304C-B9C9-660F6E430566}" destId="{0979434D-401E-8B4B-B981-1DF37F36C8E9}" srcOrd="1" destOrd="0" presId="urn:microsoft.com/office/officeart/2005/8/layout/lProcess2"/>
    <dgm:cxn modelId="{75F2B472-A694-8C48-B8D3-0AB8FBFBE920}" type="presParOf" srcId="{0934E982-01C6-304C-B9C9-660F6E430566}" destId="{D2FB8E4B-E239-AD4B-A7E5-5D5EE33682DB}" srcOrd="2" destOrd="0" presId="urn:microsoft.com/office/officeart/2005/8/layout/lProcess2"/>
    <dgm:cxn modelId="{561B3BDC-96D3-504C-A5B0-E45D290F8214}" type="presParOf" srcId="{D2FB8E4B-E239-AD4B-A7E5-5D5EE33682DB}" destId="{62E6163B-4DC7-364A-A48A-321E4DC2007D}" srcOrd="0" destOrd="0" presId="urn:microsoft.com/office/officeart/2005/8/layout/lProcess2"/>
    <dgm:cxn modelId="{683AFFE5-1FC8-C845-9027-76BF54B52BDD}" type="presParOf" srcId="{CFC45063-8AC8-CB47-9390-228312B0482D}" destId="{7F48BE06-9199-7E47-8297-1CC070163464}" srcOrd="1" destOrd="0" presId="urn:microsoft.com/office/officeart/2005/8/layout/lProcess2"/>
    <dgm:cxn modelId="{2D592BF0-D883-684D-A4B5-8F0A68997CC0}" type="presParOf" srcId="{CFC45063-8AC8-CB47-9390-228312B0482D}" destId="{47C22246-8A61-D24C-9426-8454368319A5}" srcOrd="2" destOrd="0" presId="urn:microsoft.com/office/officeart/2005/8/layout/lProcess2"/>
    <dgm:cxn modelId="{0F74DD8F-79BC-CF4A-9095-8F57D223F497}" type="presParOf" srcId="{47C22246-8A61-D24C-9426-8454368319A5}" destId="{79E3BD24-3406-0844-A65C-A2267E70EE72}" srcOrd="0" destOrd="0" presId="urn:microsoft.com/office/officeart/2005/8/layout/lProcess2"/>
    <dgm:cxn modelId="{D450E709-6DDE-664A-9713-0BDC590D81F3}" type="presParOf" srcId="{47C22246-8A61-D24C-9426-8454368319A5}" destId="{7DBCA761-5F58-9F41-B8FC-7AE964DB0C03}" srcOrd="1" destOrd="0" presId="urn:microsoft.com/office/officeart/2005/8/layout/lProcess2"/>
    <dgm:cxn modelId="{9E0C1FF7-B5E1-4243-82D6-D687FC66F547}" type="presParOf" srcId="{47C22246-8A61-D24C-9426-8454368319A5}" destId="{152B6513-4631-D54C-B4BB-8C2D0C5508E5}" srcOrd="2" destOrd="0" presId="urn:microsoft.com/office/officeart/2005/8/layout/lProcess2"/>
    <dgm:cxn modelId="{995A4C4F-03E7-854B-9AF1-95C57CFBA771}" type="presParOf" srcId="{152B6513-4631-D54C-B4BB-8C2D0C5508E5}" destId="{35AF7AC8-C2B9-4740-83B9-D4EC5FABF8A5}" srcOrd="0" destOrd="0" presId="urn:microsoft.com/office/officeart/2005/8/layout/lProcess2"/>
    <dgm:cxn modelId="{BB580FCF-2CAC-FC40-98FA-797FDE89735B}" type="presParOf" srcId="{CFC45063-8AC8-CB47-9390-228312B0482D}" destId="{0370E2AB-0F1B-CC46-BE4F-5A4551F36545}" srcOrd="3" destOrd="0" presId="urn:microsoft.com/office/officeart/2005/8/layout/lProcess2"/>
    <dgm:cxn modelId="{AB7CCB58-1243-174B-9B78-D8A4EBB32ABC}" type="presParOf" srcId="{CFC45063-8AC8-CB47-9390-228312B0482D}" destId="{1FD7CBCC-36AC-7846-992E-C7FC00C91554}" srcOrd="4" destOrd="0" presId="urn:microsoft.com/office/officeart/2005/8/layout/lProcess2"/>
    <dgm:cxn modelId="{9FE3B15B-9F01-3241-AE36-EDFCC0B1EF20}" type="presParOf" srcId="{1FD7CBCC-36AC-7846-992E-C7FC00C91554}" destId="{F27FB16C-98B0-3E4F-BDF1-FEFE2C5DDBDE}" srcOrd="0" destOrd="0" presId="urn:microsoft.com/office/officeart/2005/8/layout/lProcess2"/>
    <dgm:cxn modelId="{CE2ADCAD-3508-8D45-AE67-70E011C720B1}" type="presParOf" srcId="{1FD7CBCC-36AC-7846-992E-C7FC00C91554}" destId="{31364B56-7674-BA48-9569-BA415062CEB9}" srcOrd="1" destOrd="0" presId="urn:microsoft.com/office/officeart/2005/8/layout/lProcess2"/>
    <dgm:cxn modelId="{6717EE8E-C8F0-E743-A6EE-21482EE7F12E}" type="presParOf" srcId="{1FD7CBCC-36AC-7846-992E-C7FC00C91554}" destId="{B824A034-DC44-5B49-AB0D-822B285AB829}" srcOrd="2" destOrd="0" presId="urn:microsoft.com/office/officeart/2005/8/layout/lProcess2"/>
    <dgm:cxn modelId="{9D45D484-04E2-0D41-A0A2-5121BA21395A}" type="presParOf" srcId="{B824A034-DC44-5B49-AB0D-822B285AB829}" destId="{6056976B-192F-1648-A494-0F63116AA0B6}" srcOrd="0"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3878E8-DFCC-6841-A1A2-F6687A2ADABD}">
      <dsp:nvSpPr>
        <dsp:cNvPr id="0" name=""/>
        <dsp:cNvSpPr/>
      </dsp:nvSpPr>
      <dsp:spPr>
        <a:xfrm>
          <a:off x="1149150" y="316298"/>
          <a:ext cx="4087545" cy="4087545"/>
        </a:xfrm>
        <a:prstGeom prst="pie">
          <a:avLst>
            <a:gd name="adj1" fmla="val 16200000"/>
            <a:gd name="adj2" fmla="val 180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GB" sz="3500" kern="1200" dirty="0"/>
            <a:t>Explore</a:t>
          </a:r>
        </a:p>
      </dsp:txBody>
      <dsp:txXfrm>
        <a:off x="3303384" y="1182468"/>
        <a:ext cx="1459837" cy="1216531"/>
      </dsp:txXfrm>
    </dsp:sp>
    <dsp:sp modelId="{303D16D0-FFF1-0A47-9EAF-B899A7A3340F}">
      <dsp:nvSpPr>
        <dsp:cNvPr id="0" name=""/>
        <dsp:cNvSpPr/>
      </dsp:nvSpPr>
      <dsp:spPr>
        <a:xfrm>
          <a:off x="1064966" y="462281"/>
          <a:ext cx="4087545" cy="4087545"/>
        </a:xfrm>
        <a:prstGeom prst="pie">
          <a:avLst>
            <a:gd name="adj1" fmla="val 1800000"/>
            <a:gd name="adj2" fmla="val 9000000"/>
          </a:avLst>
        </a:prstGeom>
        <a:gradFill rotWithShape="0">
          <a:gsLst>
            <a:gs pos="0">
              <a:schemeClr val="accent2">
                <a:hueOff val="-419062"/>
                <a:satOff val="-4829"/>
                <a:lumOff val="1079"/>
                <a:alphaOff val="0"/>
                <a:satMod val="103000"/>
                <a:lumMod val="102000"/>
                <a:tint val="94000"/>
              </a:schemeClr>
            </a:gs>
            <a:gs pos="50000">
              <a:schemeClr val="accent2">
                <a:hueOff val="-419062"/>
                <a:satOff val="-4829"/>
                <a:lumOff val="1079"/>
                <a:alphaOff val="0"/>
                <a:satMod val="110000"/>
                <a:lumMod val="100000"/>
                <a:shade val="100000"/>
              </a:schemeClr>
            </a:gs>
            <a:gs pos="100000">
              <a:schemeClr val="accent2">
                <a:hueOff val="-419062"/>
                <a:satOff val="-4829"/>
                <a:lumOff val="1079"/>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GB" sz="3500" kern="1200" dirty="0"/>
            <a:t>Respond and reflect</a:t>
          </a:r>
        </a:p>
      </dsp:txBody>
      <dsp:txXfrm>
        <a:off x="2038191" y="3114320"/>
        <a:ext cx="2189756" cy="1070547"/>
      </dsp:txXfrm>
    </dsp:sp>
    <dsp:sp modelId="{18926F55-C3AB-EC4E-9DF0-1AE66BBDA1D0}">
      <dsp:nvSpPr>
        <dsp:cNvPr id="0" name=""/>
        <dsp:cNvSpPr/>
      </dsp:nvSpPr>
      <dsp:spPr>
        <a:xfrm>
          <a:off x="980782" y="316298"/>
          <a:ext cx="4087545" cy="4087545"/>
        </a:xfrm>
        <a:prstGeom prst="pie">
          <a:avLst>
            <a:gd name="adj1" fmla="val 9000000"/>
            <a:gd name="adj2" fmla="val 16200000"/>
          </a:avLst>
        </a:prstGeom>
        <a:gradFill rotWithShape="0">
          <a:gsLst>
            <a:gs pos="0">
              <a:schemeClr val="accent2">
                <a:hueOff val="-838123"/>
                <a:satOff val="-9658"/>
                <a:lumOff val="2159"/>
                <a:alphaOff val="0"/>
                <a:satMod val="103000"/>
                <a:lumMod val="102000"/>
                <a:tint val="94000"/>
              </a:schemeClr>
            </a:gs>
            <a:gs pos="50000">
              <a:schemeClr val="accent2">
                <a:hueOff val="-838123"/>
                <a:satOff val="-9658"/>
                <a:lumOff val="2159"/>
                <a:alphaOff val="0"/>
                <a:satMod val="110000"/>
                <a:lumMod val="100000"/>
                <a:shade val="100000"/>
              </a:schemeClr>
            </a:gs>
            <a:gs pos="100000">
              <a:schemeClr val="accent2">
                <a:hueOff val="-838123"/>
                <a:satOff val="-9658"/>
                <a:lumOff val="2159"/>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GB" sz="3500" kern="1200" dirty="0"/>
            <a:t>Create</a:t>
          </a:r>
        </a:p>
      </dsp:txBody>
      <dsp:txXfrm>
        <a:off x="1454256" y="1182468"/>
        <a:ext cx="1459837" cy="1216531"/>
      </dsp:txXfrm>
    </dsp:sp>
    <dsp:sp modelId="{E6CE426B-8FD8-FE43-8B22-822AB6E8618F}">
      <dsp:nvSpPr>
        <dsp:cNvPr id="0" name=""/>
        <dsp:cNvSpPr/>
      </dsp:nvSpPr>
      <dsp:spPr>
        <a:xfrm>
          <a:off x="896449" y="63259"/>
          <a:ext cx="4593622" cy="4593622"/>
        </a:xfrm>
        <a:prstGeom prst="circularArrow">
          <a:avLst>
            <a:gd name="adj1" fmla="val 5085"/>
            <a:gd name="adj2" fmla="val 327528"/>
            <a:gd name="adj3" fmla="val 1472472"/>
            <a:gd name="adj4" fmla="val 16199432"/>
            <a:gd name="adj5" fmla="val 5932"/>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27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6BA08E92-A8AB-EB49-B678-DA50A4F5278A}">
      <dsp:nvSpPr>
        <dsp:cNvPr id="0" name=""/>
        <dsp:cNvSpPr/>
      </dsp:nvSpPr>
      <dsp:spPr>
        <a:xfrm>
          <a:off x="811927" y="208984"/>
          <a:ext cx="4593622" cy="4593622"/>
        </a:xfrm>
        <a:prstGeom prst="circularArrow">
          <a:avLst>
            <a:gd name="adj1" fmla="val 5085"/>
            <a:gd name="adj2" fmla="val 327528"/>
            <a:gd name="adj3" fmla="val 8671970"/>
            <a:gd name="adj4" fmla="val 1800502"/>
            <a:gd name="adj5" fmla="val 5932"/>
          </a:avLst>
        </a:prstGeom>
        <a:gradFill rotWithShape="0">
          <a:gsLst>
            <a:gs pos="0">
              <a:schemeClr val="accent2">
                <a:hueOff val="-419062"/>
                <a:satOff val="-4829"/>
                <a:lumOff val="1079"/>
                <a:alphaOff val="0"/>
                <a:satMod val="103000"/>
                <a:lumMod val="102000"/>
                <a:tint val="94000"/>
              </a:schemeClr>
            </a:gs>
            <a:gs pos="50000">
              <a:schemeClr val="accent2">
                <a:hueOff val="-419062"/>
                <a:satOff val="-4829"/>
                <a:lumOff val="1079"/>
                <a:alphaOff val="0"/>
                <a:satMod val="110000"/>
                <a:lumMod val="100000"/>
                <a:shade val="100000"/>
              </a:schemeClr>
            </a:gs>
            <a:gs pos="100000">
              <a:schemeClr val="accent2">
                <a:hueOff val="-419062"/>
                <a:satOff val="-4829"/>
                <a:lumOff val="1079"/>
                <a:alphaOff val="0"/>
                <a:lumMod val="99000"/>
                <a:satMod val="120000"/>
                <a:shade val="78000"/>
              </a:schemeClr>
            </a:gs>
          </a:gsLst>
          <a:lin ang="5400000" scaled="0"/>
        </a:gradFill>
        <a:ln>
          <a:noFill/>
        </a:ln>
        <a:effectLst/>
        <a:scene3d>
          <a:camera prst="orthographicFront"/>
          <a:lightRig rig="flat" dir="t"/>
        </a:scene3d>
        <a:sp3d z="127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DA9219F-92F9-B449-ACA2-CD18C58826CD}">
      <dsp:nvSpPr>
        <dsp:cNvPr id="0" name=""/>
        <dsp:cNvSpPr/>
      </dsp:nvSpPr>
      <dsp:spPr>
        <a:xfrm>
          <a:off x="727406" y="63259"/>
          <a:ext cx="4593622" cy="4593622"/>
        </a:xfrm>
        <a:prstGeom prst="circularArrow">
          <a:avLst>
            <a:gd name="adj1" fmla="val 5085"/>
            <a:gd name="adj2" fmla="val 327528"/>
            <a:gd name="adj3" fmla="val 15873039"/>
            <a:gd name="adj4" fmla="val 9000000"/>
            <a:gd name="adj5" fmla="val 5932"/>
          </a:avLst>
        </a:prstGeom>
        <a:gradFill rotWithShape="0">
          <a:gsLst>
            <a:gs pos="0">
              <a:schemeClr val="accent2">
                <a:hueOff val="-838123"/>
                <a:satOff val="-9658"/>
                <a:lumOff val="2159"/>
                <a:alphaOff val="0"/>
                <a:satMod val="103000"/>
                <a:lumMod val="102000"/>
                <a:tint val="94000"/>
              </a:schemeClr>
            </a:gs>
            <a:gs pos="50000">
              <a:schemeClr val="accent2">
                <a:hueOff val="-838123"/>
                <a:satOff val="-9658"/>
                <a:lumOff val="2159"/>
                <a:alphaOff val="0"/>
                <a:satMod val="110000"/>
                <a:lumMod val="100000"/>
                <a:shade val="100000"/>
              </a:schemeClr>
            </a:gs>
            <a:gs pos="100000">
              <a:schemeClr val="accent2">
                <a:hueOff val="-838123"/>
                <a:satOff val="-9658"/>
                <a:lumOff val="2159"/>
                <a:alphaOff val="0"/>
                <a:lumMod val="99000"/>
                <a:satMod val="120000"/>
                <a:shade val="78000"/>
              </a:schemeClr>
            </a:gs>
          </a:gsLst>
          <a:lin ang="5400000" scaled="0"/>
        </a:gradFill>
        <a:ln>
          <a:noFill/>
        </a:ln>
        <a:effectLst/>
        <a:scene3d>
          <a:camera prst="orthographicFront"/>
          <a:lightRig rig="flat" dir="t"/>
        </a:scene3d>
        <a:sp3d z="127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F3489E-EF6E-9246-8EC6-20EACD8DC9F7}">
      <dsp:nvSpPr>
        <dsp:cNvPr id="0" name=""/>
        <dsp:cNvSpPr/>
      </dsp:nvSpPr>
      <dsp:spPr>
        <a:xfrm>
          <a:off x="0" y="0"/>
          <a:ext cx="2911108" cy="502485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t>SoWM1:EXPLORE</a:t>
          </a:r>
        </a:p>
      </dsp:txBody>
      <dsp:txXfrm>
        <a:off x="0" y="0"/>
        <a:ext cx="2911108" cy="1507455"/>
      </dsp:txXfrm>
    </dsp:sp>
    <dsp:sp modelId="{6456D314-608A-5E4D-A902-A5305BCC00F7}">
      <dsp:nvSpPr>
        <dsp:cNvPr id="0" name=""/>
        <dsp:cNvSpPr/>
      </dsp:nvSpPr>
      <dsp:spPr>
        <a:xfrm>
          <a:off x="292230" y="1507884"/>
          <a:ext cx="2328887" cy="98718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b="1" kern="1200"/>
            <a:t>Techniques </a:t>
          </a:r>
        </a:p>
        <a:p>
          <a:pPr marL="0" lvl="0" indent="0" algn="ctr" defTabSz="622300">
            <a:lnSpc>
              <a:spcPct val="90000"/>
            </a:lnSpc>
            <a:spcBef>
              <a:spcPct val="0"/>
            </a:spcBef>
            <a:spcAft>
              <a:spcPct val="35000"/>
            </a:spcAft>
            <a:buNone/>
          </a:pPr>
          <a:r>
            <a:rPr lang="en-GB" sz="1400" b="1" kern="1200"/>
            <a:t>and resources</a:t>
          </a:r>
          <a:endParaRPr lang="en-GB" sz="1400" b="1" kern="1200" dirty="0"/>
        </a:p>
      </dsp:txBody>
      <dsp:txXfrm>
        <a:off x="321144" y="1536798"/>
        <a:ext cx="2271059" cy="929354"/>
      </dsp:txXfrm>
    </dsp:sp>
    <dsp:sp modelId="{5B6C881C-89B6-234B-9BDF-40FA16602425}">
      <dsp:nvSpPr>
        <dsp:cNvPr id="0" name=""/>
        <dsp:cNvSpPr/>
      </dsp:nvSpPr>
      <dsp:spPr>
        <a:xfrm>
          <a:off x="292230" y="2646941"/>
          <a:ext cx="2328887" cy="987182"/>
        </a:xfrm>
        <a:prstGeom prst="roundRect">
          <a:avLst>
            <a:gd name="adj" fmla="val 10000"/>
          </a:avLst>
        </a:prstGeom>
        <a:solidFill>
          <a:schemeClr val="accent2">
            <a:hueOff val="-76193"/>
            <a:satOff val="-878"/>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b="1" kern="1200"/>
            <a:t>Identity and context</a:t>
          </a:r>
          <a:endParaRPr lang="en-GB" sz="1400" b="1" kern="1200" dirty="0"/>
        </a:p>
      </dsp:txBody>
      <dsp:txXfrm>
        <a:off x="321144" y="2675855"/>
        <a:ext cx="2271059" cy="929354"/>
      </dsp:txXfrm>
    </dsp:sp>
    <dsp:sp modelId="{9C5B712B-C89B-5B4A-9403-A22B26CDDF86}">
      <dsp:nvSpPr>
        <dsp:cNvPr id="0" name=""/>
        <dsp:cNvSpPr/>
      </dsp:nvSpPr>
      <dsp:spPr>
        <a:xfrm>
          <a:off x="292230" y="3785997"/>
          <a:ext cx="2328887" cy="987182"/>
        </a:xfrm>
        <a:prstGeom prst="roundRect">
          <a:avLst>
            <a:gd name="adj" fmla="val 10000"/>
          </a:avLst>
        </a:prstGeom>
        <a:solidFill>
          <a:schemeClr val="accent2">
            <a:hueOff val="-152386"/>
            <a:satOff val="-1756"/>
            <a:lumOff val="3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b="1" kern="1200"/>
            <a:t>Communicating effectively</a:t>
          </a:r>
          <a:endParaRPr lang="en-GB" sz="1400" b="1" kern="1200" dirty="0"/>
        </a:p>
      </dsp:txBody>
      <dsp:txXfrm>
        <a:off x="321144" y="3814911"/>
        <a:ext cx="2271059" cy="929354"/>
      </dsp:txXfrm>
    </dsp:sp>
    <dsp:sp modelId="{79E3BD24-3406-0844-A65C-A2267E70EE72}">
      <dsp:nvSpPr>
        <dsp:cNvPr id="0" name=""/>
        <dsp:cNvSpPr/>
      </dsp:nvSpPr>
      <dsp:spPr>
        <a:xfrm>
          <a:off x="3150444" y="0"/>
          <a:ext cx="2911108" cy="502485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SoWM2: RESPONDING AND REFLECTING</a:t>
          </a:r>
        </a:p>
      </dsp:txBody>
      <dsp:txXfrm>
        <a:off x="3150444" y="0"/>
        <a:ext cx="2911108" cy="1507455"/>
      </dsp:txXfrm>
    </dsp:sp>
    <dsp:sp modelId="{C28ACA91-97BD-1540-ABE1-1018BFC44E23}">
      <dsp:nvSpPr>
        <dsp:cNvPr id="0" name=""/>
        <dsp:cNvSpPr/>
      </dsp:nvSpPr>
      <dsp:spPr>
        <a:xfrm>
          <a:off x="3421672" y="1507884"/>
          <a:ext cx="2328887" cy="987182"/>
        </a:xfrm>
        <a:prstGeom prst="roundRect">
          <a:avLst>
            <a:gd name="adj" fmla="val 10000"/>
          </a:avLst>
        </a:prstGeom>
        <a:solidFill>
          <a:schemeClr val="accent2">
            <a:hueOff val="-228579"/>
            <a:satOff val="-2634"/>
            <a:lumOff val="5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b="1" kern="1200"/>
            <a:t>Evaluating and developing</a:t>
          </a:r>
          <a:endParaRPr lang="en-GB" sz="1400" b="1" kern="1200" dirty="0"/>
        </a:p>
      </dsp:txBody>
      <dsp:txXfrm>
        <a:off x="3450586" y="1536798"/>
        <a:ext cx="2271059" cy="929354"/>
      </dsp:txXfrm>
    </dsp:sp>
    <dsp:sp modelId="{CCBC7E1D-F729-1547-875F-1C6ECD224374}">
      <dsp:nvSpPr>
        <dsp:cNvPr id="0" name=""/>
        <dsp:cNvSpPr/>
      </dsp:nvSpPr>
      <dsp:spPr>
        <a:xfrm>
          <a:off x="3421672" y="2646941"/>
          <a:ext cx="2328887" cy="987182"/>
        </a:xfrm>
        <a:prstGeom prst="roundRect">
          <a:avLst>
            <a:gd name="adj" fmla="val 10000"/>
          </a:avLst>
        </a:prstGeom>
        <a:solidFill>
          <a:schemeClr val="accent2">
            <a:hueOff val="-304772"/>
            <a:satOff val="-3512"/>
            <a:lumOff val="7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b="1" kern="1200"/>
            <a:t>Context, time and place</a:t>
          </a:r>
          <a:endParaRPr lang="en-GB" sz="1400" b="1" kern="1200" dirty="0"/>
        </a:p>
      </dsp:txBody>
      <dsp:txXfrm>
        <a:off x="3450586" y="2675855"/>
        <a:ext cx="2271059" cy="929354"/>
      </dsp:txXfrm>
    </dsp:sp>
    <dsp:sp modelId="{1BB2610E-62CE-6146-96D8-916879988E61}">
      <dsp:nvSpPr>
        <dsp:cNvPr id="0" name=""/>
        <dsp:cNvSpPr/>
      </dsp:nvSpPr>
      <dsp:spPr>
        <a:xfrm>
          <a:off x="3421672" y="3785997"/>
          <a:ext cx="2328887" cy="987182"/>
        </a:xfrm>
        <a:prstGeom prst="roundRect">
          <a:avLst>
            <a:gd name="adj" fmla="val 10000"/>
          </a:avLst>
        </a:prstGeom>
        <a:solidFill>
          <a:schemeClr val="accent2">
            <a:hueOff val="-380965"/>
            <a:satOff val="-4390"/>
            <a:lumOff val="9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b="1" kern="1200"/>
            <a:t>Artistic communication</a:t>
          </a:r>
          <a:endParaRPr lang="en-GB" sz="1400" b="1" kern="1200" dirty="0"/>
        </a:p>
      </dsp:txBody>
      <dsp:txXfrm>
        <a:off x="3450586" y="3814911"/>
        <a:ext cx="2271059" cy="929354"/>
      </dsp:txXfrm>
    </dsp:sp>
    <dsp:sp modelId="{F27FB16C-98B0-3E4F-BDF1-FEFE2C5DDBDE}">
      <dsp:nvSpPr>
        <dsp:cNvPr id="0" name=""/>
        <dsp:cNvSpPr/>
      </dsp:nvSpPr>
      <dsp:spPr>
        <a:xfrm>
          <a:off x="6260003" y="0"/>
          <a:ext cx="2911108" cy="502485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t>SoWM3: CREATE</a:t>
          </a:r>
        </a:p>
      </dsp:txBody>
      <dsp:txXfrm>
        <a:off x="6260003" y="0"/>
        <a:ext cx="2911108" cy="1507455"/>
      </dsp:txXfrm>
    </dsp:sp>
    <dsp:sp modelId="{EE0E7C73-CEEA-0749-91AA-8A601659CD10}">
      <dsp:nvSpPr>
        <dsp:cNvPr id="0" name=""/>
        <dsp:cNvSpPr/>
      </dsp:nvSpPr>
      <dsp:spPr>
        <a:xfrm>
          <a:off x="6551114" y="1507700"/>
          <a:ext cx="2328887" cy="482427"/>
        </a:xfrm>
        <a:prstGeom prst="roundRect">
          <a:avLst>
            <a:gd name="adj" fmla="val 10000"/>
          </a:avLst>
        </a:prstGeom>
        <a:solidFill>
          <a:schemeClr val="accent2">
            <a:hueOff val="-457158"/>
            <a:satOff val="-5268"/>
            <a:lumOff val="117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b="1" kern="1200"/>
            <a:t>Audience, purpose, and outcomes</a:t>
          </a:r>
          <a:endParaRPr lang="en-GB" sz="1400" kern="1200" dirty="0"/>
        </a:p>
      </dsp:txBody>
      <dsp:txXfrm>
        <a:off x="6565244" y="1521830"/>
        <a:ext cx="2300627" cy="454167"/>
      </dsp:txXfrm>
    </dsp:sp>
    <dsp:sp modelId="{16ACA1F8-3037-6E4D-90DD-A68FCE257263}">
      <dsp:nvSpPr>
        <dsp:cNvPr id="0" name=""/>
        <dsp:cNvSpPr/>
      </dsp:nvSpPr>
      <dsp:spPr>
        <a:xfrm>
          <a:off x="6551114" y="2064348"/>
          <a:ext cx="2328887" cy="482427"/>
        </a:xfrm>
        <a:prstGeom prst="roundRect">
          <a:avLst>
            <a:gd name="adj" fmla="val 10000"/>
          </a:avLst>
        </a:prstGeom>
        <a:solidFill>
          <a:schemeClr val="accent2">
            <a:hueOff val="-533351"/>
            <a:satOff val="-6146"/>
            <a:lumOff val="137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b="1" kern="1200"/>
            <a:t>Techniques and skills</a:t>
          </a:r>
          <a:endParaRPr lang="en-GB" sz="1400" kern="1200" dirty="0"/>
        </a:p>
      </dsp:txBody>
      <dsp:txXfrm>
        <a:off x="6565244" y="2078478"/>
        <a:ext cx="2300627" cy="454167"/>
      </dsp:txXfrm>
    </dsp:sp>
    <dsp:sp modelId="{36263387-206F-8643-A1E7-FBDFE50003A7}">
      <dsp:nvSpPr>
        <dsp:cNvPr id="0" name=""/>
        <dsp:cNvSpPr/>
      </dsp:nvSpPr>
      <dsp:spPr>
        <a:xfrm>
          <a:off x="6551114" y="2620995"/>
          <a:ext cx="2328887" cy="482427"/>
        </a:xfrm>
        <a:prstGeom prst="roundRect">
          <a:avLst>
            <a:gd name="adj" fmla="val 10000"/>
          </a:avLst>
        </a:prstGeom>
        <a:solidFill>
          <a:schemeClr val="accent2">
            <a:hueOff val="-609544"/>
            <a:satOff val="-7024"/>
            <a:lumOff val="157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b="1" kern="1200"/>
            <a:t>Planning creative works</a:t>
          </a:r>
          <a:endParaRPr lang="en-GB" sz="1400" kern="1200" dirty="0"/>
        </a:p>
      </dsp:txBody>
      <dsp:txXfrm>
        <a:off x="6565244" y="2635125"/>
        <a:ext cx="2300627" cy="454167"/>
      </dsp:txXfrm>
    </dsp:sp>
    <dsp:sp modelId="{3A5F58E5-080C-E84B-8E60-8FFAFF7A74FD}">
      <dsp:nvSpPr>
        <dsp:cNvPr id="0" name=""/>
        <dsp:cNvSpPr/>
      </dsp:nvSpPr>
      <dsp:spPr>
        <a:xfrm>
          <a:off x="6551114" y="3177642"/>
          <a:ext cx="2328887" cy="482427"/>
        </a:xfrm>
        <a:prstGeom prst="roundRect">
          <a:avLst>
            <a:gd name="adj" fmla="val 10000"/>
          </a:avLst>
        </a:prstGeom>
        <a:solidFill>
          <a:schemeClr val="accent2">
            <a:hueOff val="-685737"/>
            <a:satOff val="-7902"/>
            <a:lumOff val="176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b="1" kern="1200"/>
            <a:t>Performing, presenting, and sharing creative work</a:t>
          </a:r>
          <a:endParaRPr lang="en-GB" sz="1400" kern="1200" dirty="0"/>
        </a:p>
      </dsp:txBody>
      <dsp:txXfrm>
        <a:off x="6565244" y="3191772"/>
        <a:ext cx="2300627" cy="454167"/>
      </dsp:txXfrm>
    </dsp:sp>
    <dsp:sp modelId="{4FA8102B-8938-074A-B4BF-991B97EF761A}">
      <dsp:nvSpPr>
        <dsp:cNvPr id="0" name=""/>
        <dsp:cNvSpPr/>
      </dsp:nvSpPr>
      <dsp:spPr>
        <a:xfrm>
          <a:off x="6551114" y="3734289"/>
          <a:ext cx="2328887" cy="482427"/>
        </a:xfrm>
        <a:prstGeom prst="roundRect">
          <a:avLst>
            <a:gd name="adj" fmla="val 10000"/>
          </a:avLst>
        </a:prstGeom>
        <a:solidFill>
          <a:schemeClr val="accent2">
            <a:hueOff val="-761930"/>
            <a:satOff val="-8780"/>
            <a:lumOff val="1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b="1" kern="1200"/>
            <a:t>Approaching and managing creative challenges</a:t>
          </a:r>
          <a:endParaRPr lang="en-US" sz="1400" kern="1200" dirty="0"/>
        </a:p>
      </dsp:txBody>
      <dsp:txXfrm>
        <a:off x="6565244" y="3748419"/>
        <a:ext cx="2300627" cy="454167"/>
      </dsp:txXfrm>
    </dsp:sp>
    <dsp:sp modelId="{3348D8F2-361D-F944-BA65-169AF6F7A9E3}">
      <dsp:nvSpPr>
        <dsp:cNvPr id="0" name=""/>
        <dsp:cNvSpPr/>
      </dsp:nvSpPr>
      <dsp:spPr>
        <a:xfrm>
          <a:off x="6551114" y="4290936"/>
          <a:ext cx="2328887" cy="482427"/>
        </a:xfrm>
        <a:prstGeom prst="roundRect">
          <a:avLst>
            <a:gd name="adj" fmla="val 10000"/>
          </a:avLst>
        </a:prstGeom>
        <a:solidFill>
          <a:schemeClr val="accent2">
            <a:hueOff val="-838123"/>
            <a:satOff val="-9658"/>
            <a:lumOff val="21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b="1" kern="1200"/>
            <a:t>Health, safety and considerations of others</a:t>
          </a:r>
          <a:endParaRPr lang="en-US" sz="1400" kern="1200" dirty="0"/>
        </a:p>
      </dsp:txBody>
      <dsp:txXfrm>
        <a:off x="6565244" y="4305066"/>
        <a:ext cx="2300627" cy="4541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F3489E-EF6E-9246-8EC6-20EACD8DC9F7}">
      <dsp:nvSpPr>
        <dsp:cNvPr id="0" name=""/>
        <dsp:cNvSpPr/>
      </dsp:nvSpPr>
      <dsp:spPr>
        <a:xfrm>
          <a:off x="14" y="0"/>
          <a:ext cx="3174972" cy="5388816"/>
        </a:xfrm>
        <a:prstGeom prst="roundRect">
          <a:avLst>
            <a:gd name="adj" fmla="val 10000"/>
          </a:avLst>
        </a:prstGeom>
        <a:solidFill>
          <a:srgbClr val="00B0DE"/>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rgbClr val="002060"/>
              </a:solidFill>
            </a:rPr>
            <a:t>SoWM1:EXPLORE</a:t>
          </a:r>
        </a:p>
      </dsp:txBody>
      <dsp:txXfrm>
        <a:off x="14" y="0"/>
        <a:ext cx="3174972" cy="1616644"/>
      </dsp:txXfrm>
    </dsp:sp>
    <dsp:sp modelId="{79E3BD24-3406-0844-A65C-A2267E70EE72}">
      <dsp:nvSpPr>
        <dsp:cNvPr id="0" name=""/>
        <dsp:cNvSpPr/>
      </dsp:nvSpPr>
      <dsp:spPr>
        <a:xfrm>
          <a:off x="3414316" y="0"/>
          <a:ext cx="3174972" cy="5388816"/>
        </a:xfrm>
        <a:prstGeom prst="roundRect">
          <a:avLst>
            <a:gd name="adj" fmla="val 10000"/>
          </a:avLst>
        </a:prstGeom>
        <a:solidFill>
          <a:srgbClr val="00B0DE"/>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rgbClr val="002060"/>
              </a:solidFill>
            </a:rPr>
            <a:t>SoWM2: RESPONDING AND REFLECTING</a:t>
          </a:r>
        </a:p>
      </dsp:txBody>
      <dsp:txXfrm>
        <a:off x="3414316" y="0"/>
        <a:ext cx="3174972" cy="1616644"/>
      </dsp:txXfrm>
    </dsp:sp>
    <dsp:sp modelId="{F27FB16C-98B0-3E4F-BDF1-FEFE2C5DDBDE}">
      <dsp:nvSpPr>
        <dsp:cNvPr id="0" name=""/>
        <dsp:cNvSpPr/>
      </dsp:nvSpPr>
      <dsp:spPr>
        <a:xfrm>
          <a:off x="6827411" y="0"/>
          <a:ext cx="3174972" cy="5388816"/>
        </a:xfrm>
        <a:prstGeom prst="roundRect">
          <a:avLst>
            <a:gd name="adj" fmla="val 10000"/>
          </a:avLst>
        </a:prstGeom>
        <a:solidFill>
          <a:srgbClr val="00B0DE"/>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rgbClr val="002060"/>
              </a:solidFill>
            </a:rPr>
            <a:t>SoWM3: CREATE</a:t>
          </a:r>
        </a:p>
      </dsp:txBody>
      <dsp:txXfrm>
        <a:off x="6827411" y="0"/>
        <a:ext cx="3174972" cy="1616644"/>
      </dsp:txXfrm>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8C6BCB-A37D-5545-A338-30C03B05BC89}" type="datetimeFigureOut">
              <a:rPr lang="en-US" smtClean="0"/>
              <a:t>3/14/23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85C9A9-BACA-CE49-B70A-1AEF7CFC39F8}" type="slidenum">
              <a:rPr lang="en-US" smtClean="0"/>
              <a:t>‹#›</a:t>
            </a:fld>
            <a:endParaRPr lang="en-US"/>
          </a:p>
        </p:txBody>
      </p:sp>
    </p:spTree>
    <p:extLst>
      <p:ext uri="{BB962C8B-B14F-4D97-AF65-F5344CB8AC3E}">
        <p14:creationId xmlns:p14="http://schemas.microsoft.com/office/powerpoint/2010/main" val="23572779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8CCEA60D-1EC1-1A47-8D9E-84CE139D1263}" type="slidenum">
              <a:rPr lang="en-US" smtClean="0"/>
              <a:t>1</a:t>
            </a:fld>
            <a:endParaRPr lang="en-US"/>
          </a:p>
        </p:txBody>
      </p:sp>
    </p:spTree>
    <p:extLst>
      <p:ext uri="{BB962C8B-B14F-4D97-AF65-F5344CB8AC3E}">
        <p14:creationId xmlns:p14="http://schemas.microsoft.com/office/powerpoint/2010/main" val="32215222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5"/>
          </p:nvPr>
        </p:nvSpPr>
        <p:spPr/>
        <p:txBody>
          <a:bodyPr/>
          <a:lstStyle/>
          <a:p>
            <a:fld id="{00D88252-20E7-410D-BDE3-0F14E87FD4F1}" type="slidenum">
              <a:rPr lang="en-GB" smtClean="0"/>
              <a:t>3</a:t>
            </a:fld>
            <a:endParaRPr lang="en-GB"/>
          </a:p>
        </p:txBody>
      </p:sp>
    </p:spTree>
    <p:extLst>
      <p:ext uri="{BB962C8B-B14F-4D97-AF65-F5344CB8AC3E}">
        <p14:creationId xmlns:p14="http://schemas.microsoft.com/office/powerpoint/2010/main" val="31831907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5"/>
          </p:nvPr>
        </p:nvSpPr>
        <p:spPr/>
        <p:txBody>
          <a:bodyPr/>
          <a:lstStyle/>
          <a:p>
            <a:fld id="{00D88252-20E7-410D-BDE3-0F14E87FD4F1}" type="slidenum">
              <a:rPr lang="en-GB" smtClean="0"/>
              <a:t>4</a:t>
            </a:fld>
            <a:endParaRPr lang="en-GB"/>
          </a:p>
        </p:txBody>
      </p:sp>
    </p:spTree>
    <p:extLst>
      <p:ext uri="{BB962C8B-B14F-4D97-AF65-F5344CB8AC3E}">
        <p14:creationId xmlns:p14="http://schemas.microsoft.com/office/powerpoint/2010/main" val="3361273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 name="Google Shape;9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2" name="Google Shape;10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204ff8ebb48_4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g204ff8ebb48_4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g204ff8ebb48_4_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g204ff8ebb48_4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204ff8ebb48_4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g204ff8ebb48_4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204ff8ebb48_4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204ff8ebb48_4_2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204ff8ebb48_4_2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204ff8ebb48_4_2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204ff8ebb48_4_2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204ff8ebb48_4_2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204ff8ebb48_4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204ff8ebb48_4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204ff8ebb48_4_2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204ff8ebb48_4_2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204ff8ebb48_4_2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g204ff8ebb48_4_2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204ff8ebb48_4_3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g204ff8ebb48_4_3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g204ff8ebb48_4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g204ff8ebb48_4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204ff8ebb48_4_3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g204ff8ebb48_4_3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204ff8ebb48_4_3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g204ff8ebb48_4_3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g204ff8ebb48_4_3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 name="Google Shape;192;g204ff8ebb48_4_3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204ff8ebb48_4_3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204ff8ebb48_4_3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204ff8ebb48_4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204ff8ebb48_4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CF542-4415-13CA-07F8-CA18D65B4C4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3BC9A2F-C7AD-47A1-1315-E25CAF2E15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6C7A24C-488A-5982-BB59-2BEA2D64DAE8}"/>
              </a:ext>
            </a:extLst>
          </p:cNvPr>
          <p:cNvSpPr>
            <a:spLocks noGrp="1"/>
          </p:cNvSpPr>
          <p:nvPr>
            <p:ph type="dt" sz="half" idx="10"/>
          </p:nvPr>
        </p:nvSpPr>
        <p:spPr/>
        <p:txBody>
          <a:bodyPr/>
          <a:lstStyle/>
          <a:p>
            <a:fld id="{0191E956-F51F-FC42-B77D-8A504486CF76}" type="datetimeFigureOut">
              <a:rPr lang="en-US" smtClean="0"/>
              <a:t>3/14/23</a:t>
            </a:fld>
            <a:endParaRPr lang="en-US"/>
          </a:p>
        </p:txBody>
      </p:sp>
      <p:sp>
        <p:nvSpPr>
          <p:cNvPr id="5" name="Footer Placeholder 4">
            <a:extLst>
              <a:ext uri="{FF2B5EF4-FFF2-40B4-BE49-F238E27FC236}">
                <a16:creationId xmlns:a16="http://schemas.microsoft.com/office/drawing/2014/main" id="{5DA2E392-10C8-95FC-EBCC-3C519C876A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E54FCE-AACA-270A-E7B5-744F9BB06000}"/>
              </a:ext>
            </a:extLst>
          </p:cNvPr>
          <p:cNvSpPr>
            <a:spLocks noGrp="1"/>
          </p:cNvSpPr>
          <p:nvPr>
            <p:ph type="sldNum" sz="quarter" idx="12"/>
          </p:nvPr>
        </p:nvSpPr>
        <p:spPr/>
        <p:txBody>
          <a:bodyPr/>
          <a:lstStyle/>
          <a:p>
            <a:fld id="{39106A0D-6990-DA4F-BAE3-F689C78D488E}" type="slidenum">
              <a:rPr lang="en-US" smtClean="0"/>
              <a:t>‹#›</a:t>
            </a:fld>
            <a:endParaRPr lang="en-US"/>
          </a:p>
        </p:txBody>
      </p:sp>
    </p:spTree>
    <p:extLst>
      <p:ext uri="{BB962C8B-B14F-4D97-AF65-F5344CB8AC3E}">
        <p14:creationId xmlns:p14="http://schemas.microsoft.com/office/powerpoint/2010/main" val="3102491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D3A69-E807-8ABA-0218-C56C9C66A9E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762C437-6742-5B87-F31B-C836E4B39D0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0BCEF4-7D91-2875-83EF-9EEDDF7B74DF}"/>
              </a:ext>
            </a:extLst>
          </p:cNvPr>
          <p:cNvSpPr>
            <a:spLocks noGrp="1"/>
          </p:cNvSpPr>
          <p:nvPr>
            <p:ph type="dt" sz="half" idx="10"/>
          </p:nvPr>
        </p:nvSpPr>
        <p:spPr/>
        <p:txBody>
          <a:bodyPr/>
          <a:lstStyle/>
          <a:p>
            <a:fld id="{0191E956-F51F-FC42-B77D-8A504486CF76}" type="datetimeFigureOut">
              <a:rPr lang="en-US" smtClean="0"/>
              <a:t>3/14/23</a:t>
            </a:fld>
            <a:endParaRPr lang="en-US"/>
          </a:p>
        </p:txBody>
      </p:sp>
      <p:sp>
        <p:nvSpPr>
          <p:cNvPr id="5" name="Footer Placeholder 4">
            <a:extLst>
              <a:ext uri="{FF2B5EF4-FFF2-40B4-BE49-F238E27FC236}">
                <a16:creationId xmlns:a16="http://schemas.microsoft.com/office/drawing/2014/main" id="{3A3FD69F-93A8-007C-3337-17E857B20C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A37D0C-4FB4-E0B3-A3D9-9A9AC1728BA2}"/>
              </a:ext>
            </a:extLst>
          </p:cNvPr>
          <p:cNvSpPr>
            <a:spLocks noGrp="1"/>
          </p:cNvSpPr>
          <p:nvPr>
            <p:ph type="sldNum" sz="quarter" idx="12"/>
          </p:nvPr>
        </p:nvSpPr>
        <p:spPr/>
        <p:txBody>
          <a:bodyPr/>
          <a:lstStyle/>
          <a:p>
            <a:fld id="{39106A0D-6990-DA4F-BAE3-F689C78D488E}" type="slidenum">
              <a:rPr lang="en-US" smtClean="0"/>
              <a:t>‹#›</a:t>
            </a:fld>
            <a:endParaRPr lang="en-US"/>
          </a:p>
        </p:txBody>
      </p:sp>
    </p:spTree>
    <p:extLst>
      <p:ext uri="{BB962C8B-B14F-4D97-AF65-F5344CB8AC3E}">
        <p14:creationId xmlns:p14="http://schemas.microsoft.com/office/powerpoint/2010/main" val="29367128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F3A6A-4B22-81C9-164A-89B2BFEA279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42864CE-DEB2-28BC-7C29-A152A8C3513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500E110-3919-6849-947E-6066DBBBD11B}"/>
              </a:ext>
            </a:extLst>
          </p:cNvPr>
          <p:cNvSpPr>
            <a:spLocks noGrp="1"/>
          </p:cNvSpPr>
          <p:nvPr>
            <p:ph type="dt" sz="half" idx="10"/>
          </p:nvPr>
        </p:nvSpPr>
        <p:spPr/>
        <p:txBody>
          <a:bodyPr/>
          <a:lstStyle/>
          <a:p>
            <a:fld id="{0191E956-F51F-FC42-B77D-8A504486CF76}" type="datetimeFigureOut">
              <a:rPr lang="en-US" smtClean="0"/>
              <a:t>3/14/23</a:t>
            </a:fld>
            <a:endParaRPr lang="en-US"/>
          </a:p>
        </p:txBody>
      </p:sp>
      <p:sp>
        <p:nvSpPr>
          <p:cNvPr id="5" name="Footer Placeholder 4">
            <a:extLst>
              <a:ext uri="{FF2B5EF4-FFF2-40B4-BE49-F238E27FC236}">
                <a16:creationId xmlns:a16="http://schemas.microsoft.com/office/drawing/2014/main" id="{7072A728-F89E-0F9C-56B8-351ADCAAB9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9F3679-76C7-E06F-1AB2-4AC1540C3E36}"/>
              </a:ext>
            </a:extLst>
          </p:cNvPr>
          <p:cNvSpPr>
            <a:spLocks noGrp="1"/>
          </p:cNvSpPr>
          <p:nvPr>
            <p:ph type="sldNum" sz="quarter" idx="12"/>
          </p:nvPr>
        </p:nvSpPr>
        <p:spPr/>
        <p:txBody>
          <a:bodyPr/>
          <a:lstStyle/>
          <a:p>
            <a:fld id="{39106A0D-6990-DA4F-BAE3-F689C78D488E}" type="slidenum">
              <a:rPr lang="en-US" smtClean="0"/>
              <a:t>‹#›</a:t>
            </a:fld>
            <a:endParaRPr lang="en-US"/>
          </a:p>
        </p:txBody>
      </p:sp>
    </p:spTree>
    <p:extLst>
      <p:ext uri="{BB962C8B-B14F-4D97-AF65-F5344CB8AC3E}">
        <p14:creationId xmlns:p14="http://schemas.microsoft.com/office/powerpoint/2010/main" val="1487645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F5316-06DE-B2F3-18E1-8CE698591B5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07E550B-4144-9350-D48B-F056D0D054B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FDEBE60-5380-98FF-8D4D-0FD7CD13FDB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9376CC2-A5A8-39FE-FFEA-80F46DC270AC}"/>
              </a:ext>
            </a:extLst>
          </p:cNvPr>
          <p:cNvSpPr>
            <a:spLocks noGrp="1"/>
          </p:cNvSpPr>
          <p:nvPr>
            <p:ph type="dt" sz="half" idx="10"/>
          </p:nvPr>
        </p:nvSpPr>
        <p:spPr/>
        <p:txBody>
          <a:bodyPr/>
          <a:lstStyle/>
          <a:p>
            <a:fld id="{0191E956-F51F-FC42-B77D-8A504486CF76}" type="datetimeFigureOut">
              <a:rPr lang="en-US" smtClean="0"/>
              <a:t>3/14/23</a:t>
            </a:fld>
            <a:endParaRPr lang="en-US"/>
          </a:p>
        </p:txBody>
      </p:sp>
      <p:sp>
        <p:nvSpPr>
          <p:cNvPr id="6" name="Footer Placeholder 5">
            <a:extLst>
              <a:ext uri="{FF2B5EF4-FFF2-40B4-BE49-F238E27FC236}">
                <a16:creationId xmlns:a16="http://schemas.microsoft.com/office/drawing/2014/main" id="{B47D8D3B-8835-2F13-40D8-DF81FDDFD25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08C21F-1503-AD7D-2CEA-D4E0FF349460}"/>
              </a:ext>
            </a:extLst>
          </p:cNvPr>
          <p:cNvSpPr>
            <a:spLocks noGrp="1"/>
          </p:cNvSpPr>
          <p:nvPr>
            <p:ph type="sldNum" sz="quarter" idx="12"/>
          </p:nvPr>
        </p:nvSpPr>
        <p:spPr/>
        <p:txBody>
          <a:bodyPr/>
          <a:lstStyle/>
          <a:p>
            <a:fld id="{39106A0D-6990-DA4F-BAE3-F689C78D488E}" type="slidenum">
              <a:rPr lang="en-US" smtClean="0"/>
              <a:t>‹#›</a:t>
            </a:fld>
            <a:endParaRPr lang="en-US"/>
          </a:p>
        </p:txBody>
      </p:sp>
    </p:spTree>
    <p:extLst>
      <p:ext uri="{BB962C8B-B14F-4D97-AF65-F5344CB8AC3E}">
        <p14:creationId xmlns:p14="http://schemas.microsoft.com/office/powerpoint/2010/main" val="3962407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FFDD2-615A-53ED-4850-AE97B51DECD3}"/>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5986F10-02CF-6037-EFB0-E39FC98082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C28AA16-EC2C-D45F-E9A2-1F117F5409C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57321F1-5975-16A3-B18C-910EAAAADF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CC71ED2-0342-1046-D455-D75C8EA9C1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A7194EF-8BF6-166B-B467-B7CE3924EB58}"/>
              </a:ext>
            </a:extLst>
          </p:cNvPr>
          <p:cNvSpPr>
            <a:spLocks noGrp="1"/>
          </p:cNvSpPr>
          <p:nvPr>
            <p:ph type="dt" sz="half" idx="10"/>
          </p:nvPr>
        </p:nvSpPr>
        <p:spPr/>
        <p:txBody>
          <a:bodyPr/>
          <a:lstStyle/>
          <a:p>
            <a:fld id="{0191E956-F51F-FC42-B77D-8A504486CF76}" type="datetimeFigureOut">
              <a:rPr lang="en-US" smtClean="0"/>
              <a:t>3/14/23</a:t>
            </a:fld>
            <a:endParaRPr lang="en-US"/>
          </a:p>
        </p:txBody>
      </p:sp>
      <p:sp>
        <p:nvSpPr>
          <p:cNvPr id="8" name="Footer Placeholder 7">
            <a:extLst>
              <a:ext uri="{FF2B5EF4-FFF2-40B4-BE49-F238E27FC236}">
                <a16:creationId xmlns:a16="http://schemas.microsoft.com/office/drawing/2014/main" id="{01ACD020-D435-829D-D64D-756AAC63CCC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2ED7BE-978D-EFC7-4143-2D037EA25045}"/>
              </a:ext>
            </a:extLst>
          </p:cNvPr>
          <p:cNvSpPr>
            <a:spLocks noGrp="1"/>
          </p:cNvSpPr>
          <p:nvPr>
            <p:ph type="sldNum" sz="quarter" idx="12"/>
          </p:nvPr>
        </p:nvSpPr>
        <p:spPr/>
        <p:txBody>
          <a:bodyPr/>
          <a:lstStyle/>
          <a:p>
            <a:fld id="{39106A0D-6990-DA4F-BAE3-F689C78D488E}" type="slidenum">
              <a:rPr lang="en-US" smtClean="0"/>
              <a:t>‹#›</a:t>
            </a:fld>
            <a:endParaRPr lang="en-US"/>
          </a:p>
        </p:txBody>
      </p:sp>
    </p:spTree>
    <p:extLst>
      <p:ext uri="{BB962C8B-B14F-4D97-AF65-F5344CB8AC3E}">
        <p14:creationId xmlns:p14="http://schemas.microsoft.com/office/powerpoint/2010/main" val="832989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37896-FF8E-776E-BF84-974C7E756F4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47F7CFD-6D3A-1CC3-7E07-7978E26C5B07}"/>
              </a:ext>
            </a:extLst>
          </p:cNvPr>
          <p:cNvSpPr>
            <a:spLocks noGrp="1"/>
          </p:cNvSpPr>
          <p:nvPr>
            <p:ph type="dt" sz="half" idx="10"/>
          </p:nvPr>
        </p:nvSpPr>
        <p:spPr/>
        <p:txBody>
          <a:bodyPr/>
          <a:lstStyle/>
          <a:p>
            <a:fld id="{0191E956-F51F-FC42-B77D-8A504486CF76}" type="datetimeFigureOut">
              <a:rPr lang="en-US" smtClean="0"/>
              <a:t>3/14/23</a:t>
            </a:fld>
            <a:endParaRPr lang="en-US"/>
          </a:p>
        </p:txBody>
      </p:sp>
      <p:sp>
        <p:nvSpPr>
          <p:cNvPr id="4" name="Footer Placeholder 3">
            <a:extLst>
              <a:ext uri="{FF2B5EF4-FFF2-40B4-BE49-F238E27FC236}">
                <a16:creationId xmlns:a16="http://schemas.microsoft.com/office/drawing/2014/main" id="{3737AAAB-F10B-4255-94DC-B0939CB8BBA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3AAE13C-BA64-197C-00F7-BC835BA0ECF2}"/>
              </a:ext>
            </a:extLst>
          </p:cNvPr>
          <p:cNvSpPr>
            <a:spLocks noGrp="1"/>
          </p:cNvSpPr>
          <p:nvPr>
            <p:ph type="sldNum" sz="quarter" idx="12"/>
          </p:nvPr>
        </p:nvSpPr>
        <p:spPr/>
        <p:txBody>
          <a:bodyPr/>
          <a:lstStyle/>
          <a:p>
            <a:fld id="{39106A0D-6990-DA4F-BAE3-F689C78D488E}" type="slidenum">
              <a:rPr lang="en-US" smtClean="0"/>
              <a:t>‹#›</a:t>
            </a:fld>
            <a:endParaRPr lang="en-US"/>
          </a:p>
        </p:txBody>
      </p:sp>
    </p:spTree>
    <p:extLst>
      <p:ext uri="{BB962C8B-B14F-4D97-AF65-F5344CB8AC3E}">
        <p14:creationId xmlns:p14="http://schemas.microsoft.com/office/powerpoint/2010/main" val="1513881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1E61E2-733D-E4C3-3F33-8968335EBD51}"/>
              </a:ext>
            </a:extLst>
          </p:cNvPr>
          <p:cNvSpPr>
            <a:spLocks noGrp="1"/>
          </p:cNvSpPr>
          <p:nvPr>
            <p:ph type="dt" sz="half" idx="10"/>
          </p:nvPr>
        </p:nvSpPr>
        <p:spPr/>
        <p:txBody>
          <a:bodyPr/>
          <a:lstStyle/>
          <a:p>
            <a:fld id="{0191E956-F51F-FC42-B77D-8A504486CF76}" type="datetimeFigureOut">
              <a:rPr lang="en-US" smtClean="0"/>
              <a:t>3/14/23</a:t>
            </a:fld>
            <a:endParaRPr lang="en-US"/>
          </a:p>
        </p:txBody>
      </p:sp>
      <p:sp>
        <p:nvSpPr>
          <p:cNvPr id="3" name="Footer Placeholder 2">
            <a:extLst>
              <a:ext uri="{FF2B5EF4-FFF2-40B4-BE49-F238E27FC236}">
                <a16:creationId xmlns:a16="http://schemas.microsoft.com/office/drawing/2014/main" id="{959EF0A8-2CAB-192F-6046-715A2BD2BF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6500FDE-C89D-D715-E7E3-6A41E9E17585}"/>
              </a:ext>
            </a:extLst>
          </p:cNvPr>
          <p:cNvSpPr>
            <a:spLocks noGrp="1"/>
          </p:cNvSpPr>
          <p:nvPr>
            <p:ph type="sldNum" sz="quarter" idx="12"/>
          </p:nvPr>
        </p:nvSpPr>
        <p:spPr/>
        <p:txBody>
          <a:bodyPr/>
          <a:lstStyle/>
          <a:p>
            <a:fld id="{39106A0D-6990-DA4F-BAE3-F689C78D488E}" type="slidenum">
              <a:rPr lang="en-US" smtClean="0"/>
              <a:t>‹#›</a:t>
            </a:fld>
            <a:endParaRPr lang="en-US"/>
          </a:p>
        </p:txBody>
      </p:sp>
    </p:spTree>
    <p:extLst>
      <p:ext uri="{BB962C8B-B14F-4D97-AF65-F5344CB8AC3E}">
        <p14:creationId xmlns:p14="http://schemas.microsoft.com/office/powerpoint/2010/main" val="8070155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6EAE0-7EA2-F9C3-F1A6-1735C985650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ECC5EAB-A84A-675B-4A56-07EDAF0D59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26DCEAE-6E19-47D1-5472-A5FC6764B1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7123B47-ED35-5897-21A3-C6A849D4DDA6}"/>
              </a:ext>
            </a:extLst>
          </p:cNvPr>
          <p:cNvSpPr>
            <a:spLocks noGrp="1"/>
          </p:cNvSpPr>
          <p:nvPr>
            <p:ph type="dt" sz="half" idx="10"/>
          </p:nvPr>
        </p:nvSpPr>
        <p:spPr/>
        <p:txBody>
          <a:bodyPr/>
          <a:lstStyle/>
          <a:p>
            <a:fld id="{0191E956-F51F-FC42-B77D-8A504486CF76}" type="datetimeFigureOut">
              <a:rPr lang="en-US" smtClean="0"/>
              <a:t>3/14/23</a:t>
            </a:fld>
            <a:endParaRPr lang="en-US"/>
          </a:p>
        </p:txBody>
      </p:sp>
      <p:sp>
        <p:nvSpPr>
          <p:cNvPr id="6" name="Footer Placeholder 5">
            <a:extLst>
              <a:ext uri="{FF2B5EF4-FFF2-40B4-BE49-F238E27FC236}">
                <a16:creationId xmlns:a16="http://schemas.microsoft.com/office/drawing/2014/main" id="{B0EEFC71-CC5D-CF6F-7CF0-A4E0A2AE10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DB422B-9E0D-D73C-C757-0CE8577C3003}"/>
              </a:ext>
            </a:extLst>
          </p:cNvPr>
          <p:cNvSpPr>
            <a:spLocks noGrp="1"/>
          </p:cNvSpPr>
          <p:nvPr>
            <p:ph type="sldNum" sz="quarter" idx="12"/>
          </p:nvPr>
        </p:nvSpPr>
        <p:spPr/>
        <p:txBody>
          <a:bodyPr/>
          <a:lstStyle/>
          <a:p>
            <a:fld id="{39106A0D-6990-DA4F-BAE3-F689C78D488E}" type="slidenum">
              <a:rPr lang="en-US" smtClean="0"/>
              <a:t>‹#›</a:t>
            </a:fld>
            <a:endParaRPr lang="en-US"/>
          </a:p>
        </p:txBody>
      </p:sp>
    </p:spTree>
    <p:extLst>
      <p:ext uri="{BB962C8B-B14F-4D97-AF65-F5344CB8AC3E}">
        <p14:creationId xmlns:p14="http://schemas.microsoft.com/office/powerpoint/2010/main" val="1895034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94A01-FDC5-3181-76EF-7B39347685C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C3431B2-47BF-1A1C-9A82-DFDCE50455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945FAF4-F740-3344-AEBA-C3833FA6DA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7013AEE-E506-30F7-4846-4F74658432F0}"/>
              </a:ext>
            </a:extLst>
          </p:cNvPr>
          <p:cNvSpPr>
            <a:spLocks noGrp="1"/>
          </p:cNvSpPr>
          <p:nvPr>
            <p:ph type="dt" sz="half" idx="10"/>
          </p:nvPr>
        </p:nvSpPr>
        <p:spPr/>
        <p:txBody>
          <a:bodyPr/>
          <a:lstStyle/>
          <a:p>
            <a:fld id="{0191E956-F51F-FC42-B77D-8A504486CF76}" type="datetimeFigureOut">
              <a:rPr lang="en-US" smtClean="0"/>
              <a:t>3/14/23</a:t>
            </a:fld>
            <a:endParaRPr lang="en-US"/>
          </a:p>
        </p:txBody>
      </p:sp>
      <p:sp>
        <p:nvSpPr>
          <p:cNvPr id="6" name="Footer Placeholder 5">
            <a:extLst>
              <a:ext uri="{FF2B5EF4-FFF2-40B4-BE49-F238E27FC236}">
                <a16:creationId xmlns:a16="http://schemas.microsoft.com/office/drawing/2014/main" id="{3BE7C03E-E337-336E-6995-35CC135575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AFD50B-40F6-A213-F7B1-F71865192DDE}"/>
              </a:ext>
            </a:extLst>
          </p:cNvPr>
          <p:cNvSpPr>
            <a:spLocks noGrp="1"/>
          </p:cNvSpPr>
          <p:nvPr>
            <p:ph type="sldNum" sz="quarter" idx="12"/>
          </p:nvPr>
        </p:nvSpPr>
        <p:spPr/>
        <p:txBody>
          <a:bodyPr/>
          <a:lstStyle/>
          <a:p>
            <a:fld id="{39106A0D-6990-DA4F-BAE3-F689C78D488E}" type="slidenum">
              <a:rPr lang="en-US" smtClean="0"/>
              <a:t>‹#›</a:t>
            </a:fld>
            <a:endParaRPr lang="en-US"/>
          </a:p>
        </p:txBody>
      </p:sp>
    </p:spTree>
    <p:extLst>
      <p:ext uri="{BB962C8B-B14F-4D97-AF65-F5344CB8AC3E}">
        <p14:creationId xmlns:p14="http://schemas.microsoft.com/office/powerpoint/2010/main" val="3856135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66349-DB39-F189-C6D8-8E3D75BD499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B3279D-E273-8B78-58A7-CC4A826CDAC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A532046-4F1D-93ED-9CC6-F3D6D2679908}"/>
              </a:ext>
            </a:extLst>
          </p:cNvPr>
          <p:cNvSpPr>
            <a:spLocks noGrp="1"/>
          </p:cNvSpPr>
          <p:nvPr>
            <p:ph type="dt" sz="half" idx="10"/>
          </p:nvPr>
        </p:nvSpPr>
        <p:spPr/>
        <p:txBody>
          <a:bodyPr/>
          <a:lstStyle/>
          <a:p>
            <a:fld id="{0191E956-F51F-FC42-B77D-8A504486CF76}" type="datetimeFigureOut">
              <a:rPr lang="en-US" smtClean="0"/>
              <a:t>3/14/23</a:t>
            </a:fld>
            <a:endParaRPr lang="en-US"/>
          </a:p>
        </p:txBody>
      </p:sp>
      <p:sp>
        <p:nvSpPr>
          <p:cNvPr id="5" name="Footer Placeholder 4">
            <a:extLst>
              <a:ext uri="{FF2B5EF4-FFF2-40B4-BE49-F238E27FC236}">
                <a16:creationId xmlns:a16="http://schemas.microsoft.com/office/drawing/2014/main" id="{51E7093D-DBB0-BE71-C8CE-85E7BA1FCB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757269-AAEA-D0CF-BC38-258E6BDD8F07}"/>
              </a:ext>
            </a:extLst>
          </p:cNvPr>
          <p:cNvSpPr>
            <a:spLocks noGrp="1"/>
          </p:cNvSpPr>
          <p:nvPr>
            <p:ph type="sldNum" sz="quarter" idx="12"/>
          </p:nvPr>
        </p:nvSpPr>
        <p:spPr/>
        <p:txBody>
          <a:bodyPr/>
          <a:lstStyle/>
          <a:p>
            <a:fld id="{39106A0D-6990-DA4F-BAE3-F689C78D488E}" type="slidenum">
              <a:rPr lang="en-US" smtClean="0"/>
              <a:t>‹#›</a:t>
            </a:fld>
            <a:endParaRPr lang="en-US"/>
          </a:p>
        </p:txBody>
      </p:sp>
    </p:spTree>
    <p:extLst>
      <p:ext uri="{BB962C8B-B14F-4D97-AF65-F5344CB8AC3E}">
        <p14:creationId xmlns:p14="http://schemas.microsoft.com/office/powerpoint/2010/main" val="1848744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607E18E-BEB7-0F13-21A0-8476DBB62A4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5FFCD50-06F9-05C0-13DE-2B18D81A179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E19D4D0-AEA6-A92E-7965-F207AECBE0A2}"/>
              </a:ext>
            </a:extLst>
          </p:cNvPr>
          <p:cNvSpPr>
            <a:spLocks noGrp="1"/>
          </p:cNvSpPr>
          <p:nvPr>
            <p:ph type="dt" sz="half" idx="10"/>
          </p:nvPr>
        </p:nvSpPr>
        <p:spPr/>
        <p:txBody>
          <a:bodyPr/>
          <a:lstStyle/>
          <a:p>
            <a:fld id="{0191E956-F51F-FC42-B77D-8A504486CF76}" type="datetimeFigureOut">
              <a:rPr lang="en-US" smtClean="0"/>
              <a:t>3/14/23</a:t>
            </a:fld>
            <a:endParaRPr lang="en-US"/>
          </a:p>
        </p:txBody>
      </p:sp>
      <p:sp>
        <p:nvSpPr>
          <p:cNvPr id="5" name="Footer Placeholder 4">
            <a:extLst>
              <a:ext uri="{FF2B5EF4-FFF2-40B4-BE49-F238E27FC236}">
                <a16:creationId xmlns:a16="http://schemas.microsoft.com/office/drawing/2014/main" id="{83DFCA50-5A43-B786-D6FA-8498D409A6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0C22BB-91AF-C624-AB5B-BC4CC32A6442}"/>
              </a:ext>
            </a:extLst>
          </p:cNvPr>
          <p:cNvSpPr>
            <a:spLocks noGrp="1"/>
          </p:cNvSpPr>
          <p:nvPr>
            <p:ph type="sldNum" sz="quarter" idx="12"/>
          </p:nvPr>
        </p:nvSpPr>
        <p:spPr/>
        <p:txBody>
          <a:bodyPr/>
          <a:lstStyle/>
          <a:p>
            <a:fld id="{39106A0D-6990-DA4F-BAE3-F689C78D488E}" type="slidenum">
              <a:rPr lang="en-US" smtClean="0"/>
              <a:t>‹#›</a:t>
            </a:fld>
            <a:endParaRPr lang="en-US"/>
          </a:p>
        </p:txBody>
      </p:sp>
    </p:spTree>
    <p:extLst>
      <p:ext uri="{BB962C8B-B14F-4D97-AF65-F5344CB8AC3E}">
        <p14:creationId xmlns:p14="http://schemas.microsoft.com/office/powerpoint/2010/main" val="37129941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txBox="1">
            <a:spLocks noGrp="1"/>
          </p:cNvSpPr>
          <p:nvPr>
            <p:ph type="title"/>
          </p:nvPr>
        </p:nvSpPr>
        <p:spPr>
          <a:xfrm>
            <a:off x="415600" y="593367"/>
            <a:ext cx="11360800" cy="8312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0" name="Google Shape;20;p4"/>
          <p:cNvSpPr txBox="1">
            <a:spLocks noGrp="1"/>
          </p:cNvSpPr>
          <p:nvPr>
            <p:ph type="body" idx="1"/>
          </p:nvPr>
        </p:nvSpPr>
        <p:spPr>
          <a:xfrm>
            <a:off x="701465" y="2939405"/>
            <a:ext cx="11360800" cy="4555200"/>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dirty="0"/>
          </a:p>
        </p:txBody>
      </p:sp>
      <p:sp>
        <p:nvSpPr>
          <p:cNvPr id="21" name="Google Shape;21;p4"/>
          <p:cNvSpPr txBox="1">
            <a:spLocks noGrp="1"/>
          </p:cNvSpPr>
          <p:nvPr>
            <p:ph type="sldNum" idx="12"/>
          </p:nvPr>
        </p:nvSpPr>
        <p:spPr>
          <a:xfrm>
            <a:off x="11330665" y="6251679"/>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160684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E77B2-4D0B-0BAB-5045-5D3DC4FF4A5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C810D57-35EC-F837-39AF-0F8ED195BE9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4F4B275-3818-FAA4-F1AC-1EC5809ED099}"/>
              </a:ext>
            </a:extLst>
          </p:cNvPr>
          <p:cNvSpPr>
            <a:spLocks noGrp="1"/>
          </p:cNvSpPr>
          <p:nvPr>
            <p:ph type="dt" sz="half" idx="10"/>
          </p:nvPr>
        </p:nvSpPr>
        <p:spPr/>
        <p:txBody>
          <a:bodyPr/>
          <a:lstStyle/>
          <a:p>
            <a:fld id="{E2E157D4-4F60-5048-9064-5DF527E3A263}" type="datetimeFigureOut">
              <a:rPr lang="en-US" smtClean="0"/>
              <a:t>3/14/23</a:t>
            </a:fld>
            <a:endParaRPr lang="en-US"/>
          </a:p>
        </p:txBody>
      </p:sp>
      <p:sp>
        <p:nvSpPr>
          <p:cNvPr id="5" name="Footer Placeholder 4">
            <a:extLst>
              <a:ext uri="{FF2B5EF4-FFF2-40B4-BE49-F238E27FC236}">
                <a16:creationId xmlns:a16="http://schemas.microsoft.com/office/drawing/2014/main" id="{6E341CEF-116C-ECE0-3627-01CFCDE2C7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67367F-338C-7FDD-55C8-9463DBDECB84}"/>
              </a:ext>
            </a:extLst>
          </p:cNvPr>
          <p:cNvSpPr>
            <a:spLocks noGrp="1"/>
          </p:cNvSpPr>
          <p:nvPr>
            <p:ph type="sldNum" sz="quarter" idx="12"/>
          </p:nvPr>
        </p:nvSpPr>
        <p:spPr/>
        <p:txBody>
          <a:bodyPr/>
          <a:lstStyle/>
          <a:p>
            <a:fld id="{EF9D5491-D50A-D94E-A3BB-EDD097F703C8}" type="slidenum">
              <a:rPr lang="en-US" smtClean="0"/>
              <a:t>‹#›</a:t>
            </a:fld>
            <a:endParaRPr lang="en-US"/>
          </a:p>
        </p:txBody>
      </p:sp>
    </p:spTree>
    <p:extLst>
      <p:ext uri="{BB962C8B-B14F-4D97-AF65-F5344CB8AC3E}">
        <p14:creationId xmlns:p14="http://schemas.microsoft.com/office/powerpoint/2010/main" val="40626003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5AAD5-10FB-78AF-29B5-04AF21E9FA5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503A19B-3C25-6318-7CB5-B2658C4E0EC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B7CF5F8-5BEF-351F-9FDB-15C8807B548C}"/>
              </a:ext>
            </a:extLst>
          </p:cNvPr>
          <p:cNvSpPr>
            <a:spLocks noGrp="1"/>
          </p:cNvSpPr>
          <p:nvPr>
            <p:ph type="dt" sz="half" idx="10"/>
          </p:nvPr>
        </p:nvSpPr>
        <p:spPr/>
        <p:txBody>
          <a:bodyPr/>
          <a:lstStyle/>
          <a:p>
            <a:fld id="{E2E157D4-4F60-5048-9064-5DF527E3A263}" type="datetimeFigureOut">
              <a:rPr lang="en-US" smtClean="0"/>
              <a:t>3/14/23</a:t>
            </a:fld>
            <a:endParaRPr lang="en-US"/>
          </a:p>
        </p:txBody>
      </p:sp>
      <p:sp>
        <p:nvSpPr>
          <p:cNvPr id="5" name="Footer Placeholder 4">
            <a:extLst>
              <a:ext uri="{FF2B5EF4-FFF2-40B4-BE49-F238E27FC236}">
                <a16:creationId xmlns:a16="http://schemas.microsoft.com/office/drawing/2014/main" id="{4ED5426E-DEB9-8F4E-61A8-7015B686B6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AA9ED4-1172-4D2E-9CC9-7E1B71005CEB}"/>
              </a:ext>
            </a:extLst>
          </p:cNvPr>
          <p:cNvSpPr>
            <a:spLocks noGrp="1"/>
          </p:cNvSpPr>
          <p:nvPr>
            <p:ph type="sldNum" sz="quarter" idx="12"/>
          </p:nvPr>
        </p:nvSpPr>
        <p:spPr/>
        <p:txBody>
          <a:bodyPr/>
          <a:lstStyle/>
          <a:p>
            <a:fld id="{EF9D5491-D50A-D94E-A3BB-EDD097F703C8}" type="slidenum">
              <a:rPr lang="en-US" smtClean="0"/>
              <a:t>‹#›</a:t>
            </a:fld>
            <a:endParaRPr lang="en-US"/>
          </a:p>
        </p:txBody>
      </p:sp>
    </p:spTree>
    <p:extLst>
      <p:ext uri="{BB962C8B-B14F-4D97-AF65-F5344CB8AC3E}">
        <p14:creationId xmlns:p14="http://schemas.microsoft.com/office/powerpoint/2010/main" val="38005773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2F6FC-0658-C63A-8172-FC3E2176951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1D91726-A490-5338-1DE9-82012B45A8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D461F20-7336-CDC3-FE47-67FE857DFC4E}"/>
              </a:ext>
            </a:extLst>
          </p:cNvPr>
          <p:cNvSpPr>
            <a:spLocks noGrp="1"/>
          </p:cNvSpPr>
          <p:nvPr>
            <p:ph type="dt" sz="half" idx="10"/>
          </p:nvPr>
        </p:nvSpPr>
        <p:spPr/>
        <p:txBody>
          <a:bodyPr/>
          <a:lstStyle/>
          <a:p>
            <a:fld id="{E2E157D4-4F60-5048-9064-5DF527E3A263}" type="datetimeFigureOut">
              <a:rPr lang="en-US" smtClean="0"/>
              <a:t>3/14/23</a:t>
            </a:fld>
            <a:endParaRPr lang="en-US"/>
          </a:p>
        </p:txBody>
      </p:sp>
      <p:sp>
        <p:nvSpPr>
          <p:cNvPr id="5" name="Footer Placeholder 4">
            <a:extLst>
              <a:ext uri="{FF2B5EF4-FFF2-40B4-BE49-F238E27FC236}">
                <a16:creationId xmlns:a16="http://schemas.microsoft.com/office/drawing/2014/main" id="{7104C78F-BF95-93C1-7444-846AE92DB7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EFE0E5-B5A9-5251-0654-3FC77C38A45D}"/>
              </a:ext>
            </a:extLst>
          </p:cNvPr>
          <p:cNvSpPr>
            <a:spLocks noGrp="1"/>
          </p:cNvSpPr>
          <p:nvPr>
            <p:ph type="sldNum" sz="quarter" idx="12"/>
          </p:nvPr>
        </p:nvSpPr>
        <p:spPr/>
        <p:txBody>
          <a:bodyPr/>
          <a:lstStyle/>
          <a:p>
            <a:fld id="{EF9D5491-D50A-D94E-A3BB-EDD097F703C8}" type="slidenum">
              <a:rPr lang="en-US" smtClean="0"/>
              <a:t>‹#›</a:t>
            </a:fld>
            <a:endParaRPr lang="en-US"/>
          </a:p>
        </p:txBody>
      </p:sp>
    </p:spTree>
    <p:extLst>
      <p:ext uri="{BB962C8B-B14F-4D97-AF65-F5344CB8AC3E}">
        <p14:creationId xmlns:p14="http://schemas.microsoft.com/office/powerpoint/2010/main" val="32319051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74A7F-156F-B167-F358-25B75804FF7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4086E9A-0215-0F46-3845-265C3548CD6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FD35251-AC6A-3926-3FDF-3F93C88DDD6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7CA2284-8D73-149C-5446-EB2D07401F11}"/>
              </a:ext>
            </a:extLst>
          </p:cNvPr>
          <p:cNvSpPr>
            <a:spLocks noGrp="1"/>
          </p:cNvSpPr>
          <p:nvPr>
            <p:ph type="dt" sz="half" idx="10"/>
          </p:nvPr>
        </p:nvSpPr>
        <p:spPr/>
        <p:txBody>
          <a:bodyPr/>
          <a:lstStyle/>
          <a:p>
            <a:fld id="{E2E157D4-4F60-5048-9064-5DF527E3A263}" type="datetimeFigureOut">
              <a:rPr lang="en-US" smtClean="0"/>
              <a:t>3/14/23</a:t>
            </a:fld>
            <a:endParaRPr lang="en-US"/>
          </a:p>
        </p:txBody>
      </p:sp>
      <p:sp>
        <p:nvSpPr>
          <p:cNvPr id="6" name="Footer Placeholder 5">
            <a:extLst>
              <a:ext uri="{FF2B5EF4-FFF2-40B4-BE49-F238E27FC236}">
                <a16:creationId xmlns:a16="http://schemas.microsoft.com/office/drawing/2014/main" id="{19B6E776-58F0-3CE2-AF84-B13C79649E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18114EE-D735-5919-A48A-2AB2DBA9153E}"/>
              </a:ext>
            </a:extLst>
          </p:cNvPr>
          <p:cNvSpPr>
            <a:spLocks noGrp="1"/>
          </p:cNvSpPr>
          <p:nvPr>
            <p:ph type="sldNum" sz="quarter" idx="12"/>
          </p:nvPr>
        </p:nvSpPr>
        <p:spPr/>
        <p:txBody>
          <a:bodyPr/>
          <a:lstStyle/>
          <a:p>
            <a:fld id="{EF9D5491-D50A-D94E-A3BB-EDD097F703C8}" type="slidenum">
              <a:rPr lang="en-US" smtClean="0"/>
              <a:t>‹#›</a:t>
            </a:fld>
            <a:endParaRPr lang="en-US"/>
          </a:p>
        </p:txBody>
      </p:sp>
    </p:spTree>
    <p:extLst>
      <p:ext uri="{BB962C8B-B14F-4D97-AF65-F5344CB8AC3E}">
        <p14:creationId xmlns:p14="http://schemas.microsoft.com/office/powerpoint/2010/main" val="9979546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C56D2-3D6E-F72B-EA39-D49C845C923D}"/>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6C4EC31-62E6-FADC-6CED-78F9A39DF63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F0431BB-A795-ECED-D2D6-7F30A5DBDB4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F2FF599-73DD-7BD5-01D5-3A65CB5181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42C9D87-CCDC-8E3B-3103-249859AA145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4EF6F3-F95B-B66C-EBC5-C2B5DF2A427C}"/>
              </a:ext>
            </a:extLst>
          </p:cNvPr>
          <p:cNvSpPr>
            <a:spLocks noGrp="1"/>
          </p:cNvSpPr>
          <p:nvPr>
            <p:ph type="dt" sz="half" idx="10"/>
          </p:nvPr>
        </p:nvSpPr>
        <p:spPr/>
        <p:txBody>
          <a:bodyPr/>
          <a:lstStyle/>
          <a:p>
            <a:fld id="{E2E157D4-4F60-5048-9064-5DF527E3A263}" type="datetimeFigureOut">
              <a:rPr lang="en-US" smtClean="0"/>
              <a:t>3/14/23</a:t>
            </a:fld>
            <a:endParaRPr lang="en-US"/>
          </a:p>
        </p:txBody>
      </p:sp>
      <p:sp>
        <p:nvSpPr>
          <p:cNvPr id="8" name="Footer Placeholder 7">
            <a:extLst>
              <a:ext uri="{FF2B5EF4-FFF2-40B4-BE49-F238E27FC236}">
                <a16:creationId xmlns:a16="http://schemas.microsoft.com/office/drawing/2014/main" id="{29E3B38A-BA0E-139F-2DA4-F8B98804693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7798582-AD1C-4C37-F7BA-EF85158F3840}"/>
              </a:ext>
            </a:extLst>
          </p:cNvPr>
          <p:cNvSpPr>
            <a:spLocks noGrp="1"/>
          </p:cNvSpPr>
          <p:nvPr>
            <p:ph type="sldNum" sz="quarter" idx="12"/>
          </p:nvPr>
        </p:nvSpPr>
        <p:spPr/>
        <p:txBody>
          <a:bodyPr/>
          <a:lstStyle/>
          <a:p>
            <a:fld id="{EF9D5491-D50A-D94E-A3BB-EDD097F703C8}" type="slidenum">
              <a:rPr lang="en-US" smtClean="0"/>
              <a:t>‹#›</a:t>
            </a:fld>
            <a:endParaRPr lang="en-US"/>
          </a:p>
        </p:txBody>
      </p:sp>
    </p:spTree>
    <p:extLst>
      <p:ext uri="{BB962C8B-B14F-4D97-AF65-F5344CB8AC3E}">
        <p14:creationId xmlns:p14="http://schemas.microsoft.com/office/powerpoint/2010/main" val="24941171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DB924-B387-79A8-41EC-0C0218BC5EF3}"/>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5A84694-780A-E57D-A926-C5A0E20DDE44}"/>
              </a:ext>
            </a:extLst>
          </p:cNvPr>
          <p:cNvSpPr>
            <a:spLocks noGrp="1"/>
          </p:cNvSpPr>
          <p:nvPr>
            <p:ph type="dt" sz="half" idx="10"/>
          </p:nvPr>
        </p:nvSpPr>
        <p:spPr/>
        <p:txBody>
          <a:bodyPr/>
          <a:lstStyle/>
          <a:p>
            <a:fld id="{E2E157D4-4F60-5048-9064-5DF527E3A263}" type="datetimeFigureOut">
              <a:rPr lang="en-US" smtClean="0"/>
              <a:t>3/14/23</a:t>
            </a:fld>
            <a:endParaRPr lang="en-US"/>
          </a:p>
        </p:txBody>
      </p:sp>
      <p:sp>
        <p:nvSpPr>
          <p:cNvPr id="4" name="Footer Placeholder 3">
            <a:extLst>
              <a:ext uri="{FF2B5EF4-FFF2-40B4-BE49-F238E27FC236}">
                <a16:creationId xmlns:a16="http://schemas.microsoft.com/office/drawing/2014/main" id="{2EFDC0D3-7A43-F222-CB0D-FBF9E1998CB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114A77-88FE-DFB3-3DA7-6FC1F2D04739}"/>
              </a:ext>
            </a:extLst>
          </p:cNvPr>
          <p:cNvSpPr>
            <a:spLocks noGrp="1"/>
          </p:cNvSpPr>
          <p:nvPr>
            <p:ph type="sldNum" sz="quarter" idx="12"/>
          </p:nvPr>
        </p:nvSpPr>
        <p:spPr/>
        <p:txBody>
          <a:bodyPr/>
          <a:lstStyle/>
          <a:p>
            <a:fld id="{EF9D5491-D50A-D94E-A3BB-EDD097F703C8}" type="slidenum">
              <a:rPr lang="en-US" smtClean="0"/>
              <a:t>‹#›</a:t>
            </a:fld>
            <a:endParaRPr lang="en-US"/>
          </a:p>
        </p:txBody>
      </p:sp>
    </p:spTree>
    <p:extLst>
      <p:ext uri="{BB962C8B-B14F-4D97-AF65-F5344CB8AC3E}">
        <p14:creationId xmlns:p14="http://schemas.microsoft.com/office/powerpoint/2010/main" val="456399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EBE8D88-AEBE-845E-4CB5-9AFD7D6EBC11}"/>
              </a:ext>
            </a:extLst>
          </p:cNvPr>
          <p:cNvSpPr>
            <a:spLocks noGrp="1"/>
          </p:cNvSpPr>
          <p:nvPr>
            <p:ph type="dt" sz="half" idx="10"/>
          </p:nvPr>
        </p:nvSpPr>
        <p:spPr/>
        <p:txBody>
          <a:bodyPr/>
          <a:lstStyle/>
          <a:p>
            <a:fld id="{E2E157D4-4F60-5048-9064-5DF527E3A263}" type="datetimeFigureOut">
              <a:rPr lang="en-US" smtClean="0"/>
              <a:t>3/14/23</a:t>
            </a:fld>
            <a:endParaRPr lang="en-US"/>
          </a:p>
        </p:txBody>
      </p:sp>
      <p:sp>
        <p:nvSpPr>
          <p:cNvPr id="3" name="Footer Placeholder 2">
            <a:extLst>
              <a:ext uri="{FF2B5EF4-FFF2-40B4-BE49-F238E27FC236}">
                <a16:creationId xmlns:a16="http://schemas.microsoft.com/office/drawing/2014/main" id="{C0149ED7-6F14-7B17-82BB-45154EDBDBF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C573E6A-7729-30DF-DD1F-C6FD8F81ECEE}"/>
              </a:ext>
            </a:extLst>
          </p:cNvPr>
          <p:cNvSpPr>
            <a:spLocks noGrp="1"/>
          </p:cNvSpPr>
          <p:nvPr>
            <p:ph type="sldNum" sz="quarter" idx="12"/>
          </p:nvPr>
        </p:nvSpPr>
        <p:spPr/>
        <p:txBody>
          <a:bodyPr/>
          <a:lstStyle/>
          <a:p>
            <a:fld id="{EF9D5491-D50A-D94E-A3BB-EDD097F703C8}" type="slidenum">
              <a:rPr lang="en-US" smtClean="0"/>
              <a:t>‹#›</a:t>
            </a:fld>
            <a:endParaRPr lang="en-US"/>
          </a:p>
        </p:txBody>
      </p:sp>
    </p:spTree>
    <p:extLst>
      <p:ext uri="{BB962C8B-B14F-4D97-AF65-F5344CB8AC3E}">
        <p14:creationId xmlns:p14="http://schemas.microsoft.com/office/powerpoint/2010/main" val="33594662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C7456-CC21-39F4-316E-2C690649F37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C53DF36-D2E8-7139-2999-5CF3C104E3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BB1F690-ADDE-EAD7-E2C3-546EAFF46E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A427CAD-740F-23EE-370C-E0B4CE4FF34F}"/>
              </a:ext>
            </a:extLst>
          </p:cNvPr>
          <p:cNvSpPr>
            <a:spLocks noGrp="1"/>
          </p:cNvSpPr>
          <p:nvPr>
            <p:ph type="dt" sz="half" idx="10"/>
          </p:nvPr>
        </p:nvSpPr>
        <p:spPr/>
        <p:txBody>
          <a:bodyPr/>
          <a:lstStyle/>
          <a:p>
            <a:fld id="{E2E157D4-4F60-5048-9064-5DF527E3A263}" type="datetimeFigureOut">
              <a:rPr lang="en-US" smtClean="0"/>
              <a:t>3/14/23</a:t>
            </a:fld>
            <a:endParaRPr lang="en-US"/>
          </a:p>
        </p:txBody>
      </p:sp>
      <p:sp>
        <p:nvSpPr>
          <p:cNvPr id="6" name="Footer Placeholder 5">
            <a:extLst>
              <a:ext uri="{FF2B5EF4-FFF2-40B4-BE49-F238E27FC236}">
                <a16:creationId xmlns:a16="http://schemas.microsoft.com/office/drawing/2014/main" id="{E0C3B453-F81C-C953-D848-A50FCAAB07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411DF33-D4D1-575A-A9E2-5C5A03D688AE}"/>
              </a:ext>
            </a:extLst>
          </p:cNvPr>
          <p:cNvSpPr>
            <a:spLocks noGrp="1"/>
          </p:cNvSpPr>
          <p:nvPr>
            <p:ph type="sldNum" sz="quarter" idx="12"/>
          </p:nvPr>
        </p:nvSpPr>
        <p:spPr/>
        <p:txBody>
          <a:bodyPr/>
          <a:lstStyle/>
          <a:p>
            <a:fld id="{EF9D5491-D50A-D94E-A3BB-EDD097F703C8}" type="slidenum">
              <a:rPr lang="en-US" smtClean="0"/>
              <a:t>‹#›</a:t>
            </a:fld>
            <a:endParaRPr lang="en-US"/>
          </a:p>
        </p:txBody>
      </p:sp>
    </p:spTree>
    <p:extLst>
      <p:ext uri="{BB962C8B-B14F-4D97-AF65-F5344CB8AC3E}">
        <p14:creationId xmlns:p14="http://schemas.microsoft.com/office/powerpoint/2010/main" val="40410486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359CF-D4B3-E092-BC47-A5AE5433E93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F3B3E9D-A7FA-096C-7392-AD93C9913CE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3BFAC7E-F150-98F0-EAA0-1AEA9B7B5F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FF14731-3D80-9BBE-51EF-FE8075B19434}"/>
              </a:ext>
            </a:extLst>
          </p:cNvPr>
          <p:cNvSpPr>
            <a:spLocks noGrp="1"/>
          </p:cNvSpPr>
          <p:nvPr>
            <p:ph type="dt" sz="half" idx="10"/>
          </p:nvPr>
        </p:nvSpPr>
        <p:spPr/>
        <p:txBody>
          <a:bodyPr/>
          <a:lstStyle/>
          <a:p>
            <a:fld id="{E2E157D4-4F60-5048-9064-5DF527E3A263}" type="datetimeFigureOut">
              <a:rPr lang="en-US" smtClean="0"/>
              <a:t>3/14/23</a:t>
            </a:fld>
            <a:endParaRPr lang="en-US"/>
          </a:p>
        </p:txBody>
      </p:sp>
      <p:sp>
        <p:nvSpPr>
          <p:cNvPr id="6" name="Footer Placeholder 5">
            <a:extLst>
              <a:ext uri="{FF2B5EF4-FFF2-40B4-BE49-F238E27FC236}">
                <a16:creationId xmlns:a16="http://schemas.microsoft.com/office/drawing/2014/main" id="{70E507E0-2460-B5DC-4D4A-89E18D2D8AA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760A961-0244-A633-F69C-681A15C87D85}"/>
              </a:ext>
            </a:extLst>
          </p:cNvPr>
          <p:cNvSpPr>
            <a:spLocks noGrp="1"/>
          </p:cNvSpPr>
          <p:nvPr>
            <p:ph type="sldNum" sz="quarter" idx="12"/>
          </p:nvPr>
        </p:nvSpPr>
        <p:spPr/>
        <p:txBody>
          <a:bodyPr/>
          <a:lstStyle/>
          <a:p>
            <a:fld id="{EF9D5491-D50A-D94E-A3BB-EDD097F703C8}" type="slidenum">
              <a:rPr lang="en-US" smtClean="0"/>
              <a:t>‹#›</a:t>
            </a:fld>
            <a:endParaRPr lang="en-US"/>
          </a:p>
        </p:txBody>
      </p:sp>
    </p:spTree>
    <p:extLst>
      <p:ext uri="{BB962C8B-B14F-4D97-AF65-F5344CB8AC3E}">
        <p14:creationId xmlns:p14="http://schemas.microsoft.com/office/powerpoint/2010/main" val="30699840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ADD12-BAE7-DA1D-7234-338DC9AEDA2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422762-A869-5102-736C-11E139E0435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D358D33-AF5D-36EA-8666-422979AA4ED9}"/>
              </a:ext>
            </a:extLst>
          </p:cNvPr>
          <p:cNvSpPr>
            <a:spLocks noGrp="1"/>
          </p:cNvSpPr>
          <p:nvPr>
            <p:ph type="dt" sz="half" idx="10"/>
          </p:nvPr>
        </p:nvSpPr>
        <p:spPr/>
        <p:txBody>
          <a:bodyPr/>
          <a:lstStyle/>
          <a:p>
            <a:fld id="{E2E157D4-4F60-5048-9064-5DF527E3A263}" type="datetimeFigureOut">
              <a:rPr lang="en-US" smtClean="0"/>
              <a:t>3/14/23</a:t>
            </a:fld>
            <a:endParaRPr lang="en-US"/>
          </a:p>
        </p:txBody>
      </p:sp>
      <p:sp>
        <p:nvSpPr>
          <p:cNvPr id="5" name="Footer Placeholder 4">
            <a:extLst>
              <a:ext uri="{FF2B5EF4-FFF2-40B4-BE49-F238E27FC236}">
                <a16:creationId xmlns:a16="http://schemas.microsoft.com/office/drawing/2014/main" id="{29C1B4BE-4E14-E9A8-7DA7-678109DD4D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94F2CE-FEAC-65A6-19C1-D850C22126F4}"/>
              </a:ext>
            </a:extLst>
          </p:cNvPr>
          <p:cNvSpPr>
            <a:spLocks noGrp="1"/>
          </p:cNvSpPr>
          <p:nvPr>
            <p:ph type="sldNum" sz="quarter" idx="12"/>
          </p:nvPr>
        </p:nvSpPr>
        <p:spPr/>
        <p:txBody>
          <a:bodyPr/>
          <a:lstStyle/>
          <a:p>
            <a:fld id="{EF9D5491-D50A-D94E-A3BB-EDD097F703C8}" type="slidenum">
              <a:rPr lang="en-US" smtClean="0"/>
              <a:t>‹#›</a:t>
            </a:fld>
            <a:endParaRPr lang="en-US"/>
          </a:p>
        </p:txBody>
      </p:sp>
    </p:spTree>
    <p:extLst>
      <p:ext uri="{BB962C8B-B14F-4D97-AF65-F5344CB8AC3E}">
        <p14:creationId xmlns:p14="http://schemas.microsoft.com/office/powerpoint/2010/main" val="1057202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2E081D0-8287-5062-7347-64CBBAD0665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9405F21-5AFC-6A26-7537-AE1386BA6E8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43EBC2F-7190-6973-288C-F6D630DAD77B}"/>
              </a:ext>
            </a:extLst>
          </p:cNvPr>
          <p:cNvSpPr>
            <a:spLocks noGrp="1"/>
          </p:cNvSpPr>
          <p:nvPr>
            <p:ph type="dt" sz="half" idx="10"/>
          </p:nvPr>
        </p:nvSpPr>
        <p:spPr/>
        <p:txBody>
          <a:bodyPr/>
          <a:lstStyle/>
          <a:p>
            <a:fld id="{E2E157D4-4F60-5048-9064-5DF527E3A263}" type="datetimeFigureOut">
              <a:rPr lang="en-US" smtClean="0"/>
              <a:t>3/14/23</a:t>
            </a:fld>
            <a:endParaRPr lang="en-US"/>
          </a:p>
        </p:txBody>
      </p:sp>
      <p:sp>
        <p:nvSpPr>
          <p:cNvPr id="5" name="Footer Placeholder 4">
            <a:extLst>
              <a:ext uri="{FF2B5EF4-FFF2-40B4-BE49-F238E27FC236}">
                <a16:creationId xmlns:a16="http://schemas.microsoft.com/office/drawing/2014/main" id="{CDE00F97-F42A-EFEF-857F-6382DC6F8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13EE36-8905-ED14-8E7E-C9C94ED58261}"/>
              </a:ext>
            </a:extLst>
          </p:cNvPr>
          <p:cNvSpPr>
            <a:spLocks noGrp="1"/>
          </p:cNvSpPr>
          <p:nvPr>
            <p:ph type="sldNum" sz="quarter" idx="12"/>
          </p:nvPr>
        </p:nvSpPr>
        <p:spPr/>
        <p:txBody>
          <a:bodyPr/>
          <a:lstStyle/>
          <a:p>
            <a:fld id="{EF9D5491-D50A-D94E-A3BB-EDD097F703C8}" type="slidenum">
              <a:rPr lang="en-US" smtClean="0"/>
              <a:t>‹#›</a:t>
            </a:fld>
            <a:endParaRPr lang="en-US"/>
          </a:p>
        </p:txBody>
      </p:sp>
    </p:spTree>
    <p:extLst>
      <p:ext uri="{BB962C8B-B14F-4D97-AF65-F5344CB8AC3E}">
        <p14:creationId xmlns:p14="http://schemas.microsoft.com/office/powerpoint/2010/main" val="31850223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EE7F1E-0106-F513-A3A0-22D7A23949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91CE317-41A1-746F-26AB-96700111D9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A14DBE5D-9962-1CDA-C4CC-AE1E40FC6C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91E956-F51F-FC42-B77D-8A504486CF76}" type="datetimeFigureOut">
              <a:rPr lang="en-US" smtClean="0"/>
              <a:t>3/14/23</a:t>
            </a:fld>
            <a:endParaRPr lang="en-US"/>
          </a:p>
        </p:txBody>
      </p:sp>
      <p:sp>
        <p:nvSpPr>
          <p:cNvPr id="5" name="Footer Placeholder 4">
            <a:extLst>
              <a:ext uri="{FF2B5EF4-FFF2-40B4-BE49-F238E27FC236}">
                <a16:creationId xmlns:a16="http://schemas.microsoft.com/office/drawing/2014/main" id="{06D3D92F-BE0F-8942-F2EE-99BB2DA4D4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E291F9A-A7C1-B9C5-EDA0-4FB5C9E10C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106A0D-6990-DA4F-BAE3-F689C78D488E}" type="slidenum">
              <a:rPr lang="en-US" smtClean="0"/>
              <a:t>‹#›</a:t>
            </a:fld>
            <a:endParaRPr lang="en-US"/>
          </a:p>
        </p:txBody>
      </p:sp>
    </p:spTree>
    <p:extLst>
      <p:ext uri="{BB962C8B-B14F-4D97-AF65-F5344CB8AC3E}">
        <p14:creationId xmlns:p14="http://schemas.microsoft.com/office/powerpoint/2010/main" val="1706355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81D25D6-DD3A-5162-F6FE-29B40987C0E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5FE2A4F-497B-3C7B-CFE5-FAA328DC22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49E3F25-1199-356B-6B36-C23072777F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E157D4-4F60-5048-9064-5DF527E3A263}" type="datetimeFigureOut">
              <a:rPr lang="en-US" smtClean="0"/>
              <a:t>3/14/23</a:t>
            </a:fld>
            <a:endParaRPr lang="en-US"/>
          </a:p>
        </p:txBody>
      </p:sp>
      <p:sp>
        <p:nvSpPr>
          <p:cNvPr id="5" name="Footer Placeholder 4">
            <a:extLst>
              <a:ext uri="{FF2B5EF4-FFF2-40B4-BE49-F238E27FC236}">
                <a16:creationId xmlns:a16="http://schemas.microsoft.com/office/drawing/2014/main" id="{BDE882B7-6DE0-CA68-C492-4B746F739B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36B736A-5A19-B736-B23C-F4C61B840E3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D5491-D50A-D94E-A3BB-EDD097F703C8}" type="slidenum">
              <a:rPr lang="en-US" smtClean="0"/>
              <a:t>‹#›</a:t>
            </a:fld>
            <a:endParaRPr lang="en-US"/>
          </a:p>
        </p:txBody>
      </p:sp>
    </p:spTree>
    <p:extLst>
      <p:ext uri="{BB962C8B-B14F-4D97-AF65-F5344CB8AC3E}">
        <p14:creationId xmlns:p14="http://schemas.microsoft.com/office/powerpoint/2010/main" val="1898102351"/>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3D00B94-DB75-8D92-3A86-280A4F1A4459}"/>
              </a:ext>
            </a:extLst>
          </p:cNvPr>
          <p:cNvSpPr/>
          <p:nvPr/>
        </p:nvSpPr>
        <p:spPr>
          <a:xfrm>
            <a:off x="514350" y="314325"/>
            <a:ext cx="11163300" cy="3810000"/>
          </a:xfrm>
          <a:prstGeom prst="rect">
            <a:avLst/>
          </a:prstGeom>
          <a:solidFill>
            <a:srgbClr val="00B0DE"/>
          </a:solidFill>
          <a:ln>
            <a:solidFill>
              <a:srgbClr val="00B0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AC7B4A-C102-4CC7-8D69-8A8840ADEEBB}"/>
              </a:ext>
            </a:extLst>
          </p:cNvPr>
          <p:cNvSpPr>
            <a:spLocks noGrp="1"/>
          </p:cNvSpPr>
          <p:nvPr>
            <p:ph type="ctrTitle"/>
          </p:nvPr>
        </p:nvSpPr>
        <p:spPr/>
        <p:txBody>
          <a:bodyPr>
            <a:normAutofit fontScale="90000"/>
          </a:bodyPr>
          <a:lstStyle/>
          <a:p>
            <a:r>
              <a:rPr lang="en-GB" sz="6700" b="1" i="0" u="none" strike="noStrike" cap="none" dirty="0">
                <a:solidFill>
                  <a:srgbClr val="002060"/>
                </a:solidFill>
                <a:latin typeface="Source Sans Pro"/>
                <a:ea typeface="Source Sans Pro"/>
                <a:cs typeface="Source Sans Pro"/>
                <a:sym typeface="Source Sans Pro"/>
              </a:rPr>
              <a:t>Expressive Arts</a:t>
            </a:r>
            <a:br>
              <a:rPr lang="en-GB" sz="4000" b="1" i="0" u="none" strike="noStrike" cap="none" dirty="0">
                <a:solidFill>
                  <a:srgbClr val="002060"/>
                </a:solidFill>
                <a:latin typeface="Source Sans Pro"/>
                <a:ea typeface="Source Sans Pro"/>
                <a:cs typeface="Source Sans Pro"/>
                <a:sym typeface="Source Sans Pro"/>
              </a:rPr>
            </a:br>
            <a:r>
              <a:rPr lang="en-GB" sz="4000" b="1" i="0" u="none" strike="noStrike" cap="none" dirty="0">
                <a:solidFill>
                  <a:srgbClr val="002060"/>
                </a:solidFill>
                <a:latin typeface="Source Sans Pro"/>
                <a:ea typeface="Source Sans Pro"/>
                <a:cs typeface="Source Sans Pro"/>
                <a:sym typeface="Source Sans Pro"/>
              </a:rPr>
              <a:t>  </a:t>
            </a:r>
            <a:br>
              <a:rPr lang="en-GB" sz="4000" b="1" i="0" u="none" strike="noStrike" cap="none" dirty="0">
                <a:solidFill>
                  <a:srgbClr val="002060"/>
                </a:solidFill>
                <a:latin typeface="Source Sans Pro"/>
                <a:ea typeface="Source Sans Pro"/>
                <a:cs typeface="Source Sans Pro"/>
                <a:sym typeface="Source Sans Pro"/>
              </a:rPr>
            </a:br>
            <a:r>
              <a:rPr lang="en-GB" sz="4000" b="1" i="0" u="none" strike="noStrike" cap="none" dirty="0">
                <a:solidFill>
                  <a:srgbClr val="002060"/>
                </a:solidFill>
                <a:latin typeface="Source Sans Pro"/>
                <a:ea typeface="Source Sans Pro"/>
                <a:cs typeface="Source Sans Pro"/>
                <a:sym typeface="Source Sans Pro"/>
              </a:rPr>
              <a:t>Supporting materials for curriculum design</a:t>
            </a:r>
            <a:br>
              <a:rPr lang="en-GB" sz="4000" dirty="0">
                <a:solidFill>
                  <a:schemeClr val="accent5">
                    <a:lumMod val="75000"/>
                  </a:schemeClr>
                </a:solidFill>
                <a:cs typeface="Calibri"/>
              </a:rPr>
            </a:br>
            <a:endParaRPr lang="en-GB" sz="4000" dirty="0">
              <a:solidFill>
                <a:schemeClr val="accent5">
                  <a:lumMod val="75000"/>
                </a:schemeClr>
              </a:solidFill>
              <a:cs typeface="Calibri"/>
            </a:endParaRPr>
          </a:p>
        </p:txBody>
      </p:sp>
      <p:sp>
        <p:nvSpPr>
          <p:cNvPr id="4" name="TextBox 3">
            <a:extLst>
              <a:ext uri="{FF2B5EF4-FFF2-40B4-BE49-F238E27FC236}">
                <a16:creationId xmlns:a16="http://schemas.microsoft.com/office/drawing/2014/main" id="{E44AEC65-1D8C-4F85-2342-B7C03EC9E411}"/>
              </a:ext>
            </a:extLst>
          </p:cNvPr>
          <p:cNvSpPr txBox="1"/>
          <p:nvPr/>
        </p:nvSpPr>
        <p:spPr>
          <a:xfrm>
            <a:off x="1902197" y="3400634"/>
            <a:ext cx="8520600" cy="1300800"/>
          </a:xfrm>
          <a:prstGeom prst="rect">
            <a:avLst/>
          </a:prstGeom>
          <a:noFill/>
          <a:ln>
            <a:noFill/>
          </a:ln>
        </p:spPr>
        <p:txBody>
          <a:bodyPr spcFirstLastPara="1" wrap="square" lIns="91425" tIns="91425" rIns="91425" bIns="91425" rtlCol="0" anchor="t" anchorCtr="0">
            <a:normAutofit/>
          </a:bodyPr>
          <a:lstStyle/>
          <a:p>
            <a:pPr marL="114300" algn="ctr">
              <a:lnSpc>
                <a:spcPct val="115000"/>
              </a:lnSpc>
              <a:spcAft>
                <a:spcPts val="600"/>
              </a:spcAft>
              <a:buClr>
                <a:schemeClr val="lt1"/>
              </a:buClr>
              <a:buSzPts val="1800"/>
            </a:pPr>
            <a:r>
              <a:rPr lang="en-US" sz="1800" b="0" i="0" u="none" strike="noStrike" cap="none" dirty="0">
                <a:solidFill>
                  <a:srgbClr val="002060"/>
                </a:solidFill>
                <a:latin typeface="Source Sans Pro"/>
                <a:ea typeface="Source Sans Pro"/>
                <a:cs typeface="Source Sans Pro"/>
                <a:sym typeface="Source Sans Pro"/>
              </a:rPr>
              <a:t>Possible ideas for progression in the disciplines</a:t>
            </a:r>
          </a:p>
        </p:txBody>
      </p:sp>
      <p:sp>
        <p:nvSpPr>
          <p:cNvPr id="5" name="TextBox 4">
            <a:extLst>
              <a:ext uri="{FF2B5EF4-FFF2-40B4-BE49-F238E27FC236}">
                <a16:creationId xmlns:a16="http://schemas.microsoft.com/office/drawing/2014/main" id="{9AF66E0E-138D-FEEF-B7FF-A5F9889A4664}"/>
              </a:ext>
            </a:extLst>
          </p:cNvPr>
          <p:cNvSpPr txBox="1"/>
          <p:nvPr/>
        </p:nvSpPr>
        <p:spPr>
          <a:xfrm>
            <a:off x="4723781" y="3031302"/>
            <a:ext cx="4575131" cy="369332"/>
          </a:xfrm>
          <a:prstGeom prst="rect">
            <a:avLst/>
          </a:prstGeom>
          <a:noFill/>
        </p:spPr>
        <p:txBody>
          <a:bodyPr wrap="square">
            <a:spAutoFit/>
          </a:bodyPr>
          <a:lstStyle/>
          <a:p>
            <a:r>
              <a:rPr lang="en-GB" sz="1800" dirty="0" err="1">
                <a:solidFill>
                  <a:srgbClr val="002060"/>
                </a:solidFill>
              </a:rPr>
              <a:t>Amanda.Jones@cscjes.org.uk</a:t>
            </a:r>
            <a:endParaRPr lang="en-GB" sz="1800" dirty="0">
              <a:solidFill>
                <a:srgbClr val="002060"/>
              </a:solidFill>
            </a:endParaRPr>
          </a:p>
        </p:txBody>
      </p:sp>
      <p:sp>
        <p:nvSpPr>
          <p:cNvPr id="6" name="TextBox 5">
            <a:extLst>
              <a:ext uri="{FF2B5EF4-FFF2-40B4-BE49-F238E27FC236}">
                <a16:creationId xmlns:a16="http://schemas.microsoft.com/office/drawing/2014/main" id="{5D106065-EEA8-E78E-4A1B-0D10F6CDE2C9}"/>
              </a:ext>
            </a:extLst>
          </p:cNvPr>
          <p:cNvSpPr txBox="1"/>
          <p:nvPr/>
        </p:nvSpPr>
        <p:spPr>
          <a:xfrm>
            <a:off x="1287767" y="4340077"/>
            <a:ext cx="9002036" cy="1569660"/>
          </a:xfrm>
          <a:prstGeom prst="rect">
            <a:avLst/>
          </a:prstGeom>
          <a:solidFill>
            <a:schemeClr val="bg1"/>
          </a:solidFill>
        </p:spPr>
        <p:txBody>
          <a:bodyPr wrap="square" rtlCol="0">
            <a:spAutoFit/>
          </a:bodyPr>
          <a:lstStyle/>
          <a:p>
            <a:pPr algn="ctr"/>
            <a:r>
              <a:rPr lang="en-US" sz="2400" b="1" dirty="0">
                <a:solidFill>
                  <a:srgbClr val="002060"/>
                </a:solidFill>
              </a:rPr>
              <a:t>This document is intended to help provide a useful starting point for discussion with your school/cluster regarding the possible knowledge, skills and experiences for this </a:t>
            </a:r>
            <a:r>
              <a:rPr lang="en-US" sz="2400" b="1" dirty="0" err="1">
                <a:solidFill>
                  <a:srgbClr val="002060"/>
                </a:solidFill>
              </a:rPr>
              <a:t>AoLE</a:t>
            </a:r>
            <a:r>
              <a:rPr lang="en-US" sz="2400" b="1" dirty="0">
                <a:solidFill>
                  <a:srgbClr val="002060"/>
                </a:solidFill>
              </a:rPr>
              <a:t>. </a:t>
            </a:r>
          </a:p>
          <a:p>
            <a:pPr algn="ctr"/>
            <a:r>
              <a:rPr lang="en-US" sz="2400" b="1" dirty="0">
                <a:solidFill>
                  <a:srgbClr val="002060"/>
                </a:solidFill>
              </a:rPr>
              <a:t>This is a draft document and incomplete.</a:t>
            </a:r>
          </a:p>
        </p:txBody>
      </p:sp>
    </p:spTree>
    <p:extLst>
      <p:ext uri="{BB962C8B-B14F-4D97-AF65-F5344CB8AC3E}">
        <p14:creationId xmlns:p14="http://schemas.microsoft.com/office/powerpoint/2010/main" val="34205343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FBC3E-D078-91F8-A7D0-7EA6F12B0E83}"/>
              </a:ext>
            </a:extLst>
          </p:cNvPr>
          <p:cNvSpPr>
            <a:spLocks noGrp="1"/>
          </p:cNvSpPr>
          <p:nvPr>
            <p:ph type="title"/>
          </p:nvPr>
        </p:nvSpPr>
        <p:spPr>
          <a:xfrm>
            <a:off x="5352478" y="1789549"/>
            <a:ext cx="6419768" cy="2820007"/>
          </a:xfrm>
        </p:spPr>
        <p:txBody>
          <a:bodyPr>
            <a:normAutofit/>
          </a:bodyPr>
          <a:lstStyle/>
          <a:p>
            <a:r>
              <a:rPr lang="en-US" sz="2133" b="1" dirty="0">
                <a:solidFill>
                  <a:srgbClr val="002060"/>
                </a:solidFill>
                <a:latin typeface="+mn-lt"/>
              </a:rPr>
              <a:t>The </a:t>
            </a:r>
            <a:r>
              <a:rPr lang="en-US" sz="2133" b="1" dirty="0" err="1">
                <a:solidFill>
                  <a:srgbClr val="002060"/>
                </a:solidFill>
                <a:latin typeface="+mn-lt"/>
              </a:rPr>
              <a:t>SoWM</a:t>
            </a:r>
            <a:r>
              <a:rPr lang="en-US" sz="2133" b="1" dirty="0">
                <a:solidFill>
                  <a:srgbClr val="002060"/>
                </a:solidFill>
                <a:latin typeface="+mn-lt"/>
              </a:rPr>
              <a:t> are the concepts that span all disciplines, they represent the creative process. Progression in the expressive arts comes through these three inter-related statements.  </a:t>
            </a:r>
            <a:endParaRPr lang="en-US" b="1" dirty="0">
              <a:solidFill>
                <a:srgbClr val="002060"/>
              </a:solidFill>
              <a:latin typeface="+mn-lt"/>
            </a:endParaRPr>
          </a:p>
        </p:txBody>
      </p:sp>
      <p:pic>
        <p:nvPicPr>
          <p:cNvPr id="4" name="Picture 3" descr="Graphical user interface, text, application, email&#10;&#10;Description automatically generated">
            <a:extLst>
              <a:ext uri="{FF2B5EF4-FFF2-40B4-BE49-F238E27FC236}">
                <a16:creationId xmlns:a16="http://schemas.microsoft.com/office/drawing/2014/main" id="{D6D8E3D9-4788-43DA-19EE-7D4E3A436A4A}"/>
              </a:ext>
            </a:extLst>
          </p:cNvPr>
          <p:cNvPicPr>
            <a:picLocks noChangeAspect="1"/>
          </p:cNvPicPr>
          <p:nvPr/>
        </p:nvPicPr>
        <p:blipFill rotWithShape="1">
          <a:blip r:embed="rId2"/>
          <a:srcRect l="21358" t="42701" r="22503" b="25211"/>
          <a:stretch/>
        </p:blipFill>
        <p:spPr>
          <a:xfrm>
            <a:off x="5019938" y="4062171"/>
            <a:ext cx="7084849" cy="2531015"/>
          </a:xfrm>
          <a:prstGeom prst="rect">
            <a:avLst/>
          </a:prstGeom>
        </p:spPr>
      </p:pic>
      <p:graphicFrame>
        <p:nvGraphicFramePr>
          <p:cNvPr id="3" name="Diagram 2">
            <a:extLst>
              <a:ext uri="{FF2B5EF4-FFF2-40B4-BE49-F238E27FC236}">
                <a16:creationId xmlns:a16="http://schemas.microsoft.com/office/drawing/2014/main" id="{C26B5044-A143-9DA3-41DA-B16F27AC653F}"/>
              </a:ext>
            </a:extLst>
          </p:cNvPr>
          <p:cNvGraphicFramePr/>
          <p:nvPr>
            <p:extLst>
              <p:ext uri="{D42A27DB-BD31-4B8C-83A1-F6EECF244321}">
                <p14:modId xmlns:p14="http://schemas.microsoft.com/office/powerpoint/2010/main" val="3507836512"/>
              </p:ext>
            </p:extLst>
          </p:nvPr>
        </p:nvGraphicFramePr>
        <p:xfrm>
          <a:off x="-300219" y="1067536"/>
          <a:ext cx="6217478" cy="4866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1">
            <a:extLst>
              <a:ext uri="{FF2B5EF4-FFF2-40B4-BE49-F238E27FC236}">
                <a16:creationId xmlns:a16="http://schemas.microsoft.com/office/drawing/2014/main" id="{97A4A99E-2B83-674B-0C33-30C6EAA9B8E6}"/>
              </a:ext>
            </a:extLst>
          </p:cNvPr>
          <p:cNvSpPr txBox="1">
            <a:spLocks/>
          </p:cNvSpPr>
          <p:nvPr/>
        </p:nvSpPr>
        <p:spPr>
          <a:xfrm>
            <a:off x="479563" y="264814"/>
            <a:ext cx="7886700" cy="994172"/>
          </a:xfrm>
          <a:prstGeom prst="rect">
            <a:avLst/>
          </a:prstGeom>
        </p:spPr>
        <p:txBody>
          <a:bodyPr spcFirstLastPara="1" vert="horz" wrap="square" lIns="91425" tIns="91425" rIns="91425" bIns="91425" rtlCol="0" anchor="t" anchorCtr="0">
            <a:normAutofit fontScale="85000" lnSpcReduction="10000"/>
          </a:bodyPr>
          <a:lstStyle>
            <a:lvl1pPr lvl="0" algn="l" defTabSz="914400" rtl="0" eaLnBrk="1" latinLnBrk="0" hangingPunct="1">
              <a:lnSpc>
                <a:spcPct val="90000"/>
              </a:lnSpc>
              <a:spcBef>
                <a:spcPts val="0"/>
              </a:spcBef>
              <a:spcAft>
                <a:spcPts val="0"/>
              </a:spcAft>
              <a:buSzPts val="3000"/>
              <a:buNone/>
              <a:defRPr sz="4400" kern="1200">
                <a:solidFill>
                  <a:schemeClr val="tx1"/>
                </a:solidFill>
                <a:latin typeface="+mj-lt"/>
                <a:ea typeface="+mj-ea"/>
                <a:cs typeface="+mj-cs"/>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r>
              <a:rPr lang="en-US" b="1" dirty="0">
                <a:solidFill>
                  <a:srgbClr val="002060"/>
                </a:solidFill>
                <a:latin typeface="+mn-lt"/>
              </a:rPr>
              <a:t>Statements of what matters (</a:t>
            </a:r>
            <a:r>
              <a:rPr lang="en-US" b="1" dirty="0" err="1">
                <a:solidFill>
                  <a:srgbClr val="002060"/>
                </a:solidFill>
                <a:latin typeface="+mn-lt"/>
              </a:rPr>
              <a:t>SoWM</a:t>
            </a:r>
            <a:r>
              <a:rPr lang="en-US" b="1" dirty="0">
                <a:solidFill>
                  <a:srgbClr val="002060"/>
                </a:solidFill>
                <a:latin typeface="+mn-lt"/>
              </a:rPr>
              <a:t>)</a:t>
            </a:r>
          </a:p>
        </p:txBody>
      </p:sp>
    </p:spTree>
    <p:extLst>
      <p:ext uri="{BB962C8B-B14F-4D97-AF65-F5344CB8AC3E}">
        <p14:creationId xmlns:p14="http://schemas.microsoft.com/office/powerpoint/2010/main" val="69510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6106804F-DF78-3348-8BB0-F1E45012BEC4}"/>
              </a:ext>
            </a:extLst>
          </p:cNvPr>
          <p:cNvGraphicFramePr/>
          <p:nvPr>
            <p:extLst>
              <p:ext uri="{D42A27DB-BD31-4B8C-83A1-F6EECF244321}">
                <p14:modId xmlns:p14="http://schemas.microsoft.com/office/powerpoint/2010/main" val="108883702"/>
              </p:ext>
            </p:extLst>
          </p:nvPr>
        </p:nvGraphicFramePr>
        <p:xfrm>
          <a:off x="1571431" y="350267"/>
          <a:ext cx="9172232" cy="50248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6571FE3D-C279-FC08-EBE2-85A179529172}"/>
              </a:ext>
            </a:extLst>
          </p:cNvPr>
          <p:cNvSpPr txBox="1"/>
          <p:nvPr/>
        </p:nvSpPr>
        <p:spPr>
          <a:xfrm>
            <a:off x="439480" y="5619064"/>
            <a:ext cx="11313040" cy="1200329"/>
          </a:xfrm>
          <a:prstGeom prst="rect">
            <a:avLst/>
          </a:prstGeom>
          <a:noFill/>
        </p:spPr>
        <p:txBody>
          <a:bodyPr wrap="square" rtlCol="0">
            <a:spAutoFit/>
          </a:bodyPr>
          <a:lstStyle/>
          <a:p>
            <a:pPr algn="ctr"/>
            <a:r>
              <a:rPr lang="en-US" sz="1600" b="1" dirty="0">
                <a:solidFill>
                  <a:srgbClr val="002060"/>
                </a:solidFill>
              </a:rPr>
              <a:t>As you can see there is overlap with some strands present in more than one statement (e.g. techniques appears in SoWM1 and SoWM3).  This demonstrates the inter-related nature of the expressive arts statements.  If we are developing our understanding and use of techniques in a discipline, we are doing so whilst exploring, creating and responding.</a:t>
            </a:r>
          </a:p>
          <a:p>
            <a:endParaRPr lang="en-US" sz="2400" b="1" dirty="0"/>
          </a:p>
        </p:txBody>
      </p:sp>
    </p:spTree>
    <p:extLst>
      <p:ext uri="{BB962C8B-B14F-4D97-AF65-F5344CB8AC3E}">
        <p14:creationId xmlns:p14="http://schemas.microsoft.com/office/powerpoint/2010/main" val="11724786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6106804F-DF78-3348-8BB0-F1E45012BEC4}"/>
              </a:ext>
            </a:extLst>
          </p:cNvPr>
          <p:cNvGraphicFramePr/>
          <p:nvPr>
            <p:extLst>
              <p:ext uri="{D42A27DB-BD31-4B8C-83A1-F6EECF244321}">
                <p14:modId xmlns:p14="http://schemas.microsoft.com/office/powerpoint/2010/main" val="208784681"/>
              </p:ext>
            </p:extLst>
          </p:nvPr>
        </p:nvGraphicFramePr>
        <p:xfrm>
          <a:off x="1094198" y="383059"/>
          <a:ext cx="10003605" cy="53888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ounded Rectangle 2">
            <a:extLst>
              <a:ext uri="{FF2B5EF4-FFF2-40B4-BE49-F238E27FC236}">
                <a16:creationId xmlns:a16="http://schemas.microsoft.com/office/drawing/2014/main" id="{06A79764-95FF-9214-3A97-695510E2CC44}"/>
              </a:ext>
            </a:extLst>
          </p:cNvPr>
          <p:cNvSpPr/>
          <p:nvPr/>
        </p:nvSpPr>
        <p:spPr>
          <a:xfrm>
            <a:off x="1775769" y="1664028"/>
            <a:ext cx="8858576" cy="549692"/>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600" b="1" dirty="0">
                <a:solidFill>
                  <a:srgbClr val="002060"/>
                </a:solidFill>
              </a:rPr>
              <a:t>Techniques</a:t>
            </a:r>
          </a:p>
          <a:p>
            <a:pPr lvl="0" algn="ctr"/>
            <a:r>
              <a:rPr lang="en-US" sz="1600" b="1" dirty="0">
                <a:solidFill>
                  <a:srgbClr val="002060"/>
                </a:solidFill>
                <a:ea typeface="Times New Roman" panose="02020603050405020304" pitchFamily="18" charset="0"/>
                <a:cs typeface="Verdana" panose="020B0604030504040204" pitchFamily="34" charset="0"/>
              </a:rPr>
              <a:t>Discipline specific techniques, processes</a:t>
            </a:r>
            <a:r>
              <a:rPr lang="en-GB" sz="1600" dirty="0">
                <a:solidFill>
                  <a:srgbClr val="002060"/>
                </a:solidFill>
              </a:rPr>
              <a:t> </a:t>
            </a:r>
            <a:r>
              <a:rPr lang="en-GB" sz="1600" b="1" dirty="0">
                <a:solidFill>
                  <a:srgbClr val="002060"/>
                </a:solidFill>
              </a:rPr>
              <a:t> and skills </a:t>
            </a:r>
          </a:p>
        </p:txBody>
      </p:sp>
      <p:sp>
        <p:nvSpPr>
          <p:cNvPr id="4" name="Rounded Rectangle 3">
            <a:extLst>
              <a:ext uri="{FF2B5EF4-FFF2-40B4-BE49-F238E27FC236}">
                <a16:creationId xmlns:a16="http://schemas.microsoft.com/office/drawing/2014/main" id="{E2185D16-A583-6DD1-6771-8BCFDA332D61}"/>
              </a:ext>
            </a:extLst>
          </p:cNvPr>
          <p:cNvSpPr/>
          <p:nvPr/>
        </p:nvSpPr>
        <p:spPr>
          <a:xfrm>
            <a:off x="1777734" y="2416156"/>
            <a:ext cx="8858576" cy="549692"/>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600" b="1" dirty="0">
                <a:solidFill>
                  <a:srgbClr val="002060"/>
                </a:solidFill>
              </a:rPr>
              <a:t>Communication</a:t>
            </a:r>
          </a:p>
          <a:p>
            <a:pPr lvl="0" algn="ctr"/>
            <a:r>
              <a:rPr lang="en-US" sz="1600" b="1" dirty="0">
                <a:solidFill>
                  <a:srgbClr val="002060"/>
                </a:solidFill>
                <a:ea typeface="Times New Roman" panose="02020603050405020304" pitchFamily="18" charset="0"/>
                <a:cs typeface="Verdana" panose="020B0604030504040204" pitchFamily="34" charset="0"/>
              </a:rPr>
              <a:t>Ideas, moods, feelings and sharing creative works</a:t>
            </a:r>
            <a:r>
              <a:rPr lang="en-GB" sz="1600" b="1" dirty="0">
                <a:solidFill>
                  <a:srgbClr val="002060"/>
                </a:solidFill>
              </a:rPr>
              <a:t> </a:t>
            </a:r>
          </a:p>
        </p:txBody>
      </p:sp>
      <p:sp>
        <p:nvSpPr>
          <p:cNvPr id="5" name="Rounded Rectangle 4">
            <a:extLst>
              <a:ext uri="{FF2B5EF4-FFF2-40B4-BE49-F238E27FC236}">
                <a16:creationId xmlns:a16="http://schemas.microsoft.com/office/drawing/2014/main" id="{F62BA32A-3593-596E-FBE7-6C8277C5F556}"/>
              </a:ext>
            </a:extLst>
          </p:cNvPr>
          <p:cNvSpPr/>
          <p:nvPr/>
        </p:nvSpPr>
        <p:spPr>
          <a:xfrm>
            <a:off x="1761994" y="3219843"/>
            <a:ext cx="8858576" cy="549692"/>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600" b="1" dirty="0">
                <a:solidFill>
                  <a:srgbClr val="002060"/>
                </a:solidFill>
              </a:rPr>
              <a:t>Context</a:t>
            </a:r>
          </a:p>
          <a:p>
            <a:pPr lvl="0" algn="ctr"/>
            <a:r>
              <a:rPr lang="en-US" sz="1600" b="1" dirty="0">
                <a:solidFill>
                  <a:srgbClr val="002060"/>
                </a:solidFill>
                <a:ea typeface="Times New Roman" panose="02020603050405020304" pitchFamily="18" charset="0"/>
                <a:cs typeface="Verdana" panose="020B0604030504040204" pitchFamily="34" charset="0"/>
              </a:rPr>
              <a:t>Styles, forms, genres, cultures, societies, identity and heritage</a:t>
            </a:r>
            <a:r>
              <a:rPr lang="en-GB" sz="1600" b="1" dirty="0">
                <a:solidFill>
                  <a:srgbClr val="002060"/>
                </a:solidFill>
              </a:rPr>
              <a:t> </a:t>
            </a:r>
          </a:p>
        </p:txBody>
      </p:sp>
      <p:sp>
        <p:nvSpPr>
          <p:cNvPr id="7" name="Rounded Rectangle 6">
            <a:extLst>
              <a:ext uri="{FF2B5EF4-FFF2-40B4-BE49-F238E27FC236}">
                <a16:creationId xmlns:a16="http://schemas.microsoft.com/office/drawing/2014/main" id="{A21A12A2-7C9C-6CFF-65D5-F4CE4DC9EF9D}"/>
              </a:ext>
            </a:extLst>
          </p:cNvPr>
          <p:cNvSpPr/>
          <p:nvPr/>
        </p:nvSpPr>
        <p:spPr>
          <a:xfrm>
            <a:off x="1761994" y="3997544"/>
            <a:ext cx="8858576" cy="549692"/>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600" b="1" dirty="0">
                <a:solidFill>
                  <a:srgbClr val="002060"/>
                </a:solidFill>
              </a:rPr>
              <a:t>Create</a:t>
            </a:r>
          </a:p>
          <a:p>
            <a:pPr algn="ctr"/>
            <a:r>
              <a:rPr lang="en-US" sz="1600" b="1" dirty="0">
                <a:solidFill>
                  <a:srgbClr val="002060"/>
                </a:solidFill>
              </a:rPr>
              <a:t>Performing, presenting, and sharing creative work</a:t>
            </a:r>
            <a:r>
              <a:rPr lang="en-GB" sz="1600" b="1" dirty="0">
                <a:solidFill>
                  <a:srgbClr val="002060"/>
                </a:solidFill>
              </a:rPr>
              <a:t> </a:t>
            </a:r>
          </a:p>
        </p:txBody>
      </p:sp>
      <p:sp>
        <p:nvSpPr>
          <p:cNvPr id="8" name="Left-right Arrow 7">
            <a:extLst>
              <a:ext uri="{FF2B5EF4-FFF2-40B4-BE49-F238E27FC236}">
                <a16:creationId xmlns:a16="http://schemas.microsoft.com/office/drawing/2014/main" id="{2A843E6D-9E37-C032-D19F-D5B8BBE51E5C}"/>
              </a:ext>
            </a:extLst>
          </p:cNvPr>
          <p:cNvSpPr/>
          <p:nvPr/>
        </p:nvSpPr>
        <p:spPr>
          <a:xfrm>
            <a:off x="2353303" y="4597385"/>
            <a:ext cx="7703507" cy="803119"/>
          </a:xfrm>
          <a:prstGeom prst="leftRightArrow">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6" name="Text Placeholder 2">
            <a:extLst>
              <a:ext uri="{FF2B5EF4-FFF2-40B4-BE49-F238E27FC236}">
                <a16:creationId xmlns:a16="http://schemas.microsoft.com/office/drawing/2014/main" id="{94790E94-0C66-7A77-3381-C82EFDCAAD8A}"/>
              </a:ext>
            </a:extLst>
          </p:cNvPr>
          <p:cNvSpPr txBox="1">
            <a:spLocks/>
          </p:cNvSpPr>
          <p:nvPr/>
        </p:nvSpPr>
        <p:spPr>
          <a:xfrm>
            <a:off x="0" y="5753363"/>
            <a:ext cx="12192000" cy="954599"/>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lt2"/>
              </a:buClr>
              <a:buSzPts val="1800"/>
              <a:buFont typeface="Source Sans Pro"/>
              <a:buChar char="●"/>
              <a:defRPr sz="1800" b="0" i="0" u="none" strike="noStrike" cap="none">
                <a:solidFill>
                  <a:schemeClr val="lt2"/>
                </a:solidFill>
                <a:latin typeface="Source Sans Pro"/>
                <a:ea typeface="Source Sans Pro"/>
                <a:cs typeface="Source Sans Pro"/>
                <a:sym typeface="Source Sans Pro"/>
              </a:defRPr>
            </a:lvl1pPr>
            <a:lvl2pPr marL="914400" marR="0" lvl="1" indent="-317500" algn="l" rtl="0">
              <a:lnSpc>
                <a:spcPct val="115000"/>
              </a:lnSpc>
              <a:spcBef>
                <a:spcPts val="0"/>
              </a:spcBef>
              <a:spcAft>
                <a:spcPts val="0"/>
              </a:spcAft>
              <a:buClr>
                <a:schemeClr val="lt2"/>
              </a:buClr>
              <a:buSzPts val="1400"/>
              <a:buFont typeface="Source Sans Pro"/>
              <a:buChar char="○"/>
              <a:defRPr sz="1400" b="0" i="0" u="none" strike="noStrike" cap="none">
                <a:solidFill>
                  <a:schemeClr val="lt2"/>
                </a:solidFill>
                <a:latin typeface="Source Sans Pro"/>
                <a:ea typeface="Source Sans Pro"/>
                <a:cs typeface="Source Sans Pro"/>
                <a:sym typeface="Source Sans Pro"/>
              </a:defRPr>
            </a:lvl2pPr>
            <a:lvl3pPr marL="1371600" marR="0" lvl="2" indent="-317500" algn="l" rtl="0">
              <a:lnSpc>
                <a:spcPct val="115000"/>
              </a:lnSpc>
              <a:spcBef>
                <a:spcPts val="0"/>
              </a:spcBef>
              <a:spcAft>
                <a:spcPts val="0"/>
              </a:spcAft>
              <a:buClr>
                <a:schemeClr val="lt2"/>
              </a:buClr>
              <a:buSzPts val="1400"/>
              <a:buFont typeface="Source Sans Pro"/>
              <a:buChar char="■"/>
              <a:defRPr sz="1400" b="0" i="0" u="none" strike="noStrike" cap="none">
                <a:solidFill>
                  <a:schemeClr val="lt2"/>
                </a:solidFill>
                <a:latin typeface="Source Sans Pro"/>
                <a:ea typeface="Source Sans Pro"/>
                <a:cs typeface="Source Sans Pro"/>
                <a:sym typeface="Source Sans Pro"/>
              </a:defRPr>
            </a:lvl3pPr>
            <a:lvl4pPr marL="1828800" marR="0" lvl="3" indent="-317500" algn="l" rtl="0">
              <a:lnSpc>
                <a:spcPct val="115000"/>
              </a:lnSpc>
              <a:spcBef>
                <a:spcPts val="0"/>
              </a:spcBef>
              <a:spcAft>
                <a:spcPts val="0"/>
              </a:spcAft>
              <a:buClr>
                <a:schemeClr val="lt2"/>
              </a:buClr>
              <a:buSzPts val="1400"/>
              <a:buFont typeface="Source Sans Pro"/>
              <a:buChar char="●"/>
              <a:defRPr sz="1400" b="0" i="0" u="none" strike="noStrike" cap="none">
                <a:solidFill>
                  <a:schemeClr val="lt2"/>
                </a:solidFill>
                <a:latin typeface="Source Sans Pro"/>
                <a:ea typeface="Source Sans Pro"/>
                <a:cs typeface="Source Sans Pro"/>
                <a:sym typeface="Source Sans Pro"/>
              </a:defRPr>
            </a:lvl4pPr>
            <a:lvl5pPr marL="2286000" marR="0" lvl="4" indent="-317500" algn="l" rtl="0">
              <a:lnSpc>
                <a:spcPct val="115000"/>
              </a:lnSpc>
              <a:spcBef>
                <a:spcPts val="0"/>
              </a:spcBef>
              <a:spcAft>
                <a:spcPts val="0"/>
              </a:spcAft>
              <a:buClr>
                <a:schemeClr val="lt2"/>
              </a:buClr>
              <a:buSzPts val="1400"/>
              <a:buFont typeface="Source Sans Pro"/>
              <a:buChar char="○"/>
              <a:defRPr sz="1400" b="0" i="0" u="none" strike="noStrike" cap="none">
                <a:solidFill>
                  <a:schemeClr val="lt2"/>
                </a:solidFill>
                <a:latin typeface="Source Sans Pro"/>
                <a:ea typeface="Source Sans Pro"/>
                <a:cs typeface="Source Sans Pro"/>
                <a:sym typeface="Source Sans Pro"/>
              </a:defRPr>
            </a:lvl5pPr>
            <a:lvl6pPr marL="2743200" marR="0" lvl="5" indent="-317500" algn="l" rtl="0">
              <a:lnSpc>
                <a:spcPct val="115000"/>
              </a:lnSpc>
              <a:spcBef>
                <a:spcPts val="0"/>
              </a:spcBef>
              <a:spcAft>
                <a:spcPts val="0"/>
              </a:spcAft>
              <a:buClr>
                <a:schemeClr val="lt2"/>
              </a:buClr>
              <a:buSzPts val="1400"/>
              <a:buFont typeface="Source Sans Pro"/>
              <a:buChar char="■"/>
              <a:defRPr sz="1400" b="0" i="0" u="none" strike="noStrike" cap="none">
                <a:solidFill>
                  <a:schemeClr val="lt2"/>
                </a:solidFill>
                <a:latin typeface="Source Sans Pro"/>
                <a:ea typeface="Source Sans Pro"/>
                <a:cs typeface="Source Sans Pro"/>
                <a:sym typeface="Source Sans Pro"/>
              </a:defRPr>
            </a:lvl6pPr>
            <a:lvl7pPr marL="3200400" marR="0" lvl="6" indent="-317500" algn="l" rtl="0">
              <a:lnSpc>
                <a:spcPct val="115000"/>
              </a:lnSpc>
              <a:spcBef>
                <a:spcPts val="0"/>
              </a:spcBef>
              <a:spcAft>
                <a:spcPts val="0"/>
              </a:spcAft>
              <a:buClr>
                <a:schemeClr val="lt2"/>
              </a:buClr>
              <a:buSzPts val="1400"/>
              <a:buFont typeface="Source Sans Pro"/>
              <a:buChar char="●"/>
              <a:defRPr sz="1400" b="0" i="0" u="none" strike="noStrike" cap="none">
                <a:solidFill>
                  <a:schemeClr val="lt2"/>
                </a:solidFill>
                <a:latin typeface="Source Sans Pro"/>
                <a:ea typeface="Source Sans Pro"/>
                <a:cs typeface="Source Sans Pro"/>
                <a:sym typeface="Source Sans Pro"/>
              </a:defRPr>
            </a:lvl7pPr>
            <a:lvl8pPr marL="3657600" marR="0" lvl="7" indent="-317500" algn="l" rtl="0">
              <a:lnSpc>
                <a:spcPct val="115000"/>
              </a:lnSpc>
              <a:spcBef>
                <a:spcPts val="0"/>
              </a:spcBef>
              <a:spcAft>
                <a:spcPts val="0"/>
              </a:spcAft>
              <a:buClr>
                <a:schemeClr val="lt2"/>
              </a:buClr>
              <a:buSzPts val="1400"/>
              <a:buFont typeface="Source Sans Pro"/>
              <a:buChar char="○"/>
              <a:defRPr sz="1400" b="0" i="0" u="none" strike="noStrike" cap="none">
                <a:solidFill>
                  <a:schemeClr val="lt2"/>
                </a:solidFill>
                <a:latin typeface="Source Sans Pro"/>
                <a:ea typeface="Source Sans Pro"/>
                <a:cs typeface="Source Sans Pro"/>
                <a:sym typeface="Source Sans Pro"/>
              </a:defRPr>
            </a:lvl8pPr>
            <a:lvl9pPr marL="4114800" marR="0" lvl="8" indent="-317500" algn="l" rtl="0">
              <a:lnSpc>
                <a:spcPct val="115000"/>
              </a:lnSpc>
              <a:spcBef>
                <a:spcPts val="0"/>
              </a:spcBef>
              <a:spcAft>
                <a:spcPts val="0"/>
              </a:spcAft>
              <a:buClr>
                <a:schemeClr val="lt2"/>
              </a:buClr>
              <a:buSzPts val="1400"/>
              <a:buFont typeface="Source Sans Pro"/>
              <a:buChar char="■"/>
              <a:defRPr sz="1400" b="0" i="0" u="none" strike="noStrike" cap="none">
                <a:solidFill>
                  <a:schemeClr val="lt2"/>
                </a:solidFill>
                <a:latin typeface="Source Sans Pro"/>
                <a:ea typeface="Source Sans Pro"/>
                <a:cs typeface="Source Sans Pro"/>
                <a:sym typeface="Source Sans Pro"/>
              </a:defRPr>
            </a:lvl9pPr>
          </a:lstStyle>
          <a:p>
            <a:pPr marL="152396" indent="0" algn="ctr">
              <a:buNone/>
            </a:pPr>
            <a:r>
              <a:rPr lang="en-US" sz="1600" b="1" dirty="0">
                <a:solidFill>
                  <a:srgbClr val="002060"/>
                </a:solidFill>
                <a:latin typeface="Raleway" pitchFamily="2" charset="77"/>
              </a:rPr>
              <a:t>This is an example of how the strands that are evident in the expressive arts statements and descriptions of learning can be amalgamated.  The four strands above are integral to the </a:t>
            </a:r>
            <a:r>
              <a:rPr lang="en-US" sz="1200" b="1" dirty="0">
                <a:solidFill>
                  <a:srgbClr val="002060"/>
                </a:solidFill>
                <a:latin typeface="Raleway" pitchFamily="2" charset="77"/>
              </a:rPr>
              <a:t>creative</a:t>
            </a:r>
            <a:r>
              <a:rPr lang="en-US" sz="1600" b="1" dirty="0">
                <a:solidFill>
                  <a:srgbClr val="002060"/>
                </a:solidFill>
                <a:latin typeface="Raleway" pitchFamily="2" charset="77"/>
              </a:rPr>
              <a:t> process and to developing depth of knowledge and understanding in each of the disciplines. </a:t>
            </a:r>
          </a:p>
          <a:p>
            <a:pPr marL="152396" indent="0">
              <a:buNone/>
            </a:pPr>
            <a:endParaRPr lang="en-US" sz="1867" b="1" dirty="0">
              <a:solidFill>
                <a:srgbClr val="002060"/>
              </a:solidFill>
              <a:latin typeface="Raleway" pitchFamily="2" charset="77"/>
            </a:endParaRPr>
          </a:p>
          <a:p>
            <a:pPr marL="152396" indent="0">
              <a:buNone/>
            </a:pPr>
            <a:endParaRPr lang="en-US" sz="1867" b="1" dirty="0">
              <a:solidFill>
                <a:srgbClr val="002060"/>
              </a:solidFill>
              <a:latin typeface="Raleway" pitchFamily="2" charset="77"/>
            </a:endParaRPr>
          </a:p>
        </p:txBody>
      </p:sp>
    </p:spTree>
    <p:extLst>
      <p:ext uri="{BB962C8B-B14F-4D97-AF65-F5344CB8AC3E}">
        <p14:creationId xmlns:p14="http://schemas.microsoft.com/office/powerpoint/2010/main" val="2379994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3" grpId="0" animBg="1"/>
      <p:bldP spid="4" grpId="0" animBg="1"/>
      <p:bldP spid="5" grpId="0" animBg="1"/>
      <p:bldP spid="7" grpId="0" animBg="1"/>
      <p:bldP spid="8" grpId="0"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2" name="TextBox 1">
            <a:extLst>
              <a:ext uri="{FF2B5EF4-FFF2-40B4-BE49-F238E27FC236}">
                <a16:creationId xmlns:a16="http://schemas.microsoft.com/office/drawing/2014/main" id="{69615FD1-3A78-6D11-098E-75ADCA0846B9}"/>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94" name="Google Shape;94;p1"/>
          <p:cNvGraphicFramePr/>
          <p:nvPr>
            <p:extLst>
              <p:ext uri="{D42A27DB-BD31-4B8C-83A1-F6EECF244321}">
                <p14:modId xmlns:p14="http://schemas.microsoft.com/office/powerpoint/2010/main" val="3841244417"/>
              </p:ext>
            </p:extLst>
          </p:nvPr>
        </p:nvGraphicFramePr>
        <p:xfrm>
          <a:off x="278852" y="108435"/>
          <a:ext cx="11634300" cy="6681350"/>
        </p:xfrm>
        <a:graphic>
          <a:graphicData uri="http://schemas.openxmlformats.org/drawingml/2006/table">
            <a:tbl>
              <a:tblPr firstRow="1" bandRow="1">
                <a:noFill/>
              </a:tblPr>
              <a:tblGrid>
                <a:gridCol w="1939050">
                  <a:extLst>
                    <a:ext uri="{9D8B030D-6E8A-4147-A177-3AD203B41FA5}">
                      <a16:colId xmlns:a16="http://schemas.microsoft.com/office/drawing/2014/main" val="20000"/>
                    </a:ext>
                  </a:extLst>
                </a:gridCol>
                <a:gridCol w="1939050">
                  <a:extLst>
                    <a:ext uri="{9D8B030D-6E8A-4147-A177-3AD203B41FA5}">
                      <a16:colId xmlns:a16="http://schemas.microsoft.com/office/drawing/2014/main" val="20001"/>
                    </a:ext>
                  </a:extLst>
                </a:gridCol>
                <a:gridCol w="1939050">
                  <a:extLst>
                    <a:ext uri="{9D8B030D-6E8A-4147-A177-3AD203B41FA5}">
                      <a16:colId xmlns:a16="http://schemas.microsoft.com/office/drawing/2014/main" val="20002"/>
                    </a:ext>
                  </a:extLst>
                </a:gridCol>
                <a:gridCol w="1939050">
                  <a:extLst>
                    <a:ext uri="{9D8B030D-6E8A-4147-A177-3AD203B41FA5}">
                      <a16:colId xmlns:a16="http://schemas.microsoft.com/office/drawing/2014/main" val="20003"/>
                    </a:ext>
                  </a:extLst>
                </a:gridCol>
                <a:gridCol w="1939050">
                  <a:extLst>
                    <a:ext uri="{9D8B030D-6E8A-4147-A177-3AD203B41FA5}">
                      <a16:colId xmlns:a16="http://schemas.microsoft.com/office/drawing/2014/main" val="20004"/>
                    </a:ext>
                  </a:extLst>
                </a:gridCol>
                <a:gridCol w="1939050">
                  <a:extLst>
                    <a:ext uri="{9D8B030D-6E8A-4147-A177-3AD203B41FA5}">
                      <a16:colId xmlns:a16="http://schemas.microsoft.com/office/drawing/2014/main" val="20005"/>
                    </a:ext>
                  </a:extLst>
                </a:gridCol>
              </a:tblGrid>
              <a:tr h="690700">
                <a:tc gridSpan="2">
                  <a:txBody>
                    <a:bodyPr/>
                    <a:lstStyle/>
                    <a:p>
                      <a:pPr marL="0" marR="0" lvl="0" indent="0" algn="l" rtl="0">
                        <a:lnSpc>
                          <a:spcPct val="100000"/>
                        </a:lnSpc>
                        <a:spcBef>
                          <a:spcPts val="0"/>
                        </a:spcBef>
                        <a:spcAft>
                          <a:spcPts val="0"/>
                        </a:spcAft>
                        <a:buClr>
                          <a:schemeClr val="dk1"/>
                        </a:buClr>
                        <a:buSzPts val="1200"/>
                        <a:buFont typeface="Calibri"/>
                        <a:buNone/>
                      </a:pPr>
                      <a:r>
                        <a:rPr lang="en-GB" sz="1200" u="none" strike="noStrike" cap="none" dirty="0" err="1">
                          <a:solidFill>
                            <a:schemeClr val="bg1"/>
                          </a:solidFill>
                        </a:rPr>
                        <a:t>SoWM</a:t>
                      </a:r>
                      <a:r>
                        <a:rPr lang="en-GB" sz="1200" u="none" strike="noStrike" cap="none" dirty="0">
                          <a:solidFill>
                            <a:schemeClr val="bg1"/>
                          </a:solidFill>
                        </a:rPr>
                        <a:t>: Exploring the expressive arts is essential to developing artistic skills and knowledge and it enables learners to become curious and creative individuals.</a:t>
                      </a:r>
                      <a:endParaRPr sz="1200" u="none" strike="noStrike" cap="none" dirty="0">
                        <a:solidFill>
                          <a:schemeClr val="bg1"/>
                        </a:solidFill>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200"/>
                        <a:buFont typeface="Calibri"/>
                        <a:buNone/>
                      </a:pPr>
                      <a:r>
                        <a:rPr lang="en-GB" sz="1200" u="none" strike="noStrike" cap="none" dirty="0" err="1">
                          <a:solidFill>
                            <a:schemeClr val="bg1"/>
                          </a:solidFill>
                        </a:rPr>
                        <a:t>SoWM:</a:t>
                      </a:r>
                      <a:r>
                        <a:rPr lang="en-GB" sz="1200" u="none" strike="noStrike" cap="none" dirty="0" err="1">
                          <a:solidFill>
                            <a:schemeClr val="lt1"/>
                          </a:solidFill>
                        </a:rPr>
                        <a:t>Responding</a:t>
                      </a:r>
                      <a:r>
                        <a:rPr lang="en-GB" sz="1200" u="none" strike="noStrike" cap="none" dirty="0">
                          <a:solidFill>
                            <a:schemeClr val="lt1"/>
                          </a:solidFill>
                        </a:rPr>
                        <a:t> and reflecting, both as artist and audience, is a fundamental part of learning in the expressive arts.</a:t>
                      </a:r>
                      <a:endParaRPr sz="1200" u="none" strike="noStrike" cap="none" dirty="0">
                        <a:solidFill>
                          <a:schemeClr val="lt1"/>
                        </a:solidFill>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200"/>
                        <a:buFont typeface="Calibri"/>
                        <a:buNone/>
                      </a:pPr>
                      <a:r>
                        <a:rPr lang="en-GB" sz="1200" u="none" strike="noStrike" cap="none" dirty="0" err="1">
                          <a:solidFill>
                            <a:schemeClr val="bg1"/>
                          </a:solidFill>
                        </a:rPr>
                        <a:t>SoWM:</a:t>
                      </a:r>
                      <a:r>
                        <a:rPr lang="en-GB" sz="1200" u="none" strike="noStrike" cap="none" dirty="0" err="1">
                          <a:solidFill>
                            <a:schemeClr val="lt1"/>
                          </a:solidFill>
                        </a:rPr>
                        <a:t>Creating</a:t>
                      </a:r>
                      <a:r>
                        <a:rPr lang="en-GB" sz="1200" u="none" strike="noStrike" cap="none" dirty="0">
                          <a:solidFill>
                            <a:schemeClr val="lt1"/>
                          </a:solidFill>
                        </a:rPr>
                        <a:t> combines skills and knowledge, drawing on the senses, inspiration and imagination.</a:t>
                      </a:r>
                      <a:endParaRPr sz="1200" u="none" strike="noStrike" cap="none" dirty="0">
                        <a:solidFill>
                          <a:schemeClr val="lt1"/>
                        </a:solidFill>
                      </a:endParaRPr>
                    </a:p>
                    <a:p>
                      <a:pPr marL="0" marR="0" lvl="0" indent="0" algn="l" rtl="0">
                        <a:lnSpc>
                          <a:spcPct val="100000"/>
                        </a:lnSpc>
                        <a:spcBef>
                          <a:spcPts val="0"/>
                        </a:spcBef>
                        <a:spcAft>
                          <a:spcPts val="0"/>
                        </a:spcAft>
                        <a:buClr>
                          <a:schemeClr val="dk1"/>
                        </a:buClr>
                        <a:buSzPts val="1200"/>
                        <a:buFont typeface="Calibri"/>
                        <a:buNone/>
                      </a:pPr>
                      <a:endParaRPr sz="1200" u="none" strike="noStrike" cap="none" dirty="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extLst>
                  <a:ext uri="{0D108BD9-81ED-4DB2-BD59-A6C34878D82A}">
                    <a16:rowId xmlns:a16="http://schemas.microsoft.com/office/drawing/2014/main" val="10000"/>
                  </a:ext>
                </a:extLst>
              </a:tr>
              <a:tr h="503750">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 Techniques – Communication – Context - Creating</a:t>
                      </a:r>
                      <a:endParaRPr dirty="0"/>
                    </a:p>
                  </a:txBody>
                  <a:tcPr marL="91450" marR="91450" marT="45725" marB="45725">
                    <a:solidFill>
                      <a:srgbClr val="00AF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270610">
                <a:tc>
                  <a:txBody>
                    <a:bodyPr/>
                    <a:lstStyle/>
                    <a:p>
                      <a:pPr marL="0" marR="0" lvl="0" indent="0" algn="ctr" rtl="0">
                        <a:lnSpc>
                          <a:spcPct val="100000"/>
                        </a:lnSpc>
                        <a:spcBef>
                          <a:spcPts val="0"/>
                        </a:spcBef>
                        <a:spcAft>
                          <a:spcPts val="0"/>
                        </a:spcAft>
                        <a:buClr>
                          <a:schemeClr val="dk1"/>
                        </a:buClr>
                        <a:buSzPts val="1100"/>
                        <a:buFont typeface="Calibri"/>
                        <a:buNone/>
                      </a:pPr>
                      <a:r>
                        <a:rPr lang="en-GB" sz="1400" b="1" dirty="0"/>
                        <a:t>ART</a:t>
                      </a:r>
                      <a:endParaRPr sz="1400" b="1" u="none" strike="noStrike" cap="none" dirty="0"/>
                    </a:p>
                  </a:txBody>
                  <a:tcPr marL="91450" marR="91450" marT="45725" marB="45725">
                    <a:solidFill>
                      <a:srgbClr val="00B0DE">
                        <a:alpha val="70196"/>
                      </a:srgbClr>
                    </a:solidFill>
                  </a:tcPr>
                </a:tc>
                <a:tc>
                  <a:txBody>
                    <a:bodyPr/>
                    <a:lstStyle/>
                    <a:p>
                      <a:pPr marL="0" marR="0" lvl="0" indent="0" algn="ctr" rtl="0">
                        <a:spcBef>
                          <a:spcPts val="0"/>
                        </a:spcBef>
                        <a:spcAft>
                          <a:spcPts val="0"/>
                        </a:spcAft>
                        <a:buNone/>
                      </a:pPr>
                      <a:r>
                        <a:rPr lang="en-GB" sz="1400" b="1" u="none" strike="noStrike" cap="none" dirty="0"/>
                        <a:t>PS1</a:t>
                      </a:r>
                      <a:endParaRPr sz="1400" b="1" dirty="0"/>
                    </a:p>
                  </a:txBody>
                  <a:tcPr marL="91450" marR="91450" marT="45725" marB="45725">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PS2</a:t>
                      </a:r>
                      <a:endParaRPr sz="1400" b="1" dirty="0"/>
                    </a:p>
                  </a:txBody>
                  <a:tcPr marL="91450" marR="91450" marT="45725" marB="45725">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PS3</a:t>
                      </a:r>
                      <a:endParaRPr sz="1400" b="1" dirty="0"/>
                    </a:p>
                    <a:p>
                      <a:pPr marL="0" marR="0" lvl="0" indent="0" algn="l" rtl="0">
                        <a:spcBef>
                          <a:spcPts val="0"/>
                        </a:spcBef>
                        <a:spcAft>
                          <a:spcPts val="0"/>
                        </a:spcAft>
                        <a:buNone/>
                      </a:pPr>
                      <a:endParaRPr sz="1400" b="1" dirty="0"/>
                    </a:p>
                  </a:txBody>
                  <a:tcPr marL="91450" marR="91450" marT="45725" marB="45725">
                    <a:solidFill>
                      <a:srgbClr val="00B0DE">
                        <a:alpha val="70196"/>
                      </a:srgbClr>
                    </a:solidFill>
                  </a:tcPr>
                </a:tc>
                <a:tc>
                  <a:txBody>
                    <a:bodyPr/>
                    <a:lstStyle/>
                    <a:p>
                      <a:pPr marL="0" marR="0" lvl="0" indent="0" algn="ctr" rtl="0">
                        <a:spcBef>
                          <a:spcPts val="0"/>
                        </a:spcBef>
                        <a:spcAft>
                          <a:spcPts val="0"/>
                        </a:spcAft>
                        <a:buNone/>
                      </a:pPr>
                      <a:r>
                        <a:rPr lang="en-GB" sz="1400" b="1" dirty="0"/>
                        <a:t> PS4</a:t>
                      </a:r>
                      <a:endParaRPr sz="1400" b="1" dirty="0"/>
                    </a:p>
                  </a:txBody>
                  <a:tcPr marL="91450" marR="91450" marT="45725" marB="45725">
                    <a:solidFill>
                      <a:srgbClr val="00B0DE">
                        <a:alpha val="70196"/>
                      </a:srgbClr>
                    </a:solidFill>
                  </a:tcPr>
                </a:tc>
                <a:tc>
                  <a:txBody>
                    <a:bodyPr/>
                    <a:lstStyle/>
                    <a:p>
                      <a:pPr marL="0" lvl="0" indent="0" algn="ctr" rtl="0">
                        <a:spcBef>
                          <a:spcPts val="0"/>
                        </a:spcBef>
                        <a:spcAft>
                          <a:spcPts val="0"/>
                        </a:spcAft>
                        <a:buClr>
                          <a:schemeClr val="dk1"/>
                        </a:buClr>
                        <a:buSzPts val="1400"/>
                        <a:buFont typeface="Calibri"/>
                        <a:buNone/>
                      </a:pPr>
                      <a:r>
                        <a:rPr lang="en-GB" sz="1400" b="1" dirty="0"/>
                        <a:t>PS5</a:t>
                      </a:r>
                      <a:endParaRPr sz="1400" b="1" dirty="0"/>
                    </a:p>
                  </a:txBody>
                  <a:tcPr marL="91450" marR="91450" marT="45725" marB="45725">
                    <a:solidFill>
                      <a:srgbClr val="00B0DE">
                        <a:alpha val="70196"/>
                      </a:srgbClr>
                    </a:solidFill>
                  </a:tcPr>
                </a:tc>
                <a:extLst>
                  <a:ext uri="{0D108BD9-81ED-4DB2-BD59-A6C34878D82A}">
                    <a16:rowId xmlns:a16="http://schemas.microsoft.com/office/drawing/2014/main" val="10002"/>
                  </a:ext>
                </a:extLst>
              </a:tr>
              <a:tr h="1216650">
                <a:tc rowSpan="3">
                  <a:txBody>
                    <a:bodyPr/>
                    <a:lstStyle/>
                    <a:p>
                      <a:pPr marL="0" marR="0" lvl="0" indent="0" algn="l" rtl="0">
                        <a:spcBef>
                          <a:spcPts val="0"/>
                        </a:spcBef>
                        <a:spcAft>
                          <a:spcPts val="0"/>
                        </a:spcAft>
                        <a:buNone/>
                      </a:pPr>
                      <a:r>
                        <a:rPr lang="en-GB" sz="1800" b="1" dirty="0"/>
                        <a:t>Drawing </a:t>
                      </a:r>
                      <a:endParaRPr sz="1800" b="1" dirty="0"/>
                    </a:p>
                    <a:p>
                      <a:pPr marL="0" marR="0" lvl="0" indent="0" algn="l" rtl="0">
                        <a:spcBef>
                          <a:spcPts val="0"/>
                        </a:spcBef>
                        <a:spcAft>
                          <a:spcPts val="0"/>
                        </a:spcAft>
                        <a:buNone/>
                      </a:pPr>
                      <a:endParaRPr sz="1800" b="1" dirty="0"/>
                    </a:p>
                  </a:txBody>
                  <a:tcPr marL="91450" marR="91450" marT="45725" marB="45725">
                    <a:solidFill>
                      <a:srgbClr val="00B0DE">
                        <a:alpha val="19608"/>
                      </a:srgbClr>
                    </a:solidFill>
                  </a:tcPr>
                </a:tc>
                <a:tc>
                  <a:txBody>
                    <a:bodyPr/>
                    <a:lstStyle/>
                    <a:p>
                      <a:pPr marL="0" marR="0" lvl="0" indent="0" algn="l" rtl="0">
                        <a:spcBef>
                          <a:spcPts val="0"/>
                        </a:spcBef>
                        <a:spcAft>
                          <a:spcPts val="0"/>
                        </a:spcAft>
                        <a:buClr>
                          <a:srgbClr val="002060"/>
                        </a:buClr>
                        <a:buSzPts val="900"/>
                        <a:buFont typeface="Calibri"/>
                        <a:buNone/>
                      </a:pPr>
                      <a:r>
                        <a:rPr lang="en-GB" sz="900" b="1" dirty="0"/>
                        <a:t>Drawing-</a:t>
                      </a:r>
                      <a:r>
                        <a:rPr lang="en-GB" sz="900" dirty="0"/>
                        <a:t> Explore drawing from real life, memory, imagination with a range of resources.</a:t>
                      </a:r>
                      <a:endParaRPr sz="900" dirty="0"/>
                    </a:p>
                    <a:p>
                      <a:pPr marL="0" marR="0" lvl="0" indent="0" algn="l" rtl="0">
                        <a:spcBef>
                          <a:spcPts val="0"/>
                        </a:spcBef>
                        <a:spcAft>
                          <a:spcPts val="0"/>
                        </a:spcAft>
                        <a:buClr>
                          <a:schemeClr val="dk1"/>
                        </a:buClr>
                        <a:buSzPts val="900"/>
                        <a:buFont typeface="Calibri"/>
                        <a:buNone/>
                      </a:pPr>
                      <a:endParaRPr sz="900" dirty="0"/>
                    </a:p>
                    <a:p>
                      <a:pPr marL="0" marR="0" lvl="0" indent="0" algn="l" rtl="0">
                        <a:spcBef>
                          <a:spcPts val="0"/>
                        </a:spcBef>
                        <a:spcAft>
                          <a:spcPts val="0"/>
                        </a:spcAft>
                        <a:buClr>
                          <a:schemeClr val="dk1"/>
                        </a:buClr>
                        <a:buSzPts val="900"/>
                        <a:buFont typeface="Calibri"/>
                        <a:buNone/>
                      </a:pPr>
                      <a:endParaRPr sz="900" dirty="0"/>
                    </a:p>
                    <a:p>
                      <a:pPr marL="0" marR="0" lvl="0" indent="0" algn="l" rtl="0">
                        <a:spcBef>
                          <a:spcPts val="0"/>
                        </a:spcBef>
                        <a:spcAft>
                          <a:spcPts val="0"/>
                        </a:spcAft>
                        <a:buClr>
                          <a:schemeClr val="dk1"/>
                        </a:buClr>
                        <a:buSzPts val="900"/>
                        <a:buFont typeface="Calibri"/>
                        <a:buNone/>
                      </a:pPr>
                      <a:endParaRPr sz="900" dirty="0"/>
                    </a:p>
                    <a:p>
                      <a:pPr marL="0" marR="0" lvl="0" indent="0" algn="l" rtl="0">
                        <a:spcBef>
                          <a:spcPts val="0"/>
                        </a:spcBef>
                        <a:spcAft>
                          <a:spcPts val="0"/>
                        </a:spcAft>
                        <a:buClr>
                          <a:schemeClr val="dk1"/>
                        </a:buClr>
                        <a:buSzPts val="900"/>
                        <a:buFont typeface="Calibri"/>
                        <a:buNone/>
                      </a:pPr>
                      <a:endParaRPr sz="900" dirty="0"/>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b="1" dirty="0"/>
                        <a:t>Drawing-</a:t>
                      </a:r>
                      <a:r>
                        <a:rPr lang="en-GB" sz="900" dirty="0"/>
                        <a:t> Drawing from  observational, memory, imagination  with a range of resources.</a:t>
                      </a:r>
                      <a:endParaRPr sz="900" dirty="0"/>
                    </a:p>
                    <a:p>
                      <a:pPr marL="0" marR="0" lvl="0" indent="0" algn="l" rtl="0">
                        <a:lnSpc>
                          <a:spcPct val="100000"/>
                        </a:lnSpc>
                        <a:spcBef>
                          <a:spcPts val="0"/>
                        </a:spcBef>
                        <a:spcAft>
                          <a:spcPts val="0"/>
                        </a:spcAft>
                        <a:buClr>
                          <a:srgbClr val="000000"/>
                        </a:buClr>
                        <a:buSzPts val="900"/>
                        <a:buFont typeface="Arial"/>
                        <a:buNone/>
                      </a:pPr>
                      <a:r>
                        <a:rPr lang="en-GB" sz="900" dirty="0"/>
                        <a:t>With some consideration of </a:t>
                      </a:r>
                      <a:r>
                        <a:rPr lang="en-GB" sz="900" b="1" dirty="0"/>
                        <a:t>composition</a:t>
                      </a:r>
                      <a:r>
                        <a:rPr lang="en-GB" sz="900" dirty="0"/>
                        <a:t> and </a:t>
                      </a:r>
                      <a:r>
                        <a:rPr lang="en-GB" sz="900" b="1" dirty="0"/>
                        <a:t>proportion,</a:t>
                      </a:r>
                      <a:r>
                        <a:rPr lang="en-GB" sz="900" dirty="0"/>
                        <a:t> </a:t>
                      </a:r>
                      <a:r>
                        <a:rPr lang="en-GB" sz="900" i="1" dirty="0" err="1"/>
                        <a:t>e.g</a:t>
                      </a:r>
                      <a:r>
                        <a:rPr lang="en-GB" sz="900" i="1" dirty="0"/>
                        <a:t> considering if the eye is in the right place, is it too big or too small.</a:t>
                      </a:r>
                      <a:endParaRPr sz="900" i="1" dirty="0"/>
                    </a:p>
                    <a:p>
                      <a:pPr marL="0" marR="0" lvl="0" indent="0" algn="l" rtl="0">
                        <a:spcBef>
                          <a:spcPts val="0"/>
                        </a:spcBef>
                        <a:spcAft>
                          <a:spcPts val="0"/>
                        </a:spcAft>
                        <a:buClr>
                          <a:schemeClr val="dk1"/>
                        </a:buClr>
                        <a:buSzPts val="900"/>
                        <a:buFont typeface="Calibri"/>
                        <a:buNone/>
                      </a:pPr>
                      <a:endParaRPr sz="900" b="1" dirty="0"/>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b="1" dirty="0"/>
                        <a:t>Drawing-</a:t>
                      </a:r>
                      <a:r>
                        <a:rPr lang="en-GB" sz="900" dirty="0"/>
                        <a:t> Drawing from observational, memory, imagination with a range of resources. With consideration of </a:t>
                      </a:r>
                      <a:r>
                        <a:rPr lang="en-GB" sz="900" b="1" dirty="0"/>
                        <a:t>composition</a:t>
                      </a:r>
                      <a:r>
                        <a:rPr lang="en-GB" sz="900" dirty="0"/>
                        <a:t>, </a:t>
                      </a:r>
                      <a:r>
                        <a:rPr lang="en-GB" sz="900" b="1" dirty="0"/>
                        <a:t>proportion</a:t>
                      </a:r>
                      <a:r>
                        <a:rPr lang="en-GB" sz="900" dirty="0"/>
                        <a:t> and </a:t>
                      </a:r>
                      <a:r>
                        <a:rPr lang="en-GB" sz="900" b="1" dirty="0"/>
                        <a:t>refinement,</a:t>
                      </a:r>
                      <a:r>
                        <a:rPr lang="en-GB" sz="900" dirty="0"/>
                        <a:t> </a:t>
                      </a:r>
                      <a:r>
                        <a:rPr lang="en-GB" sz="900" i="1" dirty="0" err="1"/>
                        <a:t>e.g</a:t>
                      </a:r>
                      <a:r>
                        <a:rPr lang="en-GB" sz="900" i="1" dirty="0"/>
                        <a:t> consider more detail in compositional pieces of work.</a:t>
                      </a:r>
                      <a:endParaRPr sz="900" i="1" dirty="0"/>
                    </a:p>
                    <a:p>
                      <a:pPr marL="0" marR="0" lvl="0" indent="0" algn="l" rtl="0">
                        <a:lnSpc>
                          <a:spcPct val="100000"/>
                        </a:lnSpc>
                        <a:spcBef>
                          <a:spcPts val="0"/>
                        </a:spcBef>
                        <a:spcAft>
                          <a:spcPts val="0"/>
                        </a:spcAft>
                        <a:buClr>
                          <a:srgbClr val="000000"/>
                        </a:buClr>
                        <a:buSzPts val="900"/>
                        <a:buFont typeface="Arial"/>
                        <a:buNone/>
                      </a:pPr>
                      <a:endParaRPr sz="900" dirty="0"/>
                    </a:p>
                    <a:p>
                      <a:pPr marL="0" marR="0" lvl="0" indent="0" algn="l" rtl="0">
                        <a:lnSpc>
                          <a:spcPct val="100000"/>
                        </a:lnSpc>
                        <a:spcBef>
                          <a:spcPts val="0"/>
                        </a:spcBef>
                        <a:spcAft>
                          <a:spcPts val="0"/>
                        </a:spcAft>
                        <a:buClr>
                          <a:srgbClr val="000000"/>
                        </a:buClr>
                        <a:buSzPts val="900"/>
                        <a:buFont typeface="Arial"/>
                        <a:buNone/>
                      </a:pPr>
                      <a:endParaRPr sz="900" dirty="0"/>
                    </a:p>
                  </a:txBody>
                  <a:tcPr marL="68575" marR="68575" marT="36200" marB="36200">
                    <a:solidFill>
                      <a:srgbClr val="00B0DE">
                        <a:alpha val="19608"/>
                      </a:srgbClr>
                    </a:solidFill>
                  </a:tcPr>
                </a:tc>
                <a:tc>
                  <a:txBody>
                    <a:bodyPr/>
                    <a:lstStyle/>
                    <a:p>
                      <a:pPr marL="0" lvl="0" indent="0" algn="l" rtl="0">
                        <a:spcBef>
                          <a:spcPts val="0"/>
                        </a:spcBef>
                        <a:spcAft>
                          <a:spcPts val="0"/>
                        </a:spcAft>
                        <a:buClr>
                          <a:schemeClr val="dk1"/>
                        </a:buClr>
                        <a:buSzPts val="900"/>
                        <a:buFont typeface="Arial"/>
                        <a:buNone/>
                      </a:pPr>
                      <a:r>
                        <a:rPr lang="en-GB" sz="900" b="1" dirty="0"/>
                        <a:t>Drawing-</a:t>
                      </a:r>
                      <a:r>
                        <a:rPr lang="en-GB" sz="900" dirty="0"/>
                        <a:t> Drawing from observational, memory, imagination with a range of resources.  Demonstrate good </a:t>
                      </a:r>
                      <a:r>
                        <a:rPr lang="en-GB" sz="900" b="1" dirty="0"/>
                        <a:t>composition</a:t>
                      </a:r>
                      <a:r>
                        <a:rPr lang="en-GB" sz="900" dirty="0"/>
                        <a:t>, </a:t>
                      </a:r>
                      <a:r>
                        <a:rPr lang="en-GB" sz="900" b="1" dirty="0"/>
                        <a:t>proportion, perspective, measuring,</a:t>
                      </a:r>
                      <a:r>
                        <a:rPr lang="en-GB" sz="900" dirty="0"/>
                        <a:t> and </a:t>
                      </a:r>
                      <a:r>
                        <a:rPr lang="en-GB" sz="900" b="1" dirty="0"/>
                        <a:t>refinement,</a:t>
                      </a:r>
                      <a:r>
                        <a:rPr lang="en-GB" sz="900" dirty="0"/>
                        <a:t> </a:t>
                      </a:r>
                      <a:r>
                        <a:rPr lang="en-GB" sz="900" i="1" dirty="0" err="1"/>
                        <a:t>e.g</a:t>
                      </a:r>
                      <a:r>
                        <a:rPr lang="en-GB" sz="900" i="1" dirty="0"/>
                        <a:t> show detail with use of techniques such as cross hatching, </a:t>
                      </a:r>
                      <a:r>
                        <a:rPr lang="en-GB" sz="900" b="1" i="1" dirty="0"/>
                        <a:t>grid technique.</a:t>
                      </a:r>
                      <a:endParaRPr sz="900" b="1" i="1" dirty="0"/>
                    </a:p>
                    <a:p>
                      <a:pPr marL="0" marR="0" lvl="0" indent="0" algn="l" rtl="0">
                        <a:spcBef>
                          <a:spcPts val="0"/>
                        </a:spcBef>
                        <a:spcAft>
                          <a:spcPts val="0"/>
                        </a:spcAft>
                        <a:buNone/>
                      </a:pPr>
                      <a:endParaRPr sz="900" dirty="0"/>
                    </a:p>
                  </a:txBody>
                  <a:tcPr marL="91450" marR="91450" marT="45725" marB="45725">
                    <a:solidFill>
                      <a:srgbClr val="00B0DE">
                        <a:alpha val="19608"/>
                      </a:srgbClr>
                    </a:solidFill>
                  </a:tcPr>
                </a:tc>
                <a:tc>
                  <a:txBody>
                    <a:bodyPr/>
                    <a:lstStyle/>
                    <a:p>
                      <a:pPr marL="0" lvl="0" indent="0" algn="l" rtl="0">
                        <a:spcBef>
                          <a:spcPts val="0"/>
                        </a:spcBef>
                        <a:spcAft>
                          <a:spcPts val="0"/>
                        </a:spcAft>
                        <a:buClr>
                          <a:schemeClr val="dk1"/>
                        </a:buClr>
                        <a:buSzPts val="900"/>
                        <a:buFont typeface="Arial"/>
                        <a:buNone/>
                      </a:pPr>
                      <a:r>
                        <a:rPr lang="en-GB" sz="900" b="1" dirty="0"/>
                        <a:t>Drawing-</a:t>
                      </a:r>
                      <a:r>
                        <a:rPr lang="en-GB" sz="900" dirty="0"/>
                        <a:t> Drawing from observational, memory, imagination with a range of resources.  Demonstrate and apply knowledge of </a:t>
                      </a:r>
                      <a:r>
                        <a:rPr lang="en-GB" sz="900" b="1" dirty="0"/>
                        <a:t>composition</a:t>
                      </a:r>
                      <a:r>
                        <a:rPr lang="en-GB" sz="900" dirty="0"/>
                        <a:t>, </a:t>
                      </a:r>
                      <a:r>
                        <a:rPr lang="en-GB" sz="900" b="1" dirty="0"/>
                        <a:t>proportion</a:t>
                      </a:r>
                      <a:r>
                        <a:rPr lang="en-GB" sz="900" dirty="0"/>
                        <a:t>, </a:t>
                      </a:r>
                      <a:r>
                        <a:rPr lang="en-GB" sz="900" b="1" dirty="0"/>
                        <a:t>perspective </a:t>
                      </a:r>
                      <a:r>
                        <a:rPr lang="en-GB" sz="900" dirty="0"/>
                        <a:t>and </a:t>
                      </a:r>
                      <a:r>
                        <a:rPr lang="en-GB" sz="900" b="1" dirty="0"/>
                        <a:t>refinement, </a:t>
                      </a:r>
                      <a:r>
                        <a:rPr lang="en-GB" sz="900" dirty="0"/>
                        <a:t> </a:t>
                      </a:r>
                      <a:r>
                        <a:rPr lang="en-GB" sz="900" i="1" dirty="0" err="1"/>
                        <a:t>e.g</a:t>
                      </a:r>
                      <a:r>
                        <a:rPr lang="en-GB" sz="900" i="1" dirty="0"/>
                        <a:t> show detail and </a:t>
                      </a:r>
                      <a:r>
                        <a:rPr lang="en-GB" sz="900" i="1" dirty="0" err="1"/>
                        <a:t>skillful</a:t>
                      </a:r>
                      <a:r>
                        <a:rPr lang="en-GB" sz="900" i="1" dirty="0"/>
                        <a:t> outcomes.</a:t>
                      </a:r>
                      <a:endParaRPr sz="900" i="1" dirty="0"/>
                    </a:p>
                    <a:p>
                      <a:pPr marL="0" marR="0" lvl="0" indent="0" algn="l" rtl="0">
                        <a:spcBef>
                          <a:spcPts val="0"/>
                        </a:spcBef>
                        <a:spcAft>
                          <a:spcPts val="0"/>
                        </a:spcAft>
                        <a:buNone/>
                      </a:pPr>
                      <a:endParaRPr sz="900" dirty="0"/>
                    </a:p>
                  </a:txBody>
                  <a:tcPr marL="91450" marR="91450" marT="45725" marB="45725">
                    <a:solidFill>
                      <a:srgbClr val="00B0DE">
                        <a:alpha val="19608"/>
                      </a:srgbClr>
                    </a:solidFill>
                  </a:tcPr>
                </a:tc>
                <a:extLst>
                  <a:ext uri="{0D108BD9-81ED-4DB2-BD59-A6C34878D82A}">
                    <a16:rowId xmlns:a16="http://schemas.microsoft.com/office/drawing/2014/main" val="10003"/>
                  </a:ext>
                </a:extLst>
              </a:tr>
              <a:tr h="786500">
                <a:tc vMerge="1">
                  <a:txBody>
                    <a:bodyPr/>
                    <a:lstStyle/>
                    <a:p>
                      <a:endParaRPr lang="en-US"/>
                    </a:p>
                  </a:txBody>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a:t>Drawing-</a:t>
                      </a:r>
                      <a:r>
                        <a:rPr lang="en-GB" sz="900"/>
                        <a:t> Understanding basic</a:t>
                      </a:r>
                      <a:r>
                        <a:rPr lang="en-GB" sz="900" b="1"/>
                        <a:t> line </a:t>
                      </a:r>
                      <a:r>
                        <a:rPr lang="en-GB" sz="900"/>
                        <a:t>drawings </a:t>
                      </a:r>
                      <a:r>
                        <a:rPr lang="en-GB" sz="900" i="1"/>
                        <a:t>e.g. </a:t>
                      </a:r>
                      <a:r>
                        <a:rPr lang="en-GB" sz="900" b="1" i="1"/>
                        <a:t>shapes</a:t>
                      </a:r>
                      <a:r>
                        <a:rPr lang="en-GB" sz="900" i="1"/>
                        <a:t> and general understanding of </a:t>
                      </a:r>
                      <a:r>
                        <a:rPr lang="en-GB" sz="900" b="1" i="1"/>
                        <a:t>form</a:t>
                      </a:r>
                      <a:r>
                        <a:rPr lang="en-GB" sz="900" i="1"/>
                        <a:t>, exploring </a:t>
                      </a:r>
                      <a:r>
                        <a:rPr lang="en-GB" sz="900" b="1" i="1"/>
                        <a:t>line.</a:t>
                      </a:r>
                      <a:endParaRPr sz="900" i="1"/>
                    </a:p>
                    <a:p>
                      <a:pPr marL="0" marR="0" lvl="0" indent="0" algn="l" rtl="0">
                        <a:spcBef>
                          <a:spcPts val="0"/>
                        </a:spcBef>
                        <a:spcAft>
                          <a:spcPts val="0"/>
                        </a:spcAft>
                        <a:buClr>
                          <a:schemeClr val="dk1"/>
                        </a:buClr>
                        <a:buSzPts val="900"/>
                        <a:buFont typeface="Calibri"/>
                        <a:buNone/>
                      </a:pPr>
                      <a:endParaRPr sz="900"/>
                    </a:p>
                  </a:txBody>
                  <a:tcPr marL="91450" marR="91450" marT="45725" marB="45725">
                    <a:solidFill>
                      <a:srgbClr val="00B0DE">
                        <a:alpha val="19608"/>
                      </a:srgbClr>
                    </a:solidFill>
                  </a:tcPr>
                </a:tc>
                <a:tc>
                  <a:txBody>
                    <a:bodyPr/>
                    <a:lstStyle/>
                    <a:p>
                      <a:pPr marL="0" marR="0" lvl="0" indent="0" algn="l" rtl="0">
                        <a:spcBef>
                          <a:spcPts val="0"/>
                        </a:spcBef>
                        <a:spcAft>
                          <a:spcPts val="0"/>
                        </a:spcAft>
                        <a:buClr>
                          <a:srgbClr val="002060"/>
                        </a:buClr>
                        <a:buSzPts val="900"/>
                        <a:buFont typeface="Calibri"/>
                        <a:buNone/>
                      </a:pPr>
                      <a:r>
                        <a:rPr lang="en-GB" sz="900" b="1"/>
                        <a:t>Drawing-</a:t>
                      </a:r>
                      <a:r>
                        <a:rPr lang="en-GB" sz="900"/>
                        <a:t> Understanding basic </a:t>
                      </a:r>
                      <a:r>
                        <a:rPr lang="en-GB" sz="900" b="1"/>
                        <a:t>line</a:t>
                      </a:r>
                      <a:r>
                        <a:rPr lang="en-GB" sz="900"/>
                        <a:t> drawing and adding some </a:t>
                      </a:r>
                      <a:r>
                        <a:rPr lang="en-GB" sz="900" b="1"/>
                        <a:t>tonal</a:t>
                      </a:r>
                      <a:r>
                        <a:rPr lang="en-GB" sz="900"/>
                        <a:t> elements, </a:t>
                      </a:r>
                      <a:r>
                        <a:rPr lang="en-GB" sz="900" i="1"/>
                        <a:t>e.g. light and dark.</a:t>
                      </a:r>
                      <a:endParaRPr sz="900" i="1"/>
                    </a:p>
                    <a:p>
                      <a:pPr marL="0" marR="0" lvl="0" indent="0" algn="l" rtl="0">
                        <a:spcBef>
                          <a:spcPts val="0"/>
                        </a:spcBef>
                        <a:spcAft>
                          <a:spcPts val="0"/>
                        </a:spcAft>
                        <a:buClr>
                          <a:schemeClr val="dk1"/>
                        </a:buClr>
                        <a:buSzPts val="900"/>
                        <a:buFont typeface="Calibri"/>
                        <a:buNone/>
                      </a:pPr>
                      <a:endParaRPr sz="900" b="1"/>
                    </a:p>
                    <a:p>
                      <a:pPr marL="0" marR="0" lvl="0" indent="0" algn="l" rtl="0">
                        <a:lnSpc>
                          <a:spcPct val="100000"/>
                        </a:lnSpc>
                        <a:spcBef>
                          <a:spcPts val="0"/>
                        </a:spcBef>
                        <a:spcAft>
                          <a:spcPts val="0"/>
                        </a:spcAft>
                        <a:buClr>
                          <a:schemeClr val="dk2"/>
                        </a:buClr>
                        <a:buSzPts val="1100"/>
                        <a:buFont typeface="Arial"/>
                        <a:buNone/>
                      </a:pPr>
                      <a:endParaRPr sz="900" b="1"/>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dirty="0"/>
                        <a:t>Drawing-</a:t>
                      </a:r>
                      <a:r>
                        <a:rPr lang="en-GB" sz="900" dirty="0"/>
                        <a:t> Understanding drawing and adding </a:t>
                      </a:r>
                      <a:r>
                        <a:rPr lang="en-GB" sz="900" b="1" dirty="0"/>
                        <a:t>tonal</a:t>
                      </a:r>
                      <a:r>
                        <a:rPr lang="en-GB" sz="900" dirty="0"/>
                        <a:t> elements, </a:t>
                      </a:r>
                      <a:r>
                        <a:rPr lang="en-GB" sz="900" i="1" dirty="0"/>
                        <a:t>e.g. light and dark, showing </a:t>
                      </a:r>
                      <a:r>
                        <a:rPr lang="en-GB" sz="900" b="1" i="1" dirty="0"/>
                        <a:t>shading, </a:t>
                      </a:r>
                      <a:r>
                        <a:rPr lang="en-GB" sz="900" i="1" dirty="0"/>
                        <a:t> understanding </a:t>
                      </a:r>
                      <a:r>
                        <a:rPr lang="en-GB" sz="900" b="1" i="1" dirty="0"/>
                        <a:t>tonality, positive and negative space.</a:t>
                      </a:r>
                      <a:endParaRPr sz="900" b="1" i="1" dirty="0"/>
                    </a:p>
                  </a:txBody>
                  <a:tcPr marL="68575" marR="68575" marT="36200" marB="36200">
                    <a:solidFill>
                      <a:srgbClr val="00B0DE">
                        <a:alpha val="19608"/>
                      </a:srgbClr>
                    </a:solidFill>
                  </a:tcPr>
                </a:tc>
                <a:tc>
                  <a:txBody>
                    <a:bodyPr/>
                    <a:lstStyle/>
                    <a:p>
                      <a:pPr marL="0" lvl="0" indent="0" algn="l" rtl="0">
                        <a:spcBef>
                          <a:spcPts val="0"/>
                        </a:spcBef>
                        <a:spcAft>
                          <a:spcPts val="0"/>
                        </a:spcAft>
                        <a:buClr>
                          <a:srgbClr val="002060"/>
                        </a:buClr>
                        <a:buSzPts val="900"/>
                        <a:buFont typeface="Calibri"/>
                        <a:buNone/>
                      </a:pPr>
                      <a:r>
                        <a:rPr lang="en-GB" sz="900" b="1" dirty="0"/>
                        <a:t>Drawing-</a:t>
                      </a:r>
                      <a:r>
                        <a:rPr lang="en-GB" sz="900" dirty="0"/>
                        <a:t> Demonstrate and apply knowledge of </a:t>
                      </a:r>
                      <a:r>
                        <a:rPr lang="en-GB" sz="900" b="1" dirty="0"/>
                        <a:t>tonal</a:t>
                      </a:r>
                      <a:r>
                        <a:rPr lang="en-GB" sz="900" dirty="0"/>
                        <a:t> techniques, </a:t>
                      </a:r>
                      <a:r>
                        <a:rPr lang="en-GB" sz="900" i="1" dirty="0"/>
                        <a:t>e.g. using layering, capturing light source.</a:t>
                      </a:r>
                      <a:endParaRPr sz="900" i="1" dirty="0"/>
                    </a:p>
                  </a:txBody>
                  <a:tcPr marL="91450" marR="91450" marT="45725" marB="45725">
                    <a:solidFill>
                      <a:srgbClr val="00B0DE">
                        <a:alpha val="19608"/>
                      </a:srgbClr>
                    </a:solidFill>
                  </a:tcPr>
                </a:tc>
                <a:tc>
                  <a:txBody>
                    <a:bodyPr/>
                    <a:lstStyle/>
                    <a:p>
                      <a:pPr marL="0" lvl="0" indent="0" algn="l" rtl="0">
                        <a:spcBef>
                          <a:spcPts val="0"/>
                        </a:spcBef>
                        <a:spcAft>
                          <a:spcPts val="0"/>
                        </a:spcAft>
                        <a:buClr>
                          <a:schemeClr val="dk1"/>
                        </a:buClr>
                        <a:buSzPts val="900"/>
                        <a:buFont typeface="Arial"/>
                        <a:buNone/>
                      </a:pPr>
                      <a:r>
                        <a:rPr lang="en-GB" sz="900" b="1" dirty="0"/>
                        <a:t>Drawing-</a:t>
                      </a:r>
                      <a:r>
                        <a:rPr lang="en-GB" sz="900" dirty="0"/>
                        <a:t> Demonstrate skilful </a:t>
                      </a:r>
                      <a:r>
                        <a:rPr lang="en-GB" sz="900" b="1" dirty="0"/>
                        <a:t>tonal</a:t>
                      </a:r>
                      <a:r>
                        <a:rPr lang="en-GB" sz="900" dirty="0"/>
                        <a:t> techniques, </a:t>
                      </a:r>
                      <a:r>
                        <a:rPr lang="en-GB" sz="900" i="1" dirty="0"/>
                        <a:t>e.g. create detailed realistic outcomes.</a:t>
                      </a:r>
                      <a:endParaRPr sz="900" i="1" dirty="0"/>
                    </a:p>
                  </a:txBody>
                  <a:tcPr marL="91450" marR="91450" marT="45725" marB="45725">
                    <a:solidFill>
                      <a:srgbClr val="00B0DE">
                        <a:alpha val="19608"/>
                      </a:srgbClr>
                    </a:solidFill>
                  </a:tcPr>
                </a:tc>
                <a:extLst>
                  <a:ext uri="{0D108BD9-81ED-4DB2-BD59-A6C34878D82A}">
                    <a16:rowId xmlns:a16="http://schemas.microsoft.com/office/drawing/2014/main" val="10004"/>
                  </a:ext>
                </a:extLst>
              </a:tr>
              <a:tr h="870450">
                <a:tc vMerge="1">
                  <a:txBody>
                    <a:bodyPr/>
                    <a:lstStyle/>
                    <a:p>
                      <a:endParaRPr lang="en-US"/>
                    </a:p>
                  </a:txBody>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dirty="0"/>
                        <a:t>Drawing- </a:t>
                      </a:r>
                      <a:r>
                        <a:rPr lang="en-GB" sz="900" dirty="0"/>
                        <a:t>Understanding drawing and creating </a:t>
                      </a:r>
                      <a:r>
                        <a:rPr lang="en-GB" sz="900" b="1" dirty="0"/>
                        <a:t>texture</a:t>
                      </a:r>
                      <a:r>
                        <a:rPr lang="en-GB" sz="900" dirty="0"/>
                        <a:t> through use of different media, </a:t>
                      </a:r>
                      <a:r>
                        <a:rPr lang="en-GB" sz="900" i="1" dirty="0"/>
                        <a:t>e.g. including digital techniques.</a:t>
                      </a:r>
                      <a:endParaRPr sz="900" i="1" dirty="0"/>
                    </a:p>
                    <a:p>
                      <a:pPr marL="0" marR="0" lvl="0" indent="0" algn="l" rtl="0">
                        <a:spcBef>
                          <a:spcPts val="0"/>
                        </a:spcBef>
                        <a:spcAft>
                          <a:spcPts val="0"/>
                        </a:spcAft>
                        <a:buClr>
                          <a:schemeClr val="dk1"/>
                        </a:buClr>
                        <a:buSzPts val="900"/>
                        <a:buFont typeface="Calibri"/>
                        <a:buNone/>
                      </a:pPr>
                      <a:endParaRPr sz="900" dirty="0"/>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chemeClr val="dk2"/>
                        </a:buClr>
                        <a:buSzPts val="1100"/>
                        <a:buFont typeface="Arial"/>
                        <a:buNone/>
                      </a:pPr>
                      <a:r>
                        <a:rPr lang="en-GB" sz="900" b="1"/>
                        <a:t>Drawing- </a:t>
                      </a:r>
                      <a:r>
                        <a:rPr lang="en-GB" sz="900"/>
                        <a:t>Understanding drawing and creating</a:t>
                      </a:r>
                      <a:r>
                        <a:rPr lang="en-GB" sz="900" b="1"/>
                        <a:t> texture</a:t>
                      </a:r>
                      <a:r>
                        <a:rPr lang="en-GB" sz="900"/>
                        <a:t> through use of different media, </a:t>
                      </a:r>
                      <a:r>
                        <a:rPr lang="en-GB" sz="900" i="1"/>
                        <a:t>e.g. through mark making, continuous line drawing.</a:t>
                      </a:r>
                      <a:endParaRPr sz="900" b="1" i="1"/>
                    </a:p>
                    <a:p>
                      <a:pPr marL="0" marR="0" lvl="0" indent="0" algn="l" rtl="0">
                        <a:lnSpc>
                          <a:spcPct val="100000"/>
                        </a:lnSpc>
                        <a:spcBef>
                          <a:spcPts val="0"/>
                        </a:spcBef>
                        <a:spcAft>
                          <a:spcPts val="0"/>
                        </a:spcAft>
                        <a:buClr>
                          <a:schemeClr val="dk2"/>
                        </a:buClr>
                        <a:buSzPts val="1100"/>
                        <a:buFont typeface="Arial"/>
                        <a:buNone/>
                      </a:pPr>
                      <a:endParaRPr sz="900" b="1"/>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a:t>Drawing- </a:t>
                      </a:r>
                      <a:r>
                        <a:rPr lang="en-GB" sz="900"/>
                        <a:t>Understanding drawing, </a:t>
                      </a:r>
                      <a:r>
                        <a:rPr lang="en-GB" sz="900" b="1"/>
                        <a:t>tonal</a:t>
                      </a:r>
                      <a:r>
                        <a:rPr lang="en-GB" sz="900"/>
                        <a:t> elements and creating</a:t>
                      </a:r>
                      <a:r>
                        <a:rPr lang="en-GB" sz="900" b="1"/>
                        <a:t> texture</a:t>
                      </a:r>
                      <a:r>
                        <a:rPr lang="en-GB" sz="900"/>
                        <a:t> through use of different media,</a:t>
                      </a:r>
                      <a:r>
                        <a:rPr lang="en-GB" sz="900" i="1"/>
                        <a:t> e.g. through mark making, cross hatching, stippling and repeated lines.</a:t>
                      </a:r>
                      <a:endParaRPr sz="900" i="1"/>
                    </a:p>
                  </a:txBody>
                  <a:tcPr marL="68575" marR="68575" marT="36200" marB="36200">
                    <a:solidFill>
                      <a:srgbClr val="00B0DE">
                        <a:alpha val="19608"/>
                      </a:srgbClr>
                    </a:solidFill>
                  </a:tcPr>
                </a:tc>
                <a:tc>
                  <a:txBody>
                    <a:bodyPr/>
                    <a:lstStyle/>
                    <a:p>
                      <a:pPr marL="0" lvl="0" indent="0" algn="l" rtl="0">
                        <a:spcBef>
                          <a:spcPts val="0"/>
                        </a:spcBef>
                        <a:spcAft>
                          <a:spcPts val="0"/>
                        </a:spcAft>
                        <a:buClr>
                          <a:schemeClr val="dk1"/>
                        </a:buClr>
                        <a:buSzPts val="900"/>
                        <a:buFont typeface="Arial"/>
                        <a:buNone/>
                      </a:pPr>
                      <a:r>
                        <a:rPr lang="en-GB" sz="900" b="1" dirty="0"/>
                        <a:t>Drawing-</a:t>
                      </a:r>
                      <a:r>
                        <a:rPr lang="en-GB" sz="900" dirty="0"/>
                        <a:t> Apply knowledge of texture </a:t>
                      </a:r>
                      <a:r>
                        <a:rPr lang="en-GB" sz="900" b="1" dirty="0"/>
                        <a:t>techniques</a:t>
                      </a:r>
                      <a:r>
                        <a:rPr lang="en-GB" sz="900" dirty="0"/>
                        <a:t> and effects, </a:t>
                      </a:r>
                      <a:r>
                        <a:rPr lang="en-GB" sz="900" i="1" dirty="0"/>
                        <a:t>e.g. using layering, mark making.</a:t>
                      </a:r>
                      <a:endParaRPr sz="900" i="1" dirty="0"/>
                    </a:p>
                  </a:txBody>
                  <a:tcPr marL="91450" marR="91450" marT="45725" marB="45725">
                    <a:solidFill>
                      <a:srgbClr val="00B0DE">
                        <a:alpha val="19608"/>
                      </a:srgbClr>
                    </a:solidFill>
                  </a:tcPr>
                </a:tc>
                <a:tc>
                  <a:txBody>
                    <a:bodyPr/>
                    <a:lstStyle/>
                    <a:p>
                      <a:pPr marL="0" lvl="0" indent="0" algn="l" rtl="0">
                        <a:spcBef>
                          <a:spcPts val="0"/>
                        </a:spcBef>
                        <a:spcAft>
                          <a:spcPts val="0"/>
                        </a:spcAft>
                        <a:buClr>
                          <a:schemeClr val="dk1"/>
                        </a:buClr>
                        <a:buSzPts val="900"/>
                        <a:buFont typeface="Arial"/>
                        <a:buNone/>
                      </a:pPr>
                      <a:r>
                        <a:rPr lang="en-GB" sz="900" b="1" dirty="0"/>
                        <a:t>Drawing-</a:t>
                      </a:r>
                      <a:r>
                        <a:rPr lang="en-GB" sz="900" dirty="0"/>
                        <a:t> Select appropriate and apply texture </a:t>
                      </a:r>
                      <a:r>
                        <a:rPr lang="en-GB" sz="900" b="1" dirty="0"/>
                        <a:t>techniques</a:t>
                      </a:r>
                      <a:r>
                        <a:rPr lang="en-GB" sz="900" dirty="0"/>
                        <a:t> and effects, </a:t>
                      </a:r>
                      <a:r>
                        <a:rPr lang="en-GB" sz="900" i="1" dirty="0"/>
                        <a:t>e.g. using layering, mark making.</a:t>
                      </a:r>
                      <a:endParaRPr sz="900" i="1" dirty="0"/>
                    </a:p>
                  </a:txBody>
                  <a:tcPr marL="91450" marR="91450" marT="45725" marB="45725">
                    <a:solidFill>
                      <a:srgbClr val="00B0DE">
                        <a:alpha val="19608"/>
                      </a:srgbClr>
                    </a:solidFill>
                  </a:tcPr>
                </a:tc>
                <a:extLst>
                  <a:ext uri="{0D108BD9-81ED-4DB2-BD59-A6C34878D82A}">
                    <a16:rowId xmlns:a16="http://schemas.microsoft.com/office/drawing/2014/main" val="10005"/>
                  </a:ext>
                </a:extLst>
              </a:tr>
              <a:tr h="1046700">
                <a:tc rowSpan="2">
                  <a:txBody>
                    <a:bodyPr/>
                    <a:lstStyle/>
                    <a:p>
                      <a:pPr marL="0" marR="0" lvl="0" indent="0" algn="l" rtl="0">
                        <a:lnSpc>
                          <a:spcPct val="100000"/>
                        </a:lnSpc>
                        <a:spcBef>
                          <a:spcPts val="0"/>
                        </a:spcBef>
                        <a:spcAft>
                          <a:spcPts val="0"/>
                        </a:spcAft>
                        <a:buClr>
                          <a:schemeClr val="dk1"/>
                        </a:buClr>
                        <a:buSzPts val="2400"/>
                        <a:buFont typeface="Calibri"/>
                        <a:buNone/>
                      </a:pPr>
                      <a:r>
                        <a:rPr lang="en-GB" sz="1800" b="1" dirty="0"/>
                        <a:t>Painting </a:t>
                      </a:r>
                      <a:endParaRPr sz="1800" b="1" dirty="0"/>
                    </a:p>
                    <a:p>
                      <a:pPr marL="0" marR="0" lvl="0" indent="0" algn="l" rtl="0">
                        <a:spcBef>
                          <a:spcPts val="0"/>
                        </a:spcBef>
                        <a:spcAft>
                          <a:spcPts val="0"/>
                        </a:spcAft>
                        <a:buNone/>
                      </a:pPr>
                      <a:endParaRPr sz="1800" b="1" dirty="0"/>
                    </a:p>
                  </a:txBody>
                  <a:tcPr marL="91450" marR="91450" marT="45725" marB="45725">
                    <a:solidFill>
                      <a:srgbClr val="00B0DE">
                        <a:alpha val="19608"/>
                      </a:srgbClr>
                    </a:solidFill>
                  </a:tcPr>
                </a:tc>
                <a:tc>
                  <a:txBody>
                    <a:bodyPr/>
                    <a:lstStyle/>
                    <a:p>
                      <a:pPr marL="0" marR="0" lvl="0" indent="0" algn="l" rtl="0">
                        <a:spcBef>
                          <a:spcPts val="0"/>
                        </a:spcBef>
                        <a:spcAft>
                          <a:spcPts val="0"/>
                        </a:spcAft>
                        <a:buClr>
                          <a:srgbClr val="002060"/>
                        </a:buClr>
                        <a:buSzPts val="900"/>
                        <a:buFont typeface="Calibri"/>
                        <a:buNone/>
                      </a:pPr>
                      <a:r>
                        <a:rPr lang="en-GB" sz="900" b="1" dirty="0"/>
                        <a:t>Painting- </a:t>
                      </a:r>
                      <a:r>
                        <a:rPr lang="en-GB" sz="900" dirty="0"/>
                        <a:t>Investigating paint (poster paint) using a variety of implements, </a:t>
                      </a:r>
                      <a:r>
                        <a:rPr lang="en-GB" sz="900" i="1" dirty="0"/>
                        <a:t>e.g. different brush sizes, sponges, fingers, hands, potatoes.</a:t>
                      </a:r>
                      <a:endParaRPr sz="900" i="1" dirty="0"/>
                    </a:p>
                    <a:p>
                      <a:pPr marL="0" marR="0" lvl="0" indent="0" algn="l" rtl="0">
                        <a:spcBef>
                          <a:spcPts val="0"/>
                        </a:spcBef>
                        <a:spcAft>
                          <a:spcPts val="0"/>
                        </a:spcAft>
                        <a:buClr>
                          <a:schemeClr val="dk1"/>
                        </a:buClr>
                        <a:buSzPts val="900"/>
                        <a:buFont typeface="Calibri"/>
                        <a:buNone/>
                      </a:pPr>
                      <a:endParaRPr sz="900" b="1" dirty="0"/>
                    </a:p>
                    <a:p>
                      <a:pPr marL="0" marR="0" lvl="0" indent="0" algn="l" rtl="0">
                        <a:lnSpc>
                          <a:spcPct val="100000"/>
                        </a:lnSpc>
                        <a:spcBef>
                          <a:spcPts val="0"/>
                        </a:spcBef>
                        <a:spcAft>
                          <a:spcPts val="0"/>
                        </a:spcAft>
                        <a:buClr>
                          <a:srgbClr val="000000"/>
                        </a:buClr>
                        <a:buSzPts val="900"/>
                        <a:buFont typeface="Arial"/>
                        <a:buNone/>
                      </a:pPr>
                      <a:endParaRPr sz="900" b="1" dirty="0"/>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dirty="0"/>
                        <a:t>Painting- </a:t>
                      </a:r>
                      <a:r>
                        <a:rPr lang="en-GB" sz="900" dirty="0"/>
                        <a:t>Investigating paint (poster paint, </a:t>
                      </a:r>
                      <a:r>
                        <a:rPr lang="en-GB" sz="900" b="1" dirty="0"/>
                        <a:t>watercolour</a:t>
                      </a:r>
                      <a:r>
                        <a:rPr lang="en-GB" sz="900" dirty="0"/>
                        <a:t>) using a variety of implements demonstrating control, </a:t>
                      </a:r>
                      <a:r>
                        <a:rPr lang="en-GB" sz="900" i="1" dirty="0"/>
                        <a:t>e.g. a range of </a:t>
                      </a:r>
                      <a:r>
                        <a:rPr lang="en-GB" sz="900" b="1" i="1" dirty="0"/>
                        <a:t>painting</a:t>
                      </a:r>
                      <a:r>
                        <a:rPr lang="en-GB" sz="900" i="1" dirty="0"/>
                        <a:t> techniques and processes such as dry brush, washing, pouring, splattering, dabbing.</a:t>
                      </a:r>
                      <a:endParaRPr sz="900" b="1" dirty="0"/>
                    </a:p>
                  </a:txBody>
                  <a:tcPr marL="91450" marR="91450" marT="45725" marB="45725">
                    <a:solidFill>
                      <a:srgbClr val="00B0DE">
                        <a:alpha val="19608"/>
                      </a:srgbClr>
                    </a:solidFill>
                  </a:tcPr>
                </a:tc>
                <a:tc>
                  <a:txBody>
                    <a:bodyPr/>
                    <a:lstStyle/>
                    <a:p>
                      <a:pPr marL="0" marR="0" lvl="0" indent="0" algn="l" rtl="0">
                        <a:spcBef>
                          <a:spcPts val="0"/>
                        </a:spcBef>
                        <a:spcAft>
                          <a:spcPts val="0"/>
                        </a:spcAft>
                        <a:buNone/>
                      </a:pPr>
                      <a:r>
                        <a:rPr lang="en-GB" sz="900" b="1" dirty="0"/>
                        <a:t>Painting- </a:t>
                      </a:r>
                      <a:r>
                        <a:rPr lang="en-GB" sz="900" dirty="0"/>
                        <a:t>Experiment and  investigating paint and show refinement the use of different </a:t>
                      </a:r>
                      <a:r>
                        <a:rPr lang="en-GB" sz="900" b="1" dirty="0"/>
                        <a:t>painting</a:t>
                      </a:r>
                      <a:r>
                        <a:rPr lang="en-GB" sz="900" dirty="0"/>
                        <a:t> techniques, </a:t>
                      </a:r>
                      <a:r>
                        <a:rPr lang="en-GB" sz="900" i="1" dirty="0"/>
                        <a:t>e.g. wash, tint, shade, back/fore/middle grounds.</a:t>
                      </a:r>
                      <a:endParaRPr sz="900" i="1" dirty="0"/>
                    </a:p>
                    <a:p>
                      <a:pPr marL="0" marR="0" lvl="0" indent="0" algn="l" rtl="0">
                        <a:lnSpc>
                          <a:spcPct val="100000"/>
                        </a:lnSpc>
                        <a:spcBef>
                          <a:spcPts val="0"/>
                        </a:spcBef>
                        <a:spcAft>
                          <a:spcPts val="0"/>
                        </a:spcAft>
                        <a:buClr>
                          <a:schemeClr val="dk1"/>
                        </a:buClr>
                        <a:buSzPts val="1800"/>
                        <a:buFont typeface="Calibri"/>
                        <a:buNone/>
                      </a:pPr>
                      <a:endParaRPr sz="900" dirty="0"/>
                    </a:p>
                  </a:txBody>
                  <a:tcPr marL="91450" marR="91450" marT="45725" marB="45725">
                    <a:solidFill>
                      <a:srgbClr val="00B0DE">
                        <a:alpha val="19608"/>
                      </a:srgbClr>
                    </a:solidFill>
                  </a:tcPr>
                </a:tc>
                <a:tc>
                  <a:txBody>
                    <a:bodyPr/>
                    <a:lstStyle/>
                    <a:p>
                      <a:pPr marL="0" lvl="0" indent="0" algn="l" rtl="0">
                        <a:spcBef>
                          <a:spcPts val="0"/>
                        </a:spcBef>
                        <a:spcAft>
                          <a:spcPts val="0"/>
                        </a:spcAft>
                        <a:buClr>
                          <a:schemeClr val="dk1"/>
                        </a:buClr>
                        <a:buFont typeface="Arial"/>
                        <a:buNone/>
                      </a:pPr>
                      <a:r>
                        <a:rPr lang="en-GB" sz="900" b="1" dirty="0"/>
                        <a:t>Painting- </a:t>
                      </a:r>
                      <a:r>
                        <a:rPr lang="en-GB" sz="900" dirty="0"/>
                        <a:t>Demonstrate and apply knowledge of </a:t>
                      </a:r>
                      <a:r>
                        <a:rPr lang="en-GB" sz="900" b="1" dirty="0"/>
                        <a:t>painting</a:t>
                      </a:r>
                      <a:r>
                        <a:rPr lang="en-GB" sz="900" dirty="0"/>
                        <a:t> techniques through a variety of different types of paint. Use different types of brushes to create different effects, </a:t>
                      </a:r>
                      <a:r>
                        <a:rPr lang="en-GB" sz="900" i="1" dirty="0"/>
                        <a:t>e.g. ink, acrylics, watercolours.</a:t>
                      </a:r>
                      <a:endParaRPr sz="1800" dirty="0"/>
                    </a:p>
                  </a:txBody>
                  <a:tcPr marL="91450" marR="91450" marT="45725" marB="45725">
                    <a:solidFill>
                      <a:srgbClr val="00B0DE">
                        <a:alpha val="19608"/>
                      </a:srgbClr>
                    </a:solidFill>
                  </a:tcPr>
                </a:tc>
                <a:tc>
                  <a:txBody>
                    <a:bodyPr/>
                    <a:lstStyle/>
                    <a:p>
                      <a:pPr marL="0" lvl="0" indent="0" algn="l" rtl="0">
                        <a:spcBef>
                          <a:spcPts val="0"/>
                        </a:spcBef>
                        <a:spcAft>
                          <a:spcPts val="0"/>
                        </a:spcAft>
                        <a:buClr>
                          <a:schemeClr val="dk1"/>
                        </a:buClr>
                        <a:buFont typeface="Arial"/>
                        <a:buNone/>
                      </a:pPr>
                      <a:r>
                        <a:rPr lang="en-GB" sz="900" b="1" dirty="0"/>
                        <a:t>Painting- </a:t>
                      </a:r>
                      <a:r>
                        <a:rPr lang="en-GB" sz="900" dirty="0"/>
                        <a:t>Demonstrate more control and skilful </a:t>
                      </a:r>
                      <a:r>
                        <a:rPr lang="en-GB" sz="900" b="1" dirty="0"/>
                        <a:t>painting</a:t>
                      </a:r>
                      <a:r>
                        <a:rPr lang="en-GB" sz="900" dirty="0"/>
                        <a:t> techniques and processes. Use different types of brushes to create different effects, </a:t>
                      </a:r>
                      <a:r>
                        <a:rPr lang="en-GB" sz="900" i="1" dirty="0"/>
                        <a:t>e.g. ink, acrylics, watercolours.</a:t>
                      </a:r>
                      <a:endParaRPr sz="1800" i="1" dirty="0"/>
                    </a:p>
                  </a:txBody>
                  <a:tcPr marL="91450" marR="91450" marT="45725" marB="45725">
                    <a:solidFill>
                      <a:srgbClr val="00B0DE">
                        <a:alpha val="19608"/>
                      </a:srgbClr>
                    </a:solidFill>
                  </a:tcPr>
                </a:tc>
                <a:extLst>
                  <a:ext uri="{0D108BD9-81ED-4DB2-BD59-A6C34878D82A}">
                    <a16:rowId xmlns:a16="http://schemas.microsoft.com/office/drawing/2014/main" val="10006"/>
                  </a:ext>
                </a:extLst>
              </a:tr>
              <a:tr h="91990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b="1" dirty="0"/>
                        <a:t>Colour Theory-</a:t>
                      </a:r>
                      <a:r>
                        <a:rPr lang="en-GB" sz="900" dirty="0"/>
                        <a:t> Understanding what a primary colour and secondary colour is. Investigating mixing and blending colours.</a:t>
                      </a:r>
                      <a:endParaRPr sz="900" b="1" dirty="0"/>
                    </a:p>
                    <a:p>
                      <a:pPr marL="0" marR="0" lvl="0" indent="0" algn="l" rtl="0">
                        <a:lnSpc>
                          <a:spcPct val="100000"/>
                        </a:lnSpc>
                        <a:spcBef>
                          <a:spcPts val="0"/>
                        </a:spcBef>
                        <a:spcAft>
                          <a:spcPts val="0"/>
                        </a:spcAft>
                        <a:buClr>
                          <a:srgbClr val="000000"/>
                        </a:buClr>
                        <a:buSzPts val="900"/>
                        <a:buFont typeface="Arial"/>
                        <a:buNone/>
                      </a:pPr>
                      <a:endParaRPr sz="900" b="1" dirty="0"/>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dirty="0"/>
                        <a:t>Colour Theory-</a:t>
                      </a:r>
                      <a:r>
                        <a:rPr lang="en-GB" sz="900" dirty="0"/>
                        <a:t> How to make secondary colours and where colours are placed on the colour wheel and use white to create a tint.</a:t>
                      </a:r>
                      <a:endParaRPr sz="900" dirty="0"/>
                    </a:p>
                    <a:p>
                      <a:pPr marL="0" marR="0" lvl="0" indent="0" algn="l" rtl="0">
                        <a:spcBef>
                          <a:spcPts val="0"/>
                        </a:spcBef>
                        <a:spcAft>
                          <a:spcPts val="0"/>
                        </a:spcAft>
                        <a:buNone/>
                      </a:pPr>
                      <a:endParaRPr sz="900" dirty="0"/>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dirty="0"/>
                        <a:t>Colour Theory-</a:t>
                      </a:r>
                      <a:r>
                        <a:rPr lang="en-GB" sz="900" dirty="0"/>
                        <a:t> How to make and use primary, secondary, tertiary colours, cold and warm colours and complementary colours.</a:t>
                      </a:r>
                      <a:endParaRPr sz="900" dirty="0"/>
                    </a:p>
                    <a:p>
                      <a:pPr marL="0" marR="0" lvl="0" indent="0" algn="l" rtl="0">
                        <a:lnSpc>
                          <a:spcPct val="100000"/>
                        </a:lnSpc>
                        <a:spcBef>
                          <a:spcPts val="0"/>
                        </a:spcBef>
                        <a:spcAft>
                          <a:spcPts val="0"/>
                        </a:spcAft>
                        <a:buClr>
                          <a:schemeClr val="dk1"/>
                        </a:buClr>
                        <a:buSzPts val="900"/>
                        <a:buFont typeface="Calibri"/>
                        <a:buNone/>
                      </a:pPr>
                      <a:endParaRPr sz="900" dirty="0"/>
                    </a:p>
                  </a:txBody>
                  <a:tcPr marL="91450" marR="91450" marT="45725" marB="45725">
                    <a:solidFill>
                      <a:srgbClr val="00B0DE">
                        <a:alpha val="19608"/>
                      </a:srgbClr>
                    </a:solidFill>
                  </a:tcPr>
                </a:tc>
                <a:tc>
                  <a:txBody>
                    <a:bodyPr/>
                    <a:lstStyle/>
                    <a:p>
                      <a:pPr marL="0" lvl="0" indent="0" algn="l" rtl="0">
                        <a:spcBef>
                          <a:spcPts val="0"/>
                        </a:spcBef>
                        <a:spcAft>
                          <a:spcPts val="0"/>
                        </a:spcAft>
                        <a:buClr>
                          <a:srgbClr val="002060"/>
                        </a:buClr>
                        <a:buSzPts val="900"/>
                        <a:buFont typeface="Calibri"/>
                        <a:buNone/>
                      </a:pPr>
                      <a:r>
                        <a:rPr lang="en-GB" sz="900" b="1" dirty="0"/>
                        <a:t>Colour Theory-</a:t>
                      </a:r>
                      <a:r>
                        <a:rPr lang="en-GB" sz="900" dirty="0"/>
                        <a:t> Demonstrate and apply knowledge of primary, secondary, tertiary colours, cold and warm colours and complementary colours. With use of a larger range of </a:t>
                      </a:r>
                      <a:r>
                        <a:rPr lang="en-GB" sz="900" b="1" dirty="0"/>
                        <a:t>tones and hues.</a:t>
                      </a:r>
                      <a:endParaRPr sz="1800" b="1" dirty="0"/>
                    </a:p>
                  </a:txBody>
                  <a:tcPr marL="91450" marR="91450" marT="45725" marB="45725">
                    <a:solidFill>
                      <a:srgbClr val="00B0DE">
                        <a:alpha val="19608"/>
                      </a:srgbClr>
                    </a:solidFill>
                  </a:tcPr>
                </a:tc>
                <a:tc>
                  <a:txBody>
                    <a:bodyPr/>
                    <a:lstStyle/>
                    <a:p>
                      <a:pPr marL="0" lvl="0" indent="0" algn="l" rtl="0">
                        <a:spcBef>
                          <a:spcPts val="0"/>
                        </a:spcBef>
                        <a:spcAft>
                          <a:spcPts val="0"/>
                        </a:spcAft>
                        <a:buClr>
                          <a:schemeClr val="dk1"/>
                        </a:buClr>
                        <a:buSzPts val="900"/>
                        <a:buFont typeface="Arial"/>
                        <a:buNone/>
                      </a:pPr>
                      <a:r>
                        <a:rPr lang="en-GB" sz="900" b="1" dirty="0"/>
                        <a:t>Colour Theory-</a:t>
                      </a:r>
                      <a:r>
                        <a:rPr lang="en-GB" sz="900" dirty="0"/>
                        <a:t> Demonstrate more control and  knowledge of primary, secondary, tertiary colours, cold and warm colours and complementary colours. With use of a larger range of tones and hues.</a:t>
                      </a:r>
                      <a:endParaRPr sz="1800" dirty="0"/>
                    </a:p>
                  </a:txBody>
                  <a:tcPr marL="91450" marR="91450" marT="45725" marB="45725">
                    <a:solidFill>
                      <a:srgbClr val="00B0DE">
                        <a:alpha val="19608"/>
                      </a:srgbClr>
                    </a:solidFill>
                  </a:tcPr>
                </a:tc>
                <a:extLst>
                  <a:ext uri="{0D108BD9-81ED-4DB2-BD59-A6C34878D82A}">
                    <a16:rowId xmlns:a16="http://schemas.microsoft.com/office/drawing/2014/main" val="10007"/>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2" name="TextBox 1">
            <a:extLst>
              <a:ext uri="{FF2B5EF4-FFF2-40B4-BE49-F238E27FC236}">
                <a16:creationId xmlns:a16="http://schemas.microsoft.com/office/drawing/2014/main" id="{D9FA826E-EA34-7D57-5B63-6E993ECE49C5}"/>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99" name="Google Shape;99;p2"/>
          <p:cNvGraphicFramePr/>
          <p:nvPr>
            <p:extLst>
              <p:ext uri="{D42A27DB-BD31-4B8C-83A1-F6EECF244321}">
                <p14:modId xmlns:p14="http://schemas.microsoft.com/office/powerpoint/2010/main" val="3674591840"/>
              </p:ext>
            </p:extLst>
          </p:nvPr>
        </p:nvGraphicFramePr>
        <p:xfrm>
          <a:off x="292652" y="149085"/>
          <a:ext cx="11634300" cy="6666260"/>
        </p:xfrm>
        <a:graphic>
          <a:graphicData uri="http://schemas.openxmlformats.org/drawingml/2006/table">
            <a:tbl>
              <a:tblPr firstRow="1" bandRow="1">
                <a:noFill/>
              </a:tblPr>
              <a:tblGrid>
                <a:gridCol w="1939050">
                  <a:extLst>
                    <a:ext uri="{9D8B030D-6E8A-4147-A177-3AD203B41FA5}">
                      <a16:colId xmlns:a16="http://schemas.microsoft.com/office/drawing/2014/main" val="20000"/>
                    </a:ext>
                  </a:extLst>
                </a:gridCol>
                <a:gridCol w="1939050">
                  <a:extLst>
                    <a:ext uri="{9D8B030D-6E8A-4147-A177-3AD203B41FA5}">
                      <a16:colId xmlns:a16="http://schemas.microsoft.com/office/drawing/2014/main" val="20001"/>
                    </a:ext>
                  </a:extLst>
                </a:gridCol>
                <a:gridCol w="1939050">
                  <a:extLst>
                    <a:ext uri="{9D8B030D-6E8A-4147-A177-3AD203B41FA5}">
                      <a16:colId xmlns:a16="http://schemas.microsoft.com/office/drawing/2014/main" val="20002"/>
                    </a:ext>
                  </a:extLst>
                </a:gridCol>
                <a:gridCol w="1939050">
                  <a:extLst>
                    <a:ext uri="{9D8B030D-6E8A-4147-A177-3AD203B41FA5}">
                      <a16:colId xmlns:a16="http://schemas.microsoft.com/office/drawing/2014/main" val="20003"/>
                    </a:ext>
                  </a:extLst>
                </a:gridCol>
                <a:gridCol w="1939050">
                  <a:extLst>
                    <a:ext uri="{9D8B030D-6E8A-4147-A177-3AD203B41FA5}">
                      <a16:colId xmlns:a16="http://schemas.microsoft.com/office/drawing/2014/main" val="20004"/>
                    </a:ext>
                  </a:extLst>
                </a:gridCol>
                <a:gridCol w="1939050">
                  <a:extLst>
                    <a:ext uri="{9D8B030D-6E8A-4147-A177-3AD203B41FA5}">
                      <a16:colId xmlns:a16="http://schemas.microsoft.com/office/drawing/2014/main" val="20005"/>
                    </a:ext>
                  </a:extLst>
                </a:gridCol>
              </a:tblGrid>
              <a:tr h="690300">
                <a:tc gridSpan="2">
                  <a:txBody>
                    <a:bodyPr/>
                    <a:lstStyle/>
                    <a:p>
                      <a:pPr marL="0" marR="0" lvl="0" indent="0" algn="l" rtl="0">
                        <a:lnSpc>
                          <a:spcPct val="100000"/>
                        </a:lnSpc>
                        <a:spcBef>
                          <a:spcPts val="0"/>
                        </a:spcBef>
                        <a:spcAft>
                          <a:spcPts val="0"/>
                        </a:spcAft>
                        <a:buClr>
                          <a:schemeClr val="dk1"/>
                        </a:buClr>
                        <a:buSzPts val="1200"/>
                        <a:buFont typeface="Calibri"/>
                        <a:buNone/>
                      </a:pPr>
                      <a:r>
                        <a:rPr lang="en-GB" sz="1200" dirty="0">
                          <a:solidFill>
                            <a:schemeClr val="bg1"/>
                          </a:solidFill>
                        </a:rPr>
                        <a:t>Exploring the expressive arts is essential to developing artistic skills and knowledge and it enables learners to become curious and creative individuals.</a:t>
                      </a:r>
                      <a:endParaRPr sz="1200" dirty="0">
                        <a:solidFill>
                          <a:schemeClr val="bg1"/>
                        </a:solidFill>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200"/>
                        <a:buFont typeface="Calibri"/>
                        <a:buNone/>
                      </a:pPr>
                      <a:r>
                        <a:rPr lang="en-GB" sz="1200" dirty="0">
                          <a:solidFill>
                            <a:schemeClr val="lt1"/>
                          </a:solidFill>
                        </a:rPr>
                        <a:t>Responding and reflecting, both as artist and audience, is a fundamental part of learning in the expressive arts.</a:t>
                      </a:r>
                      <a:endParaRPr sz="1200"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dirty="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200"/>
                        <a:buFont typeface="Calibri"/>
                        <a:buNone/>
                      </a:pPr>
                      <a:r>
                        <a:rPr lang="en-GB" sz="1200">
                          <a:solidFill>
                            <a:schemeClr val="lt1"/>
                          </a:solidFill>
                        </a:rPr>
                        <a:t>Creating combines skills and knowledge, drawing on the senses, inspiration and imagination.</a:t>
                      </a:r>
                      <a:endParaRPr sz="1200">
                        <a:solidFill>
                          <a:schemeClr val="lt1"/>
                        </a:solidFill>
                      </a:endParaRPr>
                    </a:p>
                    <a:p>
                      <a:pPr marL="0" marR="0" lvl="0" indent="0" algn="l" rtl="0">
                        <a:lnSpc>
                          <a:spcPct val="100000"/>
                        </a:lnSpc>
                        <a:spcBef>
                          <a:spcPts val="0"/>
                        </a:spcBef>
                        <a:spcAft>
                          <a:spcPts val="0"/>
                        </a:spcAft>
                        <a:buClr>
                          <a:schemeClr val="dk1"/>
                        </a:buClr>
                        <a:buSzPts val="1200"/>
                        <a:buFont typeface="Calibri"/>
                        <a:buNone/>
                      </a:pPr>
                      <a:endParaRPr sz="120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extLst>
                  <a:ext uri="{0D108BD9-81ED-4DB2-BD59-A6C34878D82A}">
                    <a16:rowId xmlns:a16="http://schemas.microsoft.com/office/drawing/2014/main" val="10000"/>
                  </a:ext>
                </a:extLst>
              </a:tr>
              <a:tr h="503475">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a:t>
                      </a:r>
                      <a:r>
                        <a:rPr lang="en-GB" sz="2800" dirty="0">
                          <a:solidFill>
                            <a:schemeClr val="lt1"/>
                          </a:solidFill>
                        </a:rPr>
                        <a:t>: Techniques – Communication – Context - Creating</a:t>
                      </a:r>
                      <a:endParaRPr dirty="0"/>
                    </a:p>
                  </a:txBody>
                  <a:tcPr marL="91450" marR="91450" marT="45725" marB="45725">
                    <a:solidFill>
                      <a:srgbClr val="00AF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414625">
                <a:tc>
                  <a:txBody>
                    <a:bodyPr/>
                    <a:lstStyle/>
                    <a:p>
                      <a:pPr marL="0" lvl="0" indent="0" algn="ctr" rtl="0">
                        <a:spcBef>
                          <a:spcPts val="0"/>
                        </a:spcBef>
                        <a:spcAft>
                          <a:spcPts val="0"/>
                        </a:spcAft>
                        <a:buClr>
                          <a:schemeClr val="dk1"/>
                        </a:buClr>
                        <a:buSzPts val="1100"/>
                        <a:buFont typeface="Calibri"/>
                        <a:buNone/>
                      </a:pPr>
                      <a:r>
                        <a:rPr lang="en-GB" sz="1800" b="1" dirty="0"/>
                        <a:t>ART</a:t>
                      </a:r>
                      <a:endParaRPr sz="1100" b="1" dirty="0"/>
                    </a:p>
                  </a:txBody>
                  <a:tcPr marL="91450" marR="91450" marT="45725" marB="45725">
                    <a:solidFill>
                      <a:schemeClr val="accent2">
                        <a:lumMod val="40000"/>
                        <a:lumOff val="60000"/>
                      </a:schemeClr>
                    </a:solidFill>
                  </a:tcPr>
                </a:tc>
                <a:tc>
                  <a:txBody>
                    <a:bodyPr/>
                    <a:lstStyle/>
                    <a:p>
                      <a:pPr marL="0" marR="0" lvl="0" indent="0" algn="ctr" rtl="0">
                        <a:spcBef>
                          <a:spcPts val="0"/>
                        </a:spcBef>
                        <a:spcAft>
                          <a:spcPts val="0"/>
                        </a:spcAft>
                        <a:buNone/>
                      </a:pPr>
                      <a:r>
                        <a:rPr lang="en-GB" sz="1600" b="1" dirty="0"/>
                        <a:t>PS1</a:t>
                      </a:r>
                      <a:endParaRPr b="1" dirty="0"/>
                    </a:p>
                  </a:txBody>
                  <a:tcPr marL="91450" marR="91450" marT="45725" marB="45725">
                    <a:solidFill>
                      <a:schemeClr val="accent2">
                        <a:lumMod val="40000"/>
                        <a:lumOff val="60000"/>
                      </a:scheme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dirty="0"/>
                        <a:t>PS2</a:t>
                      </a:r>
                      <a:endParaRPr b="1" dirty="0"/>
                    </a:p>
                  </a:txBody>
                  <a:tcPr marL="91450" marR="91450" marT="45725" marB="45725">
                    <a:solidFill>
                      <a:schemeClr val="accent2">
                        <a:lumMod val="40000"/>
                        <a:lumOff val="60000"/>
                      </a:scheme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dirty="0"/>
                        <a:t>PS3</a:t>
                      </a:r>
                      <a:endParaRPr b="1" dirty="0"/>
                    </a:p>
                    <a:p>
                      <a:pPr marL="0" marR="0" lvl="0" indent="0" algn="l" rtl="0">
                        <a:spcBef>
                          <a:spcPts val="0"/>
                        </a:spcBef>
                        <a:spcAft>
                          <a:spcPts val="0"/>
                        </a:spcAft>
                        <a:buNone/>
                      </a:pPr>
                      <a:endParaRPr sz="400" b="1" dirty="0"/>
                    </a:p>
                  </a:txBody>
                  <a:tcPr marL="91450" marR="91450" marT="45725" marB="45725">
                    <a:solidFill>
                      <a:schemeClr val="accent2">
                        <a:lumMod val="40000"/>
                        <a:lumOff val="60000"/>
                      </a:schemeClr>
                    </a:solidFill>
                  </a:tcPr>
                </a:tc>
                <a:tc>
                  <a:txBody>
                    <a:bodyPr/>
                    <a:lstStyle/>
                    <a:p>
                      <a:pPr marL="0" marR="0" lvl="0" indent="0" algn="l" rtl="0">
                        <a:spcBef>
                          <a:spcPts val="0"/>
                        </a:spcBef>
                        <a:spcAft>
                          <a:spcPts val="0"/>
                        </a:spcAft>
                        <a:buNone/>
                      </a:pPr>
                      <a:r>
                        <a:rPr lang="en-GB" sz="900" b="1" dirty="0"/>
                        <a:t>                        </a:t>
                      </a:r>
                      <a:r>
                        <a:rPr lang="en-GB" b="1" dirty="0"/>
                        <a:t>PS4</a:t>
                      </a:r>
                      <a:endParaRPr b="1" dirty="0"/>
                    </a:p>
                  </a:txBody>
                  <a:tcPr marL="91450" marR="91450" marT="45725" marB="45725">
                    <a:solidFill>
                      <a:schemeClr val="accent2">
                        <a:lumMod val="40000"/>
                        <a:lumOff val="60000"/>
                      </a:schemeClr>
                    </a:solidFill>
                  </a:tcPr>
                </a:tc>
                <a:tc>
                  <a:txBody>
                    <a:bodyPr/>
                    <a:lstStyle/>
                    <a:p>
                      <a:pPr marL="0" marR="0" lvl="0" indent="0" algn="l" rtl="0">
                        <a:spcBef>
                          <a:spcPts val="0"/>
                        </a:spcBef>
                        <a:spcAft>
                          <a:spcPts val="0"/>
                        </a:spcAft>
                        <a:buNone/>
                      </a:pPr>
                      <a:r>
                        <a:rPr lang="en-GB" b="1" dirty="0"/>
                        <a:t>            PS5</a:t>
                      </a:r>
                      <a:endParaRPr b="1" dirty="0"/>
                    </a:p>
                  </a:txBody>
                  <a:tcPr marL="91450" marR="91450" marT="45725" marB="45725">
                    <a:solidFill>
                      <a:schemeClr val="accent2">
                        <a:lumMod val="40000"/>
                        <a:lumOff val="60000"/>
                      </a:schemeClr>
                    </a:solidFill>
                  </a:tcPr>
                </a:tc>
                <a:extLst>
                  <a:ext uri="{0D108BD9-81ED-4DB2-BD59-A6C34878D82A}">
                    <a16:rowId xmlns:a16="http://schemas.microsoft.com/office/drawing/2014/main" val="10002"/>
                  </a:ext>
                </a:extLst>
              </a:tr>
              <a:tr h="894650">
                <a:tc>
                  <a:txBody>
                    <a:bodyPr/>
                    <a:lstStyle/>
                    <a:p>
                      <a:pPr marL="0" marR="0" lvl="0" indent="0" algn="l" rtl="0">
                        <a:spcBef>
                          <a:spcPts val="0"/>
                        </a:spcBef>
                        <a:spcAft>
                          <a:spcPts val="0"/>
                        </a:spcAft>
                        <a:buNone/>
                      </a:pPr>
                      <a:r>
                        <a:rPr lang="en-GB" sz="1800" b="1" dirty="0"/>
                        <a:t>Printing </a:t>
                      </a:r>
                      <a:endParaRPr sz="1800" b="1" dirty="0"/>
                    </a:p>
                    <a:p>
                      <a:pPr marL="0" marR="0" lvl="0" indent="0" algn="l" rtl="0">
                        <a:spcBef>
                          <a:spcPts val="0"/>
                        </a:spcBef>
                        <a:spcAft>
                          <a:spcPts val="0"/>
                        </a:spcAft>
                        <a:buNone/>
                      </a:pPr>
                      <a:endParaRPr sz="1800" b="1" dirty="0"/>
                    </a:p>
                  </a:txBody>
                  <a:tcPr marL="91450" marR="91450" marT="45725" marB="45725">
                    <a:solidFill>
                      <a:srgbClr val="00B0DE">
                        <a:alpha val="20000"/>
                      </a:srgbClr>
                    </a:solidFill>
                  </a:tcPr>
                </a:tc>
                <a:tc>
                  <a:txBody>
                    <a:bodyPr/>
                    <a:lstStyle/>
                    <a:p>
                      <a:pPr marL="0" marR="0" lvl="0" indent="0" algn="l" rtl="0">
                        <a:spcBef>
                          <a:spcPts val="0"/>
                        </a:spcBef>
                        <a:spcAft>
                          <a:spcPts val="0"/>
                        </a:spcAft>
                        <a:buClr>
                          <a:srgbClr val="002060"/>
                        </a:buClr>
                        <a:buSzPts val="900"/>
                        <a:buFont typeface="Calibri"/>
                        <a:buNone/>
                      </a:pPr>
                      <a:r>
                        <a:rPr lang="en-GB" sz="900" b="1" dirty="0"/>
                        <a:t>Printing</a:t>
                      </a:r>
                      <a:r>
                        <a:rPr lang="en-GB" sz="900" dirty="0"/>
                        <a:t> - Printing colours, objects and shapes to create a repeating  </a:t>
                      </a:r>
                      <a:r>
                        <a:rPr lang="en-GB" sz="900" b="1" dirty="0"/>
                        <a:t>pattern</a:t>
                      </a:r>
                      <a:r>
                        <a:rPr lang="en-GB" sz="900" dirty="0"/>
                        <a:t>.</a:t>
                      </a:r>
                      <a:endParaRPr dirty="0"/>
                    </a:p>
                  </a:txBody>
                  <a:tcPr marL="91450" marR="91450" marT="45725" marB="45725">
                    <a:solidFill>
                      <a:srgbClr val="00B0DE">
                        <a:alpha val="20000"/>
                      </a:srgbClr>
                    </a:solidFill>
                  </a:tcPr>
                </a:tc>
                <a:tc>
                  <a:txBody>
                    <a:bodyPr/>
                    <a:lstStyle/>
                    <a:p>
                      <a:pPr marL="0" marR="0" lvl="0" indent="0" algn="l" rtl="0">
                        <a:spcBef>
                          <a:spcPts val="0"/>
                        </a:spcBef>
                        <a:spcAft>
                          <a:spcPts val="0"/>
                        </a:spcAft>
                        <a:buNone/>
                      </a:pPr>
                      <a:r>
                        <a:rPr lang="en-GB" sz="900" b="1"/>
                        <a:t>Printing</a:t>
                      </a:r>
                      <a:r>
                        <a:rPr lang="en-GB" sz="900"/>
                        <a:t> – Investigating and creating pattern by printing using different</a:t>
                      </a:r>
                      <a:endParaRPr sz="900"/>
                    </a:p>
                    <a:p>
                      <a:pPr marL="0" marR="0" lvl="0" indent="0" algn="l" rtl="0">
                        <a:spcBef>
                          <a:spcPts val="0"/>
                        </a:spcBef>
                        <a:spcAft>
                          <a:spcPts val="0"/>
                        </a:spcAft>
                        <a:buNone/>
                      </a:pPr>
                      <a:r>
                        <a:rPr lang="en-GB" sz="900"/>
                        <a:t>techniques, </a:t>
                      </a:r>
                      <a:r>
                        <a:rPr lang="en-GB" sz="900" i="1"/>
                        <a:t>e.g.</a:t>
                      </a:r>
                      <a:r>
                        <a:rPr lang="en-GB" sz="1800" i="1">
                          <a:latin typeface="Calibri"/>
                          <a:ea typeface="Calibri"/>
                          <a:cs typeface="Calibri"/>
                          <a:sym typeface="Calibri"/>
                        </a:rPr>
                        <a:t> </a:t>
                      </a:r>
                      <a:r>
                        <a:rPr lang="en-GB" sz="900" b="1" i="1"/>
                        <a:t>rotate </a:t>
                      </a:r>
                      <a:r>
                        <a:rPr lang="en-GB" sz="900" b="1" i="1" u="none" strike="noStrike" cap="none"/>
                        <a:t>stencil and mono printing.</a:t>
                      </a:r>
                      <a:endParaRPr b="1" i="1"/>
                    </a:p>
                    <a:p>
                      <a:pPr marL="0" marR="0" lvl="0" indent="0" algn="l" rtl="0">
                        <a:lnSpc>
                          <a:spcPct val="100000"/>
                        </a:lnSpc>
                        <a:spcBef>
                          <a:spcPts val="0"/>
                        </a:spcBef>
                        <a:spcAft>
                          <a:spcPts val="0"/>
                        </a:spcAft>
                        <a:buClr>
                          <a:schemeClr val="dk2"/>
                        </a:buClr>
                        <a:buSzPts val="1100"/>
                        <a:buFont typeface="Arial"/>
                        <a:buNone/>
                      </a:pPr>
                      <a:endParaRPr sz="900" b="1"/>
                    </a:p>
                  </a:txBody>
                  <a:tcPr marL="91450" marR="91450" marT="45725" marB="45725">
                    <a:solidFill>
                      <a:srgbClr val="00B0DE">
                        <a:alpha val="20000"/>
                      </a:srgbClr>
                    </a:solidFill>
                  </a:tcPr>
                </a:tc>
                <a:tc>
                  <a:txBody>
                    <a:bodyPr/>
                    <a:lstStyle/>
                    <a:p>
                      <a:pPr marL="0" marR="0" lvl="0" indent="0" algn="l" rtl="0">
                        <a:spcBef>
                          <a:spcPts val="0"/>
                        </a:spcBef>
                        <a:spcAft>
                          <a:spcPts val="0"/>
                        </a:spcAft>
                        <a:buNone/>
                      </a:pPr>
                      <a:r>
                        <a:rPr lang="en-GB" sz="900" b="1"/>
                        <a:t>Printing</a:t>
                      </a:r>
                      <a:r>
                        <a:rPr lang="en-GB" sz="900"/>
                        <a:t> – Investigating and creating pattern by printing using different techniques, </a:t>
                      </a:r>
                      <a:r>
                        <a:rPr lang="en-GB" sz="900" i="1"/>
                        <a:t>e.g.</a:t>
                      </a:r>
                      <a:r>
                        <a:rPr lang="en-GB" sz="1800" i="1">
                          <a:latin typeface="Calibri"/>
                          <a:ea typeface="Calibri"/>
                          <a:cs typeface="Calibri"/>
                          <a:sym typeface="Calibri"/>
                        </a:rPr>
                        <a:t> </a:t>
                      </a:r>
                      <a:r>
                        <a:rPr lang="en-GB" sz="900" b="1" i="1"/>
                        <a:t>tessellations, stencil, mono, lino printing.</a:t>
                      </a:r>
                      <a:endParaRPr b="1" i="1"/>
                    </a:p>
                    <a:p>
                      <a:pPr marL="0" marR="0" lvl="0" indent="0" algn="l" rtl="0">
                        <a:spcBef>
                          <a:spcPts val="200"/>
                        </a:spcBef>
                        <a:spcAft>
                          <a:spcPts val="0"/>
                        </a:spcAft>
                        <a:buNone/>
                      </a:pPr>
                      <a:endParaRPr sz="900" b="1">
                        <a:latin typeface="Arial"/>
                        <a:ea typeface="Arial"/>
                        <a:cs typeface="Arial"/>
                        <a:sym typeface="Arial"/>
                      </a:endParaRPr>
                    </a:p>
                  </a:txBody>
                  <a:tcPr marL="68575" marR="68575" marT="36200" marB="36200">
                    <a:solidFill>
                      <a:srgbClr val="00B0DE">
                        <a:alpha val="20000"/>
                      </a:srgbClr>
                    </a:solidFill>
                  </a:tcPr>
                </a:tc>
                <a:tc>
                  <a:txBody>
                    <a:bodyPr/>
                    <a:lstStyle/>
                    <a:p>
                      <a:pPr marL="0" lvl="0" indent="0" algn="l" rtl="0">
                        <a:spcBef>
                          <a:spcPts val="0"/>
                        </a:spcBef>
                        <a:spcAft>
                          <a:spcPts val="0"/>
                        </a:spcAft>
                        <a:buClr>
                          <a:schemeClr val="dk1"/>
                        </a:buClr>
                        <a:buFont typeface="Arial"/>
                        <a:buNone/>
                      </a:pPr>
                      <a:r>
                        <a:rPr lang="en-GB" sz="900" b="1"/>
                        <a:t>Printing</a:t>
                      </a:r>
                      <a:r>
                        <a:rPr lang="en-GB" sz="900"/>
                        <a:t> – Demonstrate understanding when selecting appropriate printing techniques and processes, </a:t>
                      </a:r>
                      <a:r>
                        <a:rPr lang="en-GB" sz="900" i="1"/>
                        <a:t>e.g.</a:t>
                      </a:r>
                      <a:r>
                        <a:rPr lang="en-GB" sz="1800" i="1"/>
                        <a:t> </a:t>
                      </a:r>
                      <a:r>
                        <a:rPr lang="en-GB" sz="900" b="1" i="1"/>
                        <a:t>lino, etching. collograph.</a:t>
                      </a:r>
                      <a:endParaRPr sz="900" b="1" i="1"/>
                    </a:p>
                  </a:txBody>
                  <a:tcPr marL="91450" marR="91450" marT="45725" marB="45725">
                    <a:solidFill>
                      <a:srgbClr val="00B0DE">
                        <a:alpha val="20000"/>
                      </a:srgbClr>
                    </a:solidFill>
                  </a:tcPr>
                </a:tc>
                <a:tc>
                  <a:txBody>
                    <a:bodyPr/>
                    <a:lstStyle/>
                    <a:p>
                      <a:pPr marL="0" lvl="0" indent="0" algn="l" rtl="0">
                        <a:spcBef>
                          <a:spcPts val="0"/>
                        </a:spcBef>
                        <a:spcAft>
                          <a:spcPts val="0"/>
                        </a:spcAft>
                        <a:buClr>
                          <a:schemeClr val="dk1"/>
                        </a:buClr>
                        <a:buFont typeface="Arial"/>
                        <a:buNone/>
                      </a:pPr>
                      <a:r>
                        <a:rPr lang="en-GB" sz="900" b="1"/>
                        <a:t>Printing</a:t>
                      </a:r>
                      <a:r>
                        <a:rPr lang="en-GB" sz="900"/>
                        <a:t> – Demonstrate more control and skillfulness  when selecting appropriate printing techniques and processes, </a:t>
                      </a:r>
                      <a:r>
                        <a:rPr lang="en-GB" sz="900" i="1"/>
                        <a:t>e.g.</a:t>
                      </a:r>
                      <a:r>
                        <a:rPr lang="en-GB" sz="1800" i="1"/>
                        <a:t> </a:t>
                      </a:r>
                      <a:r>
                        <a:rPr lang="en-GB" sz="900" b="1" i="1"/>
                        <a:t>lino, etching. collograph.</a:t>
                      </a:r>
                      <a:endParaRPr sz="900" b="1" i="1"/>
                    </a:p>
                  </a:txBody>
                  <a:tcPr marL="91450" marR="91450" marT="45725" marB="45725">
                    <a:solidFill>
                      <a:srgbClr val="00B0DE">
                        <a:alpha val="20000"/>
                      </a:srgbClr>
                    </a:solidFill>
                  </a:tcPr>
                </a:tc>
                <a:extLst>
                  <a:ext uri="{0D108BD9-81ED-4DB2-BD59-A6C34878D82A}">
                    <a16:rowId xmlns:a16="http://schemas.microsoft.com/office/drawing/2014/main" val="10003"/>
                  </a:ext>
                </a:extLst>
              </a:tr>
              <a:tr h="1470625">
                <a:tc rowSpan="2">
                  <a:txBody>
                    <a:bodyPr/>
                    <a:lstStyle/>
                    <a:p>
                      <a:pPr marL="0" marR="0" lvl="0" indent="0" algn="l" rtl="0">
                        <a:lnSpc>
                          <a:spcPct val="100000"/>
                        </a:lnSpc>
                        <a:spcBef>
                          <a:spcPts val="0"/>
                        </a:spcBef>
                        <a:spcAft>
                          <a:spcPts val="0"/>
                        </a:spcAft>
                        <a:buClr>
                          <a:schemeClr val="dk1"/>
                        </a:buClr>
                        <a:buSzPts val="2400"/>
                        <a:buFont typeface="Calibri"/>
                        <a:buNone/>
                      </a:pPr>
                      <a:endParaRPr sz="1800" b="1"/>
                    </a:p>
                    <a:p>
                      <a:pPr marL="0" marR="0" lvl="0" indent="0" algn="l" rtl="0">
                        <a:spcBef>
                          <a:spcPts val="0"/>
                        </a:spcBef>
                        <a:spcAft>
                          <a:spcPts val="0"/>
                        </a:spcAft>
                        <a:buNone/>
                      </a:pPr>
                      <a:r>
                        <a:rPr lang="en-GB" sz="1800" b="1"/>
                        <a:t>3D Making</a:t>
                      </a:r>
                      <a:endParaRPr sz="1800" b="1"/>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b="1" dirty="0"/>
                        <a:t>3D - </a:t>
                      </a:r>
                      <a:r>
                        <a:rPr lang="en-GB" sz="900" dirty="0"/>
                        <a:t>Use a variety of </a:t>
                      </a:r>
                      <a:r>
                        <a:rPr lang="en-GB" sz="900" dirty="0">
                          <a:latin typeface="Calibri"/>
                          <a:ea typeface="Calibri"/>
                          <a:cs typeface="Calibri"/>
                          <a:sym typeface="Calibri"/>
                        </a:rPr>
                        <a:t>malleable </a:t>
                      </a:r>
                      <a:r>
                        <a:rPr lang="en-GB" sz="900" dirty="0"/>
                        <a:t>materials to create a sculpture and/or model, </a:t>
                      </a:r>
                      <a:r>
                        <a:rPr lang="en-GB" sz="900" i="1" dirty="0"/>
                        <a:t>e.g. salt dough, recycled materials, playdough, clay.</a:t>
                      </a:r>
                      <a:endParaRPr i="1" dirty="0"/>
                    </a:p>
                    <a:p>
                      <a:pPr marL="0" marR="0" lvl="0" indent="0" algn="l" rtl="0">
                        <a:lnSpc>
                          <a:spcPct val="100000"/>
                        </a:lnSpc>
                        <a:spcBef>
                          <a:spcPts val="0"/>
                        </a:spcBef>
                        <a:spcAft>
                          <a:spcPts val="0"/>
                        </a:spcAft>
                        <a:buClr>
                          <a:srgbClr val="000000"/>
                        </a:buClr>
                        <a:buSzPts val="900"/>
                        <a:buFont typeface="Arial"/>
                        <a:buNone/>
                      </a:pPr>
                      <a:endParaRPr sz="900" b="1" dirty="0"/>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dirty="0"/>
                        <a:t>3D - </a:t>
                      </a:r>
                      <a:r>
                        <a:rPr lang="en-GB" sz="900" dirty="0"/>
                        <a:t>Use a variety of </a:t>
                      </a:r>
                      <a:r>
                        <a:rPr lang="en-GB" sz="900" dirty="0">
                          <a:latin typeface="Calibri"/>
                          <a:ea typeface="Calibri"/>
                          <a:cs typeface="Calibri"/>
                          <a:sym typeface="Calibri"/>
                        </a:rPr>
                        <a:t>malleable </a:t>
                      </a:r>
                      <a:r>
                        <a:rPr lang="en-GB" sz="900" dirty="0"/>
                        <a:t>materials to create a </a:t>
                      </a:r>
                      <a:r>
                        <a:rPr lang="en-GB" sz="900" b="1" dirty="0"/>
                        <a:t>sculpture</a:t>
                      </a:r>
                      <a:r>
                        <a:rPr lang="en-GB" sz="900" dirty="0"/>
                        <a:t> and/or model, </a:t>
                      </a:r>
                      <a:r>
                        <a:rPr lang="en-GB" sz="900" i="1" dirty="0"/>
                        <a:t>e.g. recycled materials,  clay.</a:t>
                      </a:r>
                      <a:endParaRPr i="1" dirty="0"/>
                    </a:p>
                    <a:p>
                      <a:pPr marL="0" marR="0" lvl="0" indent="0" algn="l" rtl="0">
                        <a:spcBef>
                          <a:spcPts val="0"/>
                        </a:spcBef>
                        <a:spcAft>
                          <a:spcPts val="0"/>
                        </a:spcAft>
                        <a:buNone/>
                      </a:pPr>
                      <a:endParaRPr sz="1800" dirty="0"/>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dirty="0"/>
                        <a:t>3D - </a:t>
                      </a:r>
                      <a:r>
                        <a:rPr lang="en-GB" sz="900" dirty="0"/>
                        <a:t>Use a variety of </a:t>
                      </a:r>
                      <a:r>
                        <a:rPr lang="en-GB" sz="900" dirty="0">
                          <a:latin typeface="Calibri"/>
                          <a:ea typeface="Calibri"/>
                          <a:cs typeface="Calibri"/>
                          <a:sym typeface="Calibri"/>
                        </a:rPr>
                        <a:t>malleable </a:t>
                      </a:r>
                      <a:r>
                        <a:rPr lang="en-GB" sz="900" dirty="0"/>
                        <a:t>materials to create a </a:t>
                      </a:r>
                      <a:r>
                        <a:rPr lang="en-GB" sz="900" b="1" dirty="0"/>
                        <a:t>sculpture</a:t>
                      </a:r>
                      <a:r>
                        <a:rPr lang="en-GB" sz="900" dirty="0"/>
                        <a:t> and/or model, </a:t>
                      </a:r>
                      <a:r>
                        <a:rPr lang="en-GB" sz="900" i="1" dirty="0"/>
                        <a:t>e.g. recycled materials, clay.</a:t>
                      </a:r>
                      <a:endParaRPr i="1" dirty="0"/>
                    </a:p>
                    <a:p>
                      <a:pPr marL="0" marR="0" lvl="0" indent="0" algn="l" rtl="0">
                        <a:lnSpc>
                          <a:spcPct val="100000"/>
                        </a:lnSpc>
                        <a:spcBef>
                          <a:spcPts val="0"/>
                        </a:spcBef>
                        <a:spcAft>
                          <a:spcPts val="0"/>
                        </a:spcAft>
                        <a:buClr>
                          <a:schemeClr val="dk1"/>
                        </a:buClr>
                        <a:buSzPts val="900"/>
                        <a:buFont typeface="Calibri"/>
                        <a:buNone/>
                      </a:pPr>
                      <a:endParaRPr sz="900" dirty="0"/>
                    </a:p>
                  </a:txBody>
                  <a:tcPr marL="91450" marR="91450" marT="45725" marB="45725">
                    <a:solidFill>
                      <a:srgbClr val="00B0DE">
                        <a:alpha val="20000"/>
                      </a:srgbClr>
                    </a:solidFill>
                  </a:tcPr>
                </a:tc>
                <a:tc>
                  <a:txBody>
                    <a:bodyPr/>
                    <a:lstStyle/>
                    <a:p>
                      <a:pPr marL="0" lvl="0" indent="0" algn="l" rtl="0">
                        <a:spcBef>
                          <a:spcPts val="0"/>
                        </a:spcBef>
                        <a:spcAft>
                          <a:spcPts val="0"/>
                        </a:spcAft>
                        <a:buClr>
                          <a:srgbClr val="002060"/>
                        </a:buClr>
                        <a:buSzPts val="900"/>
                        <a:buFont typeface="Calibri"/>
                        <a:buNone/>
                      </a:pPr>
                      <a:r>
                        <a:rPr lang="en-GB" sz="900" b="1" dirty="0"/>
                        <a:t>3D - </a:t>
                      </a:r>
                      <a:r>
                        <a:rPr lang="en-GB" sz="900" dirty="0"/>
                        <a:t>Demonstrate understanding of properties of malleable materials to create a </a:t>
                      </a:r>
                      <a:r>
                        <a:rPr lang="en-GB" sz="900" b="1" dirty="0"/>
                        <a:t>sculpture</a:t>
                      </a:r>
                      <a:r>
                        <a:rPr lang="en-GB" sz="900" dirty="0"/>
                        <a:t> and/or model with techniques and processes, </a:t>
                      </a:r>
                      <a:r>
                        <a:rPr lang="en-GB" sz="900" i="1" dirty="0"/>
                        <a:t>e.g. clay, </a:t>
                      </a:r>
                      <a:r>
                        <a:rPr lang="en-GB" sz="900" i="1" dirty="0" err="1"/>
                        <a:t>modroc</a:t>
                      </a:r>
                      <a:r>
                        <a:rPr lang="en-GB" sz="900" i="1" dirty="0"/>
                        <a:t>, papier </a:t>
                      </a:r>
                      <a:r>
                        <a:rPr lang="en-GB" sz="900" i="1" dirty="0" err="1"/>
                        <a:t>mache</a:t>
                      </a:r>
                      <a:r>
                        <a:rPr lang="en-GB" sz="900" i="1" dirty="0"/>
                        <a:t>.</a:t>
                      </a:r>
                      <a:endParaRPr i="1" dirty="0"/>
                    </a:p>
                    <a:p>
                      <a:pPr marL="0" marR="0" lvl="0" indent="0" algn="l" rtl="0">
                        <a:spcBef>
                          <a:spcPts val="0"/>
                        </a:spcBef>
                        <a:spcAft>
                          <a:spcPts val="0"/>
                        </a:spcAft>
                        <a:buNone/>
                      </a:pPr>
                      <a:endParaRPr sz="1800" dirty="0"/>
                    </a:p>
                  </a:txBody>
                  <a:tcPr marL="91450" marR="91450" marT="45725" marB="45725">
                    <a:solidFill>
                      <a:srgbClr val="00B0DE">
                        <a:alpha val="20000"/>
                      </a:srgbClr>
                    </a:solidFill>
                  </a:tcPr>
                </a:tc>
                <a:tc>
                  <a:txBody>
                    <a:bodyPr/>
                    <a:lstStyle/>
                    <a:p>
                      <a:pPr marL="0" lvl="0" indent="0" algn="l" rtl="0">
                        <a:spcBef>
                          <a:spcPts val="0"/>
                        </a:spcBef>
                        <a:spcAft>
                          <a:spcPts val="0"/>
                        </a:spcAft>
                        <a:buClr>
                          <a:schemeClr val="dk1"/>
                        </a:buClr>
                        <a:buSzPts val="900"/>
                        <a:buFont typeface="Arial"/>
                        <a:buNone/>
                      </a:pPr>
                      <a:r>
                        <a:rPr lang="en-GB" sz="900" b="1"/>
                        <a:t>3D - </a:t>
                      </a:r>
                      <a:r>
                        <a:rPr lang="en-GB" sz="900"/>
                        <a:t>Demonstrate more control and skillfulness when creating a </a:t>
                      </a:r>
                      <a:r>
                        <a:rPr lang="en-GB" sz="900" b="1"/>
                        <a:t>sculpture</a:t>
                      </a:r>
                      <a:r>
                        <a:rPr lang="en-GB" sz="900"/>
                        <a:t> and/or model with a range of techniques and processes, </a:t>
                      </a:r>
                      <a:r>
                        <a:rPr lang="en-GB" sz="900" i="1"/>
                        <a:t>e.g. clay, modroc, papier mache.</a:t>
                      </a:r>
                      <a:endParaRPr sz="1800" i="1"/>
                    </a:p>
                  </a:txBody>
                  <a:tcPr marL="91450" marR="91450" marT="45725" marB="45725">
                    <a:solidFill>
                      <a:srgbClr val="00B0DE">
                        <a:alpha val="20000"/>
                      </a:srgbClr>
                    </a:solidFill>
                  </a:tcPr>
                </a:tc>
                <a:extLst>
                  <a:ext uri="{0D108BD9-81ED-4DB2-BD59-A6C34878D82A}">
                    <a16:rowId xmlns:a16="http://schemas.microsoft.com/office/drawing/2014/main" val="10004"/>
                  </a:ext>
                </a:extLst>
              </a:tr>
              <a:tr h="1021750">
                <a:tc vMerge="1">
                  <a:txBody>
                    <a:bodyPr/>
                    <a:lstStyle/>
                    <a:p>
                      <a:endParaRPr lang="en-US"/>
                    </a:p>
                  </a:txBody>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dirty="0"/>
                        <a:t>Construction</a:t>
                      </a:r>
                      <a:r>
                        <a:rPr lang="en-GB" sz="900" dirty="0"/>
                        <a:t> – Explore using construction kits and </a:t>
                      </a:r>
                      <a:r>
                        <a:rPr lang="en-GB" sz="900" dirty="0">
                          <a:latin typeface="Calibri"/>
                          <a:ea typeface="Calibri"/>
                          <a:cs typeface="Calibri"/>
                          <a:sym typeface="Calibri"/>
                        </a:rPr>
                        <a:t>be able to build </a:t>
                      </a:r>
                      <a:r>
                        <a:rPr lang="en-GB" sz="900" b="1" dirty="0">
                          <a:latin typeface="Calibri"/>
                          <a:ea typeface="Calibri"/>
                          <a:cs typeface="Calibri"/>
                          <a:sym typeface="Calibri"/>
                        </a:rPr>
                        <a:t>structures</a:t>
                      </a:r>
                      <a:r>
                        <a:rPr lang="en-GB" sz="900" dirty="0">
                          <a:latin typeface="Calibri"/>
                          <a:ea typeface="Calibri"/>
                          <a:cs typeface="Calibri"/>
                          <a:sym typeface="Calibri"/>
                        </a:rPr>
                        <a:t>, models and/or objects using a range of resources. </a:t>
                      </a:r>
                      <a:endParaRPr sz="900" dirty="0"/>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dirty="0"/>
                        <a:t>Construction</a:t>
                      </a:r>
                      <a:r>
                        <a:rPr lang="en-GB" sz="900" dirty="0"/>
                        <a:t> – Explore creating  </a:t>
                      </a:r>
                      <a:r>
                        <a:rPr lang="en-GB" sz="900" dirty="0">
                          <a:latin typeface="Calibri"/>
                          <a:ea typeface="Calibri"/>
                          <a:cs typeface="Calibri"/>
                          <a:sym typeface="Calibri"/>
                        </a:rPr>
                        <a:t>structures, models and/or objects using a range of resources and investigate joining techniques</a:t>
                      </a:r>
                      <a:r>
                        <a:rPr lang="en-GB" sz="900" dirty="0"/>
                        <a:t>,</a:t>
                      </a:r>
                      <a:r>
                        <a:rPr lang="en-GB" sz="900" dirty="0">
                          <a:latin typeface="Calibri"/>
                          <a:ea typeface="Calibri"/>
                          <a:cs typeface="Calibri"/>
                          <a:sym typeface="Calibri"/>
                        </a:rPr>
                        <a:t> </a:t>
                      </a:r>
                      <a:r>
                        <a:rPr lang="en-GB" sz="900" i="1" dirty="0" err="1">
                          <a:latin typeface="Calibri"/>
                          <a:ea typeface="Calibri"/>
                          <a:cs typeface="Calibri"/>
                          <a:sym typeface="Calibri"/>
                        </a:rPr>
                        <a:t>e.g</a:t>
                      </a:r>
                      <a:r>
                        <a:rPr lang="en-GB" sz="900" i="1" dirty="0">
                          <a:latin typeface="Calibri"/>
                          <a:ea typeface="Calibri"/>
                          <a:cs typeface="Calibri"/>
                          <a:sym typeface="Calibri"/>
                        </a:rPr>
                        <a:t> glue, </a:t>
                      </a:r>
                      <a:r>
                        <a:rPr lang="en-GB" sz="900" i="1" dirty="0" err="1">
                          <a:latin typeface="Calibri"/>
                          <a:ea typeface="Calibri"/>
                          <a:cs typeface="Calibri"/>
                          <a:sym typeface="Calibri"/>
                        </a:rPr>
                        <a:t>sellotape</a:t>
                      </a:r>
                      <a:r>
                        <a:rPr lang="en-GB" sz="900" i="1" dirty="0">
                          <a:latin typeface="Calibri"/>
                          <a:ea typeface="Calibri"/>
                          <a:cs typeface="Calibri"/>
                          <a:sym typeface="Calibri"/>
                        </a:rPr>
                        <a:t>, sewing.</a:t>
                      </a:r>
                      <a:endParaRPr sz="900" i="1" dirty="0"/>
                    </a:p>
                    <a:p>
                      <a:pPr marL="0" marR="0" lvl="0" indent="0" algn="l" rtl="0">
                        <a:spcBef>
                          <a:spcPts val="0"/>
                        </a:spcBef>
                        <a:spcAft>
                          <a:spcPts val="0"/>
                        </a:spcAft>
                        <a:buNone/>
                      </a:pPr>
                      <a:endParaRPr sz="1800" dirty="0"/>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dirty="0"/>
                        <a:t>Construction</a:t>
                      </a:r>
                      <a:r>
                        <a:rPr lang="en-GB" sz="900" dirty="0"/>
                        <a:t> – Create </a:t>
                      </a:r>
                      <a:r>
                        <a:rPr lang="en-GB" sz="900" dirty="0">
                          <a:latin typeface="Calibri"/>
                          <a:ea typeface="Calibri"/>
                          <a:cs typeface="Calibri"/>
                          <a:sym typeface="Calibri"/>
                        </a:rPr>
                        <a:t>structures, models and/or objects using a range of resources and make purposeful selection appropriately when joining</a:t>
                      </a:r>
                      <a:r>
                        <a:rPr lang="en-GB" sz="900" dirty="0"/>
                        <a:t>,</a:t>
                      </a:r>
                      <a:r>
                        <a:rPr lang="en-GB" sz="900" dirty="0">
                          <a:latin typeface="Calibri"/>
                          <a:ea typeface="Calibri"/>
                          <a:cs typeface="Calibri"/>
                          <a:sym typeface="Calibri"/>
                        </a:rPr>
                        <a:t> </a:t>
                      </a:r>
                      <a:r>
                        <a:rPr lang="en-GB" sz="900" i="1" dirty="0" err="1">
                          <a:latin typeface="Calibri"/>
                          <a:ea typeface="Calibri"/>
                          <a:cs typeface="Calibri"/>
                          <a:sym typeface="Calibri"/>
                        </a:rPr>
                        <a:t>e.g</a:t>
                      </a:r>
                      <a:r>
                        <a:rPr lang="en-GB" sz="900" i="1" dirty="0">
                          <a:latin typeface="Calibri"/>
                          <a:ea typeface="Calibri"/>
                          <a:cs typeface="Calibri"/>
                          <a:sym typeface="Calibri"/>
                        </a:rPr>
                        <a:t> glue, </a:t>
                      </a:r>
                      <a:r>
                        <a:rPr lang="en-GB" sz="900" i="1" dirty="0" err="1">
                          <a:latin typeface="Calibri"/>
                          <a:ea typeface="Calibri"/>
                          <a:cs typeface="Calibri"/>
                          <a:sym typeface="Calibri"/>
                        </a:rPr>
                        <a:t>sellotape</a:t>
                      </a:r>
                      <a:r>
                        <a:rPr lang="en-GB" sz="900" i="1" dirty="0">
                          <a:latin typeface="Calibri"/>
                          <a:ea typeface="Calibri"/>
                          <a:cs typeface="Calibri"/>
                          <a:sym typeface="Calibri"/>
                        </a:rPr>
                        <a:t>, sewing.</a:t>
                      </a:r>
                      <a:endParaRPr sz="900" i="1" dirty="0"/>
                    </a:p>
                    <a:p>
                      <a:pPr marL="0" marR="0" lvl="0" indent="0" algn="l" rtl="0">
                        <a:spcBef>
                          <a:spcPts val="0"/>
                        </a:spcBef>
                        <a:spcAft>
                          <a:spcPts val="0"/>
                        </a:spcAft>
                        <a:buNone/>
                      </a:pPr>
                      <a:endParaRPr sz="1800" dirty="0"/>
                    </a:p>
                  </a:txBody>
                  <a:tcPr marL="91450" marR="91450" marT="45725" marB="45725">
                    <a:solidFill>
                      <a:srgbClr val="00B0DE">
                        <a:alpha val="20000"/>
                      </a:srgbClr>
                    </a:solidFill>
                  </a:tcPr>
                </a:tc>
                <a:tc>
                  <a:txBody>
                    <a:bodyPr/>
                    <a:lstStyle/>
                    <a:p>
                      <a:pPr marL="0" lvl="0" indent="0" algn="l" rtl="0">
                        <a:spcBef>
                          <a:spcPts val="0"/>
                        </a:spcBef>
                        <a:spcAft>
                          <a:spcPts val="0"/>
                        </a:spcAft>
                        <a:buClr>
                          <a:schemeClr val="dk1"/>
                        </a:buClr>
                        <a:buSzPts val="900"/>
                        <a:buFont typeface="Arial"/>
                        <a:buNone/>
                      </a:pPr>
                      <a:r>
                        <a:rPr lang="en-GB" sz="900" b="1"/>
                        <a:t>Construction- </a:t>
                      </a:r>
                      <a:r>
                        <a:rPr lang="en-GB" sz="900"/>
                        <a:t>Demonstrate understanding of materials to create a </a:t>
                      </a:r>
                      <a:r>
                        <a:rPr lang="en-GB" sz="900" b="1"/>
                        <a:t>sculpture</a:t>
                      </a:r>
                      <a:r>
                        <a:rPr lang="en-GB" sz="900"/>
                        <a:t> and/or model with techniques and processes,</a:t>
                      </a:r>
                      <a:r>
                        <a:rPr lang="en-GB" sz="900" i="1"/>
                        <a:t> e.g. wire sculpture, cardboard, metal, willow, recycled materials.</a:t>
                      </a:r>
                      <a:endParaRPr sz="1800" i="1"/>
                    </a:p>
                  </a:txBody>
                  <a:tcPr marL="91450" marR="91450" marT="45725" marB="45725">
                    <a:solidFill>
                      <a:srgbClr val="00B0DE">
                        <a:alpha val="20000"/>
                      </a:srgbClr>
                    </a:solidFill>
                  </a:tcPr>
                </a:tc>
                <a:tc>
                  <a:txBody>
                    <a:bodyPr/>
                    <a:lstStyle/>
                    <a:p>
                      <a:pPr marL="0" lvl="0" indent="0" algn="l" rtl="0">
                        <a:spcBef>
                          <a:spcPts val="0"/>
                        </a:spcBef>
                        <a:spcAft>
                          <a:spcPts val="0"/>
                        </a:spcAft>
                        <a:buClr>
                          <a:schemeClr val="dk1"/>
                        </a:buClr>
                        <a:buSzPts val="900"/>
                        <a:buFont typeface="Arial"/>
                        <a:buNone/>
                      </a:pPr>
                      <a:r>
                        <a:rPr lang="en-GB" sz="900" b="1"/>
                        <a:t>Construction- </a:t>
                      </a:r>
                      <a:r>
                        <a:rPr lang="en-GB" sz="900"/>
                        <a:t>Demonstrate more control and skillfulness when create a </a:t>
                      </a:r>
                      <a:r>
                        <a:rPr lang="en-GB" sz="900" b="1"/>
                        <a:t>sculpture</a:t>
                      </a:r>
                      <a:r>
                        <a:rPr lang="en-GB" sz="900"/>
                        <a:t> and/or model with techniques and processes, </a:t>
                      </a:r>
                      <a:r>
                        <a:rPr lang="en-GB" sz="900" i="1"/>
                        <a:t>e.g. wire sculpture, cardboard, metal, willow, recycled materials, wood.</a:t>
                      </a:r>
                      <a:endParaRPr sz="1800" i="1"/>
                    </a:p>
                  </a:txBody>
                  <a:tcPr marL="91450" marR="91450" marT="45725" marB="45725">
                    <a:solidFill>
                      <a:srgbClr val="00B0DE">
                        <a:alpha val="20000"/>
                      </a:srgbClr>
                    </a:solidFill>
                  </a:tcPr>
                </a:tc>
                <a:extLst>
                  <a:ext uri="{0D108BD9-81ED-4DB2-BD59-A6C34878D82A}">
                    <a16:rowId xmlns:a16="http://schemas.microsoft.com/office/drawing/2014/main" val="10005"/>
                  </a:ext>
                </a:extLst>
              </a:tr>
              <a:tr h="1021750">
                <a:tc>
                  <a:txBody>
                    <a:bodyPr/>
                    <a:lstStyle/>
                    <a:p>
                      <a:pPr marL="0" marR="0" lvl="0" indent="0" algn="l" rtl="0">
                        <a:spcBef>
                          <a:spcPts val="0"/>
                        </a:spcBef>
                        <a:spcAft>
                          <a:spcPts val="0"/>
                        </a:spcAft>
                        <a:buNone/>
                      </a:pPr>
                      <a:r>
                        <a:rPr lang="en-GB" sz="1800" b="1"/>
                        <a:t>Mixed Media</a:t>
                      </a:r>
                      <a:endParaRPr sz="1800" b="1"/>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a:latin typeface="Calibri"/>
                          <a:ea typeface="Calibri"/>
                          <a:cs typeface="Calibri"/>
                          <a:sym typeface="Calibri"/>
                        </a:rPr>
                        <a:t>M</a:t>
                      </a:r>
                      <a:r>
                        <a:rPr lang="en-GB" sz="900" b="1"/>
                        <a:t>ixed Media</a:t>
                      </a:r>
                      <a:r>
                        <a:rPr lang="en-GB" sz="900" b="1">
                          <a:latin typeface="Calibri"/>
                          <a:ea typeface="Calibri"/>
                          <a:cs typeface="Calibri"/>
                          <a:sym typeface="Calibri"/>
                        </a:rPr>
                        <a:t> </a:t>
                      </a:r>
                      <a:r>
                        <a:rPr lang="en-GB" sz="900">
                          <a:latin typeface="Calibri"/>
                          <a:ea typeface="Calibri"/>
                          <a:cs typeface="Calibri"/>
                          <a:sym typeface="Calibri"/>
                        </a:rPr>
                        <a:t>- Explore and experiment and explore a range of </a:t>
                      </a:r>
                      <a:r>
                        <a:rPr lang="en-GB" sz="900" b="1">
                          <a:latin typeface="Calibri"/>
                          <a:ea typeface="Calibri"/>
                          <a:cs typeface="Calibri"/>
                          <a:sym typeface="Calibri"/>
                        </a:rPr>
                        <a:t>mixed media</a:t>
                      </a:r>
                      <a:r>
                        <a:rPr lang="en-GB" sz="900">
                          <a:latin typeface="Calibri"/>
                          <a:ea typeface="Calibri"/>
                          <a:cs typeface="Calibri"/>
                          <a:sym typeface="Calibri"/>
                        </a:rPr>
                        <a:t> techniques and processes, </a:t>
                      </a:r>
                      <a:r>
                        <a:rPr lang="en-GB" sz="900" i="1">
                          <a:latin typeface="Calibri"/>
                          <a:ea typeface="Calibri"/>
                          <a:cs typeface="Calibri"/>
                          <a:sym typeface="Calibri"/>
                        </a:rPr>
                        <a:t>e.g </a:t>
                      </a:r>
                      <a:r>
                        <a:rPr lang="en-GB" sz="900" b="1" i="1"/>
                        <a:t>collage</a:t>
                      </a:r>
                      <a:r>
                        <a:rPr lang="en-GB" sz="900" i="1">
                          <a:latin typeface="Calibri"/>
                          <a:ea typeface="Calibri"/>
                          <a:cs typeface="Calibri"/>
                          <a:sym typeface="Calibri"/>
                        </a:rPr>
                        <a:t>, rubbings and </a:t>
                      </a:r>
                      <a:r>
                        <a:rPr lang="en-GB" sz="900" b="1" i="1"/>
                        <a:t>layering.</a:t>
                      </a:r>
                      <a:endParaRPr b="1" i="1"/>
                    </a:p>
                    <a:p>
                      <a:pPr marL="0" marR="0" lvl="0" indent="0" algn="l" rtl="0">
                        <a:lnSpc>
                          <a:spcPct val="100000"/>
                        </a:lnSpc>
                        <a:spcBef>
                          <a:spcPts val="0"/>
                        </a:spcBef>
                        <a:spcAft>
                          <a:spcPts val="0"/>
                        </a:spcAft>
                        <a:buClr>
                          <a:schemeClr val="dk1"/>
                        </a:buClr>
                        <a:buSzPts val="900"/>
                        <a:buFont typeface="Calibri"/>
                        <a:buNone/>
                      </a:pPr>
                      <a:endParaRPr sz="900"/>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dirty="0">
                          <a:latin typeface="Calibri"/>
                          <a:ea typeface="Calibri"/>
                          <a:cs typeface="Calibri"/>
                          <a:sym typeface="Calibri"/>
                        </a:rPr>
                        <a:t>M</a:t>
                      </a:r>
                      <a:r>
                        <a:rPr lang="en-GB" sz="900" b="1" dirty="0"/>
                        <a:t>ixed Media</a:t>
                      </a:r>
                      <a:r>
                        <a:rPr lang="en-GB" sz="900" b="1" dirty="0">
                          <a:latin typeface="Calibri"/>
                          <a:ea typeface="Calibri"/>
                          <a:cs typeface="Calibri"/>
                          <a:sym typeface="Calibri"/>
                        </a:rPr>
                        <a:t> </a:t>
                      </a:r>
                      <a:r>
                        <a:rPr lang="en-GB" sz="900" dirty="0">
                          <a:latin typeface="Calibri"/>
                          <a:ea typeface="Calibri"/>
                          <a:cs typeface="Calibri"/>
                          <a:sym typeface="Calibri"/>
                        </a:rPr>
                        <a:t>– Explore and create </a:t>
                      </a:r>
                      <a:r>
                        <a:rPr lang="en-GB" sz="900" b="1" dirty="0">
                          <a:latin typeface="Calibri"/>
                          <a:ea typeface="Calibri"/>
                          <a:cs typeface="Calibri"/>
                          <a:sym typeface="Calibri"/>
                        </a:rPr>
                        <a:t>mixed med</a:t>
                      </a:r>
                      <a:r>
                        <a:rPr lang="en-GB" sz="900" b="1" dirty="0"/>
                        <a:t>ia </a:t>
                      </a:r>
                      <a:r>
                        <a:rPr lang="en-GB" sz="900" b="0" dirty="0">
                          <a:latin typeface="Calibri"/>
                          <a:ea typeface="Calibri"/>
                          <a:cs typeface="Calibri"/>
                          <a:sym typeface="Calibri"/>
                        </a:rPr>
                        <a:t>works using a range of  </a:t>
                      </a:r>
                      <a:r>
                        <a:rPr lang="en-GB" sz="900" dirty="0">
                          <a:latin typeface="Calibri"/>
                          <a:ea typeface="Calibri"/>
                          <a:cs typeface="Calibri"/>
                          <a:sym typeface="Calibri"/>
                        </a:rPr>
                        <a:t>techniques and processes for a purpose, </a:t>
                      </a:r>
                      <a:r>
                        <a:rPr lang="en-GB" sz="900" i="1" dirty="0" err="1">
                          <a:latin typeface="Calibri"/>
                          <a:ea typeface="Calibri"/>
                          <a:cs typeface="Calibri"/>
                          <a:sym typeface="Calibri"/>
                        </a:rPr>
                        <a:t>e.g</a:t>
                      </a:r>
                      <a:r>
                        <a:rPr lang="en-GB" sz="900" i="1" dirty="0">
                          <a:latin typeface="Calibri"/>
                          <a:ea typeface="Calibri"/>
                          <a:cs typeface="Calibri"/>
                          <a:sym typeface="Calibri"/>
                        </a:rPr>
                        <a:t> </a:t>
                      </a:r>
                      <a:r>
                        <a:rPr lang="en-GB" sz="900" b="1" i="1" dirty="0"/>
                        <a:t>collage, layering,</a:t>
                      </a:r>
                      <a:r>
                        <a:rPr lang="en-GB" sz="900" i="1" dirty="0">
                          <a:latin typeface="Calibri"/>
                          <a:ea typeface="Calibri"/>
                          <a:cs typeface="Calibri"/>
                          <a:sym typeface="Calibri"/>
                        </a:rPr>
                        <a:t> stitching.</a:t>
                      </a:r>
                      <a:endParaRPr i="1" dirty="0"/>
                    </a:p>
                    <a:p>
                      <a:pPr marL="0" marR="0" lvl="0" indent="0" algn="l" rtl="0">
                        <a:spcBef>
                          <a:spcPts val="0"/>
                        </a:spcBef>
                        <a:spcAft>
                          <a:spcPts val="0"/>
                        </a:spcAft>
                        <a:buNone/>
                      </a:pPr>
                      <a:endParaRPr sz="1800" dirty="0"/>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dirty="0">
                          <a:latin typeface="Calibri"/>
                          <a:ea typeface="Calibri"/>
                          <a:cs typeface="Calibri"/>
                          <a:sym typeface="Calibri"/>
                        </a:rPr>
                        <a:t>M</a:t>
                      </a:r>
                      <a:r>
                        <a:rPr lang="en-GB" sz="900" b="1" dirty="0"/>
                        <a:t>ixed Media</a:t>
                      </a:r>
                      <a:r>
                        <a:rPr lang="en-GB" sz="900" dirty="0">
                          <a:latin typeface="Calibri"/>
                          <a:ea typeface="Calibri"/>
                          <a:cs typeface="Calibri"/>
                          <a:sym typeface="Calibri"/>
                        </a:rPr>
                        <a:t>– Explore and create </a:t>
                      </a:r>
                      <a:r>
                        <a:rPr lang="en-GB" sz="900" b="1" dirty="0">
                          <a:latin typeface="Calibri"/>
                          <a:ea typeface="Calibri"/>
                          <a:cs typeface="Calibri"/>
                          <a:sym typeface="Calibri"/>
                        </a:rPr>
                        <a:t>mixed me</a:t>
                      </a:r>
                      <a:r>
                        <a:rPr lang="en-GB" sz="900" b="1" dirty="0"/>
                        <a:t>dia </a:t>
                      </a:r>
                      <a:r>
                        <a:rPr lang="en-GB" sz="900" b="0" dirty="0" err="1">
                          <a:latin typeface="Calibri"/>
                          <a:ea typeface="Calibri"/>
                          <a:cs typeface="Calibri"/>
                          <a:sym typeface="Calibri"/>
                        </a:rPr>
                        <a:t>orks</a:t>
                      </a:r>
                      <a:r>
                        <a:rPr lang="en-GB" sz="900" b="0" dirty="0">
                          <a:latin typeface="Calibri"/>
                          <a:ea typeface="Calibri"/>
                          <a:cs typeface="Calibri"/>
                          <a:sym typeface="Calibri"/>
                        </a:rPr>
                        <a:t> using a range of </a:t>
                      </a:r>
                      <a:r>
                        <a:rPr lang="en-GB" sz="900" dirty="0">
                          <a:latin typeface="Calibri"/>
                          <a:ea typeface="Calibri"/>
                          <a:cs typeface="Calibri"/>
                          <a:sym typeface="Calibri"/>
                        </a:rPr>
                        <a:t>techniques and processes for a purpose, </a:t>
                      </a:r>
                      <a:r>
                        <a:rPr lang="en-GB" sz="900" i="1" dirty="0" err="1">
                          <a:latin typeface="Calibri"/>
                          <a:ea typeface="Calibri"/>
                          <a:cs typeface="Calibri"/>
                          <a:sym typeface="Calibri"/>
                        </a:rPr>
                        <a:t>e.g</a:t>
                      </a:r>
                      <a:r>
                        <a:rPr lang="en-GB" sz="900" i="1" dirty="0">
                          <a:latin typeface="Calibri"/>
                          <a:ea typeface="Calibri"/>
                          <a:cs typeface="Calibri"/>
                          <a:sym typeface="Calibri"/>
                        </a:rPr>
                        <a:t> collage, fabric, </a:t>
                      </a:r>
                      <a:r>
                        <a:rPr lang="en-GB" sz="900" b="1" i="1" dirty="0"/>
                        <a:t>decoupage, embellishing. </a:t>
                      </a:r>
                      <a:endParaRPr b="1" i="1" dirty="0"/>
                    </a:p>
                    <a:p>
                      <a:pPr marL="0" marR="0" lvl="0" indent="0" algn="l" rtl="0">
                        <a:spcBef>
                          <a:spcPts val="0"/>
                        </a:spcBef>
                        <a:spcAft>
                          <a:spcPts val="0"/>
                        </a:spcAft>
                        <a:buNone/>
                      </a:pPr>
                      <a:endParaRPr sz="1800" dirty="0"/>
                    </a:p>
                  </a:txBody>
                  <a:tcPr marL="91450" marR="91450" marT="45725" marB="45725">
                    <a:solidFill>
                      <a:srgbClr val="00B0DE">
                        <a:alpha val="20000"/>
                      </a:srgbClr>
                    </a:solidFill>
                  </a:tcPr>
                </a:tc>
                <a:tc>
                  <a:txBody>
                    <a:bodyPr/>
                    <a:lstStyle/>
                    <a:p>
                      <a:pPr marL="0" lvl="0" indent="0" algn="l" rtl="0">
                        <a:spcBef>
                          <a:spcPts val="0"/>
                        </a:spcBef>
                        <a:spcAft>
                          <a:spcPts val="0"/>
                        </a:spcAft>
                        <a:buClr>
                          <a:srgbClr val="002060"/>
                        </a:buClr>
                        <a:buSzPts val="900"/>
                        <a:buFont typeface="Calibri"/>
                        <a:buNone/>
                      </a:pPr>
                      <a:r>
                        <a:rPr lang="en-GB" sz="900" b="1" dirty="0"/>
                        <a:t>Mixed Media </a:t>
                      </a:r>
                      <a:r>
                        <a:rPr lang="en-GB" sz="900" dirty="0"/>
                        <a:t>– Demonstrate understanding and select appropriate materials and resources to create </a:t>
                      </a:r>
                      <a:r>
                        <a:rPr lang="en-GB" sz="900" b="1" dirty="0"/>
                        <a:t>mixed media </a:t>
                      </a:r>
                      <a:r>
                        <a:rPr lang="en-GB" sz="900" dirty="0"/>
                        <a:t>works using a range of techniques and processes for a purpose, </a:t>
                      </a:r>
                      <a:r>
                        <a:rPr lang="en-GB" sz="900" i="1" dirty="0" err="1"/>
                        <a:t>e.g</a:t>
                      </a:r>
                      <a:r>
                        <a:rPr lang="en-GB" sz="900" i="1" dirty="0"/>
                        <a:t> collage, fabric, </a:t>
                      </a:r>
                      <a:r>
                        <a:rPr lang="en-GB" sz="900" b="1" i="1" dirty="0"/>
                        <a:t>decoupage, embellishing.</a:t>
                      </a:r>
                      <a:r>
                        <a:rPr lang="en-GB" sz="900" dirty="0"/>
                        <a:t> </a:t>
                      </a:r>
                      <a:endParaRPr dirty="0"/>
                    </a:p>
                    <a:p>
                      <a:pPr marL="0" marR="0" lvl="0" indent="0" algn="l" rtl="0">
                        <a:spcBef>
                          <a:spcPts val="0"/>
                        </a:spcBef>
                        <a:spcAft>
                          <a:spcPts val="0"/>
                        </a:spcAft>
                        <a:buNone/>
                      </a:pPr>
                      <a:endParaRPr sz="1800" dirty="0"/>
                    </a:p>
                  </a:txBody>
                  <a:tcPr marL="91450" marR="91450" marT="45725" marB="45725">
                    <a:solidFill>
                      <a:srgbClr val="00B0DE">
                        <a:alpha val="20000"/>
                      </a:srgbClr>
                    </a:solidFill>
                  </a:tcPr>
                </a:tc>
                <a:tc>
                  <a:txBody>
                    <a:bodyPr/>
                    <a:lstStyle/>
                    <a:p>
                      <a:pPr marL="0" lvl="0" indent="0" algn="l" rtl="0">
                        <a:spcBef>
                          <a:spcPts val="0"/>
                        </a:spcBef>
                        <a:spcAft>
                          <a:spcPts val="0"/>
                        </a:spcAft>
                        <a:buClr>
                          <a:schemeClr val="dk1"/>
                        </a:buClr>
                        <a:buSzPts val="900"/>
                        <a:buFont typeface="Arial"/>
                        <a:buNone/>
                      </a:pPr>
                      <a:r>
                        <a:rPr lang="en-GB" sz="900" b="1" dirty="0"/>
                        <a:t>Mixed Media </a:t>
                      </a:r>
                      <a:r>
                        <a:rPr lang="en-GB" sz="900" dirty="0"/>
                        <a:t>– Demonstrate more control and skilfulness when selecting appropriate materials and resources to create </a:t>
                      </a:r>
                      <a:r>
                        <a:rPr lang="en-GB" sz="900" b="1" dirty="0"/>
                        <a:t>mixed media </a:t>
                      </a:r>
                      <a:r>
                        <a:rPr lang="en-GB" sz="900" dirty="0"/>
                        <a:t>works using a range of techniques and processes for a purpose </a:t>
                      </a:r>
                      <a:r>
                        <a:rPr lang="en-GB" sz="900" i="1" dirty="0" err="1"/>
                        <a:t>e.g</a:t>
                      </a:r>
                      <a:r>
                        <a:rPr lang="en-GB" sz="900" i="1" dirty="0"/>
                        <a:t> collage, imagery, paper, layering, photography, fabric, decoupage, embellishing.</a:t>
                      </a:r>
                      <a:endParaRPr i="1" dirty="0"/>
                    </a:p>
                    <a:p>
                      <a:pPr marL="0" marR="0" lvl="0" indent="0" algn="l" rtl="0">
                        <a:spcBef>
                          <a:spcPts val="0"/>
                        </a:spcBef>
                        <a:spcAft>
                          <a:spcPts val="0"/>
                        </a:spcAft>
                        <a:buNone/>
                      </a:pPr>
                      <a:endParaRPr sz="1800" dirty="0"/>
                    </a:p>
                  </a:txBody>
                  <a:tcPr marL="91450" marR="91450" marT="45725" marB="45725">
                    <a:solidFill>
                      <a:srgbClr val="00B0DE">
                        <a:alpha val="20000"/>
                      </a:srgbClr>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2" name="TextBox 1">
            <a:extLst>
              <a:ext uri="{FF2B5EF4-FFF2-40B4-BE49-F238E27FC236}">
                <a16:creationId xmlns:a16="http://schemas.microsoft.com/office/drawing/2014/main" id="{73767DCA-EEDD-9603-23B8-5444F00F84F5}"/>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04" name="Google Shape;104;p3"/>
          <p:cNvGraphicFramePr/>
          <p:nvPr>
            <p:extLst>
              <p:ext uri="{D42A27DB-BD31-4B8C-83A1-F6EECF244321}">
                <p14:modId xmlns:p14="http://schemas.microsoft.com/office/powerpoint/2010/main" val="881032273"/>
              </p:ext>
            </p:extLst>
          </p:nvPr>
        </p:nvGraphicFramePr>
        <p:xfrm>
          <a:off x="278850" y="95204"/>
          <a:ext cx="11634300" cy="6606632"/>
        </p:xfrm>
        <a:graphic>
          <a:graphicData uri="http://schemas.openxmlformats.org/drawingml/2006/table">
            <a:tbl>
              <a:tblPr firstRow="1" bandRow="1">
                <a:noFill/>
              </a:tblPr>
              <a:tblGrid>
                <a:gridCol w="1939050">
                  <a:extLst>
                    <a:ext uri="{9D8B030D-6E8A-4147-A177-3AD203B41FA5}">
                      <a16:colId xmlns:a16="http://schemas.microsoft.com/office/drawing/2014/main" val="20000"/>
                    </a:ext>
                  </a:extLst>
                </a:gridCol>
                <a:gridCol w="1939050">
                  <a:extLst>
                    <a:ext uri="{9D8B030D-6E8A-4147-A177-3AD203B41FA5}">
                      <a16:colId xmlns:a16="http://schemas.microsoft.com/office/drawing/2014/main" val="20001"/>
                    </a:ext>
                  </a:extLst>
                </a:gridCol>
                <a:gridCol w="1939050">
                  <a:extLst>
                    <a:ext uri="{9D8B030D-6E8A-4147-A177-3AD203B41FA5}">
                      <a16:colId xmlns:a16="http://schemas.microsoft.com/office/drawing/2014/main" val="20002"/>
                    </a:ext>
                  </a:extLst>
                </a:gridCol>
                <a:gridCol w="1939050">
                  <a:extLst>
                    <a:ext uri="{9D8B030D-6E8A-4147-A177-3AD203B41FA5}">
                      <a16:colId xmlns:a16="http://schemas.microsoft.com/office/drawing/2014/main" val="20003"/>
                    </a:ext>
                  </a:extLst>
                </a:gridCol>
                <a:gridCol w="1939050">
                  <a:extLst>
                    <a:ext uri="{9D8B030D-6E8A-4147-A177-3AD203B41FA5}">
                      <a16:colId xmlns:a16="http://schemas.microsoft.com/office/drawing/2014/main" val="20004"/>
                    </a:ext>
                  </a:extLst>
                </a:gridCol>
                <a:gridCol w="1939050">
                  <a:extLst>
                    <a:ext uri="{9D8B030D-6E8A-4147-A177-3AD203B41FA5}">
                      <a16:colId xmlns:a16="http://schemas.microsoft.com/office/drawing/2014/main" val="20005"/>
                    </a:ext>
                  </a:extLst>
                </a:gridCol>
              </a:tblGrid>
              <a:tr h="710450">
                <a:tc gridSpan="2">
                  <a:txBody>
                    <a:bodyPr/>
                    <a:lstStyle/>
                    <a:p>
                      <a:pPr marL="0" marR="0" lvl="0" indent="0" algn="l" rtl="0">
                        <a:lnSpc>
                          <a:spcPct val="100000"/>
                        </a:lnSpc>
                        <a:spcBef>
                          <a:spcPts val="0"/>
                        </a:spcBef>
                        <a:spcAft>
                          <a:spcPts val="0"/>
                        </a:spcAft>
                        <a:buClr>
                          <a:schemeClr val="dk1"/>
                        </a:buClr>
                        <a:buSzPts val="1200"/>
                        <a:buFont typeface="Calibri"/>
                        <a:buNone/>
                      </a:pPr>
                      <a:r>
                        <a:rPr lang="en-GB" sz="1200" dirty="0">
                          <a:solidFill>
                            <a:schemeClr val="bg1"/>
                          </a:solidFill>
                        </a:rPr>
                        <a:t>Exploring the expressive arts is essential to developing artistic skills and knowledge and it enables learners to become curious and creative individuals.</a:t>
                      </a:r>
                      <a:endParaRPr sz="1200" dirty="0">
                        <a:solidFill>
                          <a:schemeClr val="bg1"/>
                        </a:solidFill>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200"/>
                        <a:buFont typeface="Calibri"/>
                        <a:buNone/>
                      </a:pPr>
                      <a:r>
                        <a:rPr lang="en-GB" sz="1200" dirty="0">
                          <a:solidFill>
                            <a:schemeClr val="lt1"/>
                          </a:solidFill>
                        </a:rPr>
                        <a:t>Responding and reflecting, both as artist and audience, is a fundamental part of learning in the expressive arts.</a:t>
                      </a:r>
                      <a:endParaRPr sz="1200"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dirty="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200"/>
                        <a:buFont typeface="Calibri"/>
                        <a:buNone/>
                      </a:pPr>
                      <a:r>
                        <a:rPr lang="en-GB" sz="1200" dirty="0">
                          <a:solidFill>
                            <a:schemeClr val="lt1"/>
                          </a:solidFill>
                        </a:rPr>
                        <a:t>Creating combines skills and knowledge, drawing on the senses, inspiration and imagination.</a:t>
                      </a:r>
                      <a:endParaRPr sz="1200" dirty="0">
                        <a:solidFill>
                          <a:schemeClr val="lt1"/>
                        </a:solidFill>
                      </a:endParaRPr>
                    </a:p>
                    <a:p>
                      <a:pPr marL="0" marR="0" lvl="0" indent="0" algn="l" rtl="0">
                        <a:lnSpc>
                          <a:spcPct val="100000"/>
                        </a:lnSpc>
                        <a:spcBef>
                          <a:spcPts val="0"/>
                        </a:spcBef>
                        <a:spcAft>
                          <a:spcPts val="0"/>
                        </a:spcAft>
                        <a:buClr>
                          <a:schemeClr val="dk1"/>
                        </a:buClr>
                        <a:buSzPts val="1200"/>
                        <a:buFont typeface="Calibri"/>
                        <a:buNone/>
                      </a:pPr>
                      <a:endParaRPr sz="1200" dirty="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extLst>
                  <a:ext uri="{0D108BD9-81ED-4DB2-BD59-A6C34878D82A}">
                    <a16:rowId xmlns:a16="http://schemas.microsoft.com/office/drawing/2014/main" val="10000"/>
                  </a:ext>
                </a:extLst>
              </a:tr>
              <a:tr h="471125">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a:t>
                      </a:r>
                      <a:r>
                        <a:rPr lang="en-GB" sz="2800" dirty="0">
                          <a:solidFill>
                            <a:schemeClr val="lt1"/>
                          </a:solidFill>
                        </a:rPr>
                        <a:t>: Techniques – Communication – Context - Creating</a:t>
                      </a:r>
                      <a:endParaRPr dirty="0"/>
                    </a:p>
                  </a:txBody>
                  <a:tcPr marL="91450" marR="91450" marT="45725" marB="45725">
                    <a:solidFill>
                      <a:srgbClr val="00AF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0">
                <a:tc>
                  <a:txBody>
                    <a:bodyPr/>
                    <a:lstStyle/>
                    <a:p>
                      <a:pPr marL="0" lvl="0" indent="0" algn="ctr" rtl="0">
                        <a:spcBef>
                          <a:spcPts val="0"/>
                        </a:spcBef>
                        <a:spcAft>
                          <a:spcPts val="0"/>
                        </a:spcAft>
                        <a:buClr>
                          <a:schemeClr val="dk1"/>
                        </a:buClr>
                        <a:buSzPts val="1100"/>
                        <a:buFont typeface="Calibri"/>
                        <a:buNone/>
                      </a:pPr>
                      <a:r>
                        <a:rPr lang="en-GB" sz="1400" b="1" dirty="0"/>
                        <a:t>ART</a:t>
                      </a:r>
                      <a:endParaRPr sz="1400" b="1" dirty="0"/>
                    </a:p>
                  </a:txBody>
                  <a:tcPr marL="91450" marR="91450" marT="45725" marB="45725">
                    <a:lnB w="12700" cap="flat" cmpd="sng">
                      <a:solidFill>
                        <a:schemeClr val="lt1"/>
                      </a:solidFill>
                      <a:prstDash val="solid"/>
                      <a:round/>
                      <a:headEnd type="none" w="sm" len="sm"/>
                      <a:tailEnd type="none" w="sm" len="sm"/>
                    </a:lnB>
                    <a:solidFill>
                      <a:schemeClr val="accent2">
                        <a:lumMod val="40000"/>
                        <a:lumOff val="60000"/>
                      </a:schemeClr>
                    </a:solidFill>
                  </a:tcPr>
                </a:tc>
                <a:tc>
                  <a:txBody>
                    <a:bodyPr/>
                    <a:lstStyle/>
                    <a:p>
                      <a:pPr marL="0" marR="0" lvl="0" indent="0" algn="ctr" rtl="0">
                        <a:spcBef>
                          <a:spcPts val="0"/>
                        </a:spcBef>
                        <a:spcAft>
                          <a:spcPts val="0"/>
                        </a:spcAft>
                        <a:buNone/>
                      </a:pPr>
                      <a:r>
                        <a:rPr lang="en-GB" sz="1400" b="1" dirty="0"/>
                        <a:t>PS1</a:t>
                      </a:r>
                      <a:endParaRPr sz="1400" b="1" dirty="0"/>
                    </a:p>
                  </a:txBody>
                  <a:tcPr marL="91450" marR="91450" marT="45725" marB="45725">
                    <a:lnB w="12700" cap="flat" cmpd="sng">
                      <a:solidFill>
                        <a:schemeClr val="lt1"/>
                      </a:solidFill>
                      <a:prstDash val="solid"/>
                      <a:round/>
                      <a:headEnd type="none" w="sm" len="sm"/>
                      <a:tailEnd type="none" w="sm" len="sm"/>
                    </a:lnB>
                    <a:solidFill>
                      <a:schemeClr val="accent2">
                        <a:lumMod val="40000"/>
                        <a:lumOff val="60000"/>
                      </a:scheme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dirty="0"/>
                        <a:t>PS2</a:t>
                      </a:r>
                      <a:endParaRPr sz="1400" b="1" dirty="0"/>
                    </a:p>
                  </a:txBody>
                  <a:tcPr marL="91450" marR="91450" marT="45725" marB="45725">
                    <a:lnB w="12700" cap="flat" cmpd="sng">
                      <a:solidFill>
                        <a:schemeClr val="lt1"/>
                      </a:solidFill>
                      <a:prstDash val="solid"/>
                      <a:round/>
                      <a:headEnd type="none" w="sm" len="sm"/>
                      <a:tailEnd type="none" w="sm" len="sm"/>
                    </a:lnB>
                    <a:solidFill>
                      <a:schemeClr val="accent2">
                        <a:lumMod val="40000"/>
                        <a:lumOff val="60000"/>
                      </a:scheme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dirty="0"/>
                        <a:t>PS3</a:t>
                      </a:r>
                      <a:endParaRPr sz="1400" b="1" dirty="0"/>
                    </a:p>
                  </a:txBody>
                  <a:tcPr marL="91450" marR="91450" marT="45725" marB="45725">
                    <a:lnB w="12700" cap="flat" cmpd="sng">
                      <a:solidFill>
                        <a:schemeClr val="lt1"/>
                      </a:solidFill>
                      <a:prstDash val="solid"/>
                      <a:round/>
                      <a:headEnd type="none" w="sm" len="sm"/>
                      <a:tailEnd type="none" w="sm" len="sm"/>
                    </a:lnB>
                    <a:solidFill>
                      <a:schemeClr val="accent2">
                        <a:lumMod val="40000"/>
                        <a:lumOff val="60000"/>
                      </a:schemeClr>
                    </a:solidFill>
                  </a:tcPr>
                </a:tc>
                <a:tc>
                  <a:txBody>
                    <a:bodyPr/>
                    <a:lstStyle/>
                    <a:p>
                      <a:pPr marL="0" lvl="0" indent="0" algn="ctr" rtl="0">
                        <a:spcBef>
                          <a:spcPts val="0"/>
                        </a:spcBef>
                        <a:spcAft>
                          <a:spcPts val="0"/>
                        </a:spcAft>
                        <a:buClr>
                          <a:schemeClr val="dk1"/>
                        </a:buClr>
                        <a:buSzPts val="1400"/>
                        <a:buFont typeface="Calibri"/>
                        <a:buNone/>
                      </a:pPr>
                      <a:r>
                        <a:rPr lang="en-GB" sz="1400" b="1" dirty="0"/>
                        <a:t>PS4</a:t>
                      </a:r>
                      <a:endParaRPr sz="1400" b="1" dirty="0"/>
                    </a:p>
                  </a:txBody>
                  <a:tcPr marL="91450" marR="91450" marT="45725" marB="45725">
                    <a:solidFill>
                      <a:schemeClr val="accent2">
                        <a:lumMod val="40000"/>
                        <a:lumOff val="60000"/>
                      </a:schemeClr>
                    </a:solidFill>
                  </a:tcPr>
                </a:tc>
                <a:tc>
                  <a:txBody>
                    <a:bodyPr/>
                    <a:lstStyle/>
                    <a:p>
                      <a:pPr marL="0" lvl="0" indent="0" algn="ctr" rtl="0">
                        <a:spcBef>
                          <a:spcPts val="0"/>
                        </a:spcBef>
                        <a:spcAft>
                          <a:spcPts val="0"/>
                        </a:spcAft>
                        <a:buClr>
                          <a:schemeClr val="dk1"/>
                        </a:buClr>
                        <a:buSzPts val="1400"/>
                        <a:buFont typeface="Calibri"/>
                        <a:buNone/>
                      </a:pPr>
                      <a:r>
                        <a:rPr lang="en-GB" sz="1400" b="1" dirty="0"/>
                        <a:t>PS5</a:t>
                      </a:r>
                      <a:endParaRPr sz="1400" b="1" dirty="0"/>
                    </a:p>
                  </a:txBody>
                  <a:tcPr marL="91450" marR="91450" marT="45725" marB="45725">
                    <a:solidFill>
                      <a:schemeClr val="accent2">
                        <a:lumMod val="40000"/>
                        <a:lumOff val="60000"/>
                      </a:schemeClr>
                    </a:solidFill>
                  </a:tcPr>
                </a:tc>
                <a:extLst>
                  <a:ext uri="{0D108BD9-81ED-4DB2-BD59-A6C34878D82A}">
                    <a16:rowId xmlns:a16="http://schemas.microsoft.com/office/drawing/2014/main" val="10002"/>
                  </a:ext>
                </a:extLst>
              </a:tr>
              <a:tr h="1021325">
                <a:tc>
                  <a:txBody>
                    <a:bodyPr/>
                    <a:lstStyle/>
                    <a:p>
                      <a:pPr marL="0" marR="0" lvl="0" indent="0" algn="l" rtl="0">
                        <a:spcBef>
                          <a:spcPts val="0"/>
                        </a:spcBef>
                        <a:spcAft>
                          <a:spcPts val="0"/>
                        </a:spcAft>
                        <a:buNone/>
                      </a:pPr>
                      <a:r>
                        <a:rPr lang="en-GB" sz="1800" b="1" dirty="0"/>
                        <a:t>Textiles</a:t>
                      </a:r>
                      <a:endParaRPr sz="1800" b="1" dirty="0"/>
                    </a:p>
                    <a:p>
                      <a:pPr marL="0" marR="0" lvl="0" indent="0" algn="l" rtl="0">
                        <a:spcBef>
                          <a:spcPts val="0"/>
                        </a:spcBef>
                        <a:spcAft>
                          <a:spcPts val="0"/>
                        </a:spcAft>
                        <a:buNone/>
                      </a:pPr>
                      <a:endParaRPr sz="1800" b="1" dirty="0"/>
                    </a:p>
                  </a:txBody>
                  <a:tcPr marL="91450" marR="91450" marT="45725" marB="45725">
                    <a:lnT w="12700" cap="flat" cmpd="sng" algn="ctr">
                      <a:solidFill>
                        <a:schemeClr val="lt1"/>
                      </a:solidFill>
                      <a:prstDash val="solid"/>
                      <a:round/>
                      <a:headEnd type="none" w="sm" len="sm"/>
                      <a:tailEnd type="none" w="sm" len="sm"/>
                    </a:lnT>
                    <a:solidFill>
                      <a:srgbClr val="00B0DE">
                        <a:alpha val="20000"/>
                      </a:srgbClr>
                    </a:solidFill>
                  </a:tcPr>
                </a:tc>
                <a:tc>
                  <a:txBody>
                    <a:bodyPr/>
                    <a:lstStyle/>
                    <a:p>
                      <a:pPr marL="0" marR="0" lvl="0" indent="0" algn="l" rtl="0">
                        <a:spcBef>
                          <a:spcPts val="0"/>
                        </a:spcBef>
                        <a:spcAft>
                          <a:spcPts val="0"/>
                        </a:spcAft>
                        <a:buClr>
                          <a:srgbClr val="002060"/>
                        </a:buClr>
                        <a:buSzPts val="900"/>
                        <a:buFont typeface="Calibri"/>
                        <a:buNone/>
                      </a:pPr>
                      <a:r>
                        <a:rPr lang="en-GB" sz="900" b="1" dirty="0"/>
                        <a:t>Textiles</a:t>
                      </a:r>
                      <a:r>
                        <a:rPr lang="en-GB" sz="900" dirty="0"/>
                        <a:t>– Exploring different textiles and materials to create collage combining pattern, texture and print, </a:t>
                      </a:r>
                      <a:r>
                        <a:rPr lang="en-GB" sz="900" i="1" dirty="0"/>
                        <a:t>e.g. use different textiles to create a </a:t>
                      </a:r>
                      <a:r>
                        <a:rPr lang="en-GB" sz="900" b="1" i="1" dirty="0"/>
                        <a:t>collage</a:t>
                      </a:r>
                      <a:r>
                        <a:rPr lang="en-GB" sz="900" i="1" dirty="0"/>
                        <a:t> like using furry material to show a lion.</a:t>
                      </a:r>
                      <a:endParaRPr sz="900" i="1" dirty="0"/>
                    </a:p>
                    <a:p>
                      <a:pPr marL="0" marR="0" lvl="0" indent="0" algn="l" rtl="0">
                        <a:spcBef>
                          <a:spcPts val="0"/>
                        </a:spcBef>
                        <a:spcAft>
                          <a:spcPts val="0"/>
                        </a:spcAft>
                        <a:buClr>
                          <a:srgbClr val="002060"/>
                        </a:buClr>
                        <a:buSzPts val="900"/>
                        <a:buFont typeface="Calibri"/>
                        <a:buNone/>
                      </a:pPr>
                      <a:endParaRPr sz="900" dirty="0"/>
                    </a:p>
                  </a:txBody>
                  <a:tcPr marL="91450" marR="91450" marT="45725" marB="45725">
                    <a:lnT w="12700" cap="flat" cmpd="sng" algn="ctr">
                      <a:solidFill>
                        <a:schemeClr val="lt1"/>
                      </a:solidFill>
                      <a:prstDash val="solid"/>
                      <a:round/>
                      <a:headEnd type="none" w="sm" len="sm"/>
                      <a:tailEnd type="none" w="sm" len="sm"/>
                    </a:lnT>
                    <a:solidFill>
                      <a:srgbClr val="00B0DE">
                        <a:alpha val="20000"/>
                      </a:srgbClr>
                    </a:solidFill>
                  </a:tcPr>
                </a:tc>
                <a:tc>
                  <a:txBody>
                    <a:bodyPr/>
                    <a:lstStyle/>
                    <a:p>
                      <a:pPr marL="0" marR="0" lvl="0" indent="0" algn="l" rtl="0">
                        <a:lnSpc>
                          <a:spcPct val="100000"/>
                        </a:lnSpc>
                        <a:spcBef>
                          <a:spcPts val="0"/>
                        </a:spcBef>
                        <a:spcAft>
                          <a:spcPts val="0"/>
                        </a:spcAft>
                        <a:buClr>
                          <a:schemeClr val="dk2"/>
                        </a:buClr>
                        <a:buSzPts val="1100"/>
                        <a:buFont typeface="Arial"/>
                        <a:buNone/>
                      </a:pPr>
                      <a:r>
                        <a:rPr lang="en-GB" sz="900" b="1" dirty="0"/>
                        <a:t>Textiles </a:t>
                      </a:r>
                      <a:r>
                        <a:rPr lang="en-GB" sz="900" dirty="0"/>
                        <a:t>– Exploring different textiles and materials to create different outcomes, </a:t>
                      </a:r>
                      <a:r>
                        <a:rPr lang="en-GB" sz="900" i="1" dirty="0"/>
                        <a:t>e.g. create a kite, make a shelter, create own </a:t>
                      </a:r>
                      <a:r>
                        <a:rPr lang="en-GB" sz="900" b="1" i="1" dirty="0"/>
                        <a:t>design</a:t>
                      </a:r>
                      <a:r>
                        <a:rPr lang="en-GB" sz="900" i="1" dirty="0"/>
                        <a:t> and print on t-shirt.</a:t>
                      </a:r>
                      <a:endParaRPr sz="900" b="1" i="1" dirty="0"/>
                    </a:p>
                  </a:txBody>
                  <a:tcPr marL="91450" marR="91450" marT="45725" marB="45725">
                    <a:lnT w="12700" cap="flat" cmpd="sng" algn="ctr">
                      <a:solidFill>
                        <a:schemeClr val="lt1"/>
                      </a:solidFill>
                      <a:prstDash val="solid"/>
                      <a:round/>
                      <a:headEnd type="none" w="sm" len="sm"/>
                      <a:tailEnd type="none" w="sm" len="sm"/>
                    </a:lnT>
                    <a:solidFill>
                      <a:srgbClr val="00B0DE">
                        <a:alpha val="20000"/>
                      </a:srgbClr>
                    </a:solidFill>
                  </a:tcPr>
                </a:tc>
                <a:tc>
                  <a:txBody>
                    <a:bodyPr/>
                    <a:lstStyle/>
                    <a:p>
                      <a:pPr marL="0" marR="0" lvl="0" indent="0" algn="l" rtl="0">
                        <a:lnSpc>
                          <a:spcPct val="100000"/>
                        </a:lnSpc>
                        <a:spcBef>
                          <a:spcPts val="0"/>
                        </a:spcBef>
                        <a:spcAft>
                          <a:spcPts val="0"/>
                        </a:spcAft>
                        <a:buClr>
                          <a:srgbClr val="002060"/>
                        </a:buClr>
                        <a:buSzPts val="900"/>
                        <a:buFont typeface="Calibri"/>
                        <a:buNone/>
                      </a:pPr>
                      <a:r>
                        <a:rPr lang="en-GB" sz="900" b="1" dirty="0"/>
                        <a:t>Textiles </a:t>
                      </a:r>
                      <a:r>
                        <a:rPr lang="en-GB" sz="900" dirty="0"/>
                        <a:t>– Create textile outcomes using a range of fabrics, materials, techniques and processes, </a:t>
                      </a:r>
                      <a:r>
                        <a:rPr lang="en-GB" sz="900" i="1" dirty="0"/>
                        <a:t>e.g. </a:t>
                      </a:r>
                      <a:r>
                        <a:rPr lang="en-GB" sz="900" b="1" i="1" dirty="0"/>
                        <a:t>design</a:t>
                      </a:r>
                      <a:r>
                        <a:rPr lang="en-GB" sz="900" i="1" dirty="0"/>
                        <a:t> and make a fashion outcome, </a:t>
                      </a:r>
                      <a:r>
                        <a:rPr lang="en-GB" sz="900" b="1" i="1" dirty="0"/>
                        <a:t>design</a:t>
                      </a:r>
                      <a:r>
                        <a:rPr lang="en-GB" sz="900" i="1" dirty="0"/>
                        <a:t> and make a quilt cover.</a:t>
                      </a:r>
                      <a:endParaRPr sz="900" i="1" dirty="0"/>
                    </a:p>
                  </a:txBody>
                  <a:tcPr marL="68575" marR="68575" marT="36200" marB="36200">
                    <a:lnT w="12700" cap="flat" cmpd="sng" algn="ctr">
                      <a:solidFill>
                        <a:schemeClr val="lt1"/>
                      </a:solidFill>
                      <a:prstDash val="solid"/>
                      <a:round/>
                      <a:headEnd type="none" w="sm" len="sm"/>
                      <a:tailEnd type="none" w="sm" len="sm"/>
                    </a:lnT>
                    <a:solidFill>
                      <a:srgbClr val="00B0DE">
                        <a:alpha val="20000"/>
                      </a:srgbClr>
                    </a:solidFill>
                  </a:tcPr>
                </a:tc>
                <a:tc>
                  <a:txBody>
                    <a:bodyPr/>
                    <a:lstStyle/>
                    <a:p>
                      <a:pPr marL="0" lvl="0" indent="0" algn="l" rtl="0">
                        <a:spcBef>
                          <a:spcPts val="0"/>
                        </a:spcBef>
                        <a:spcAft>
                          <a:spcPts val="0"/>
                        </a:spcAft>
                        <a:buSzPts val="900"/>
                        <a:buNone/>
                      </a:pPr>
                      <a:r>
                        <a:rPr lang="en-GB" sz="900" b="1" dirty="0"/>
                        <a:t>Textiles </a:t>
                      </a:r>
                      <a:r>
                        <a:rPr lang="en-GB" sz="900" dirty="0"/>
                        <a:t>– Demonstrate understanding by selecting appropriate fabrics, materials, techniques and processes to create a range of outcomes, </a:t>
                      </a:r>
                      <a:r>
                        <a:rPr lang="en-GB" sz="900" i="1" dirty="0"/>
                        <a:t>e.g.</a:t>
                      </a:r>
                      <a:r>
                        <a:rPr lang="en-GB" sz="900" b="1" i="1" dirty="0"/>
                        <a:t> fashion design, interior design</a:t>
                      </a:r>
                      <a:r>
                        <a:rPr lang="en-GB" sz="900" b="1" dirty="0"/>
                        <a:t>.</a:t>
                      </a:r>
                      <a:endParaRPr sz="900" b="1" dirty="0"/>
                    </a:p>
                  </a:txBody>
                  <a:tcPr marL="91450" marR="91450" marT="45725" marB="45725">
                    <a:solidFill>
                      <a:srgbClr val="00B0DE">
                        <a:alpha val="20000"/>
                      </a:srgbClr>
                    </a:solidFill>
                  </a:tcPr>
                </a:tc>
                <a:tc>
                  <a:txBody>
                    <a:bodyPr/>
                    <a:lstStyle/>
                    <a:p>
                      <a:pPr marL="0" marR="0" lvl="0" indent="0" algn="l" rtl="0">
                        <a:spcBef>
                          <a:spcPts val="0"/>
                        </a:spcBef>
                        <a:spcAft>
                          <a:spcPts val="0"/>
                        </a:spcAft>
                        <a:buNone/>
                      </a:pPr>
                      <a:r>
                        <a:rPr lang="en-GB" sz="900" b="1" dirty="0"/>
                        <a:t>Textiles </a:t>
                      </a:r>
                      <a:r>
                        <a:rPr lang="en-GB" sz="900" dirty="0"/>
                        <a:t>– Apply knowledge by selecting appropriate fabrics, materials, techniques and processes to create a range of outcomes to a set brief or to inform own ideas, </a:t>
                      </a:r>
                      <a:r>
                        <a:rPr lang="en-GB" sz="900" i="1" dirty="0"/>
                        <a:t>e.g. </a:t>
                      </a:r>
                      <a:r>
                        <a:rPr lang="en-GB" sz="900" b="1" i="1" dirty="0"/>
                        <a:t>textile printmaking, fashion design, interior design.</a:t>
                      </a:r>
                      <a:endParaRPr sz="900" b="1" i="1" dirty="0"/>
                    </a:p>
                    <a:p>
                      <a:pPr marL="0" marR="0" lvl="0" indent="0" algn="l" rtl="0">
                        <a:spcBef>
                          <a:spcPts val="0"/>
                        </a:spcBef>
                        <a:spcAft>
                          <a:spcPts val="0"/>
                        </a:spcAft>
                        <a:buNone/>
                      </a:pPr>
                      <a:endParaRPr sz="900" dirty="0"/>
                    </a:p>
                  </a:txBody>
                  <a:tcPr marL="91450" marR="91450" marT="45725" marB="45725">
                    <a:solidFill>
                      <a:srgbClr val="00B0DE">
                        <a:alpha val="20000"/>
                      </a:srgbClr>
                    </a:solidFill>
                  </a:tcPr>
                </a:tc>
                <a:extLst>
                  <a:ext uri="{0D108BD9-81ED-4DB2-BD59-A6C34878D82A}">
                    <a16:rowId xmlns:a16="http://schemas.microsoft.com/office/drawing/2014/main" val="10004"/>
                  </a:ext>
                </a:extLst>
              </a:tr>
              <a:tr h="1223675">
                <a:tc rowSpan="2">
                  <a:txBody>
                    <a:bodyPr/>
                    <a:lstStyle/>
                    <a:p>
                      <a:pPr marL="0" lvl="0" indent="0" algn="l" rtl="0">
                        <a:spcBef>
                          <a:spcPts val="0"/>
                        </a:spcBef>
                        <a:spcAft>
                          <a:spcPts val="0"/>
                        </a:spcAft>
                        <a:buNone/>
                      </a:pPr>
                      <a:r>
                        <a:rPr lang="en-GB" sz="1800" b="1">
                          <a:solidFill>
                            <a:schemeClr val="dk1"/>
                          </a:solidFill>
                        </a:rPr>
                        <a:t>Photography</a:t>
                      </a:r>
                      <a:endParaRPr sz="1800" b="1">
                        <a:solidFill>
                          <a:schemeClr val="dk1"/>
                        </a:solidFill>
                      </a:endParaRPr>
                    </a:p>
                  </a:txBody>
                  <a:tcPr marL="91450" marR="91450" marT="45725" marB="45725">
                    <a:solidFill>
                      <a:srgbClr val="00B0DE">
                        <a:alpha val="20000"/>
                      </a:srgbClr>
                    </a:solidFill>
                  </a:tcPr>
                </a:tc>
                <a:tc>
                  <a:txBody>
                    <a:bodyPr/>
                    <a:lstStyle/>
                    <a:p>
                      <a:pPr marL="0" marR="0" lvl="0" indent="0" algn="l" rtl="0">
                        <a:spcBef>
                          <a:spcPts val="0"/>
                        </a:spcBef>
                        <a:spcAft>
                          <a:spcPts val="0"/>
                        </a:spcAft>
                        <a:buNone/>
                      </a:pPr>
                      <a:r>
                        <a:rPr lang="en-GB" sz="900" b="1"/>
                        <a:t>Photography - </a:t>
                      </a:r>
                      <a:r>
                        <a:rPr lang="en-GB" sz="900"/>
                        <a:t>Explore and experimenting creating photography outcomes, </a:t>
                      </a:r>
                      <a:r>
                        <a:rPr lang="en-GB" sz="900" i="1"/>
                        <a:t>e.g. take photo of own work, taking photos on a trip.</a:t>
                      </a:r>
                      <a:endParaRPr sz="900" i="1"/>
                    </a:p>
                  </a:txBody>
                  <a:tcPr marL="91450" marR="91450" marT="45725" marB="45725">
                    <a:solidFill>
                      <a:srgbClr val="00B0DE">
                        <a:alpha val="20000"/>
                      </a:srgbClr>
                    </a:solidFill>
                  </a:tcPr>
                </a:tc>
                <a:tc>
                  <a:txBody>
                    <a:bodyPr/>
                    <a:lstStyle/>
                    <a:p>
                      <a:pPr marL="0" lvl="0" indent="0" algn="l" rtl="0">
                        <a:spcBef>
                          <a:spcPts val="0"/>
                        </a:spcBef>
                        <a:spcAft>
                          <a:spcPts val="0"/>
                        </a:spcAft>
                        <a:buClr>
                          <a:schemeClr val="dk1"/>
                        </a:buClr>
                        <a:buSzPts val="1100"/>
                        <a:buFont typeface="Arial"/>
                        <a:buNone/>
                      </a:pPr>
                      <a:r>
                        <a:rPr lang="en-GB" sz="900" b="1" dirty="0"/>
                        <a:t>Photography - </a:t>
                      </a:r>
                      <a:r>
                        <a:rPr lang="en-GB" sz="900" dirty="0"/>
                        <a:t>Explore and experimenting creating photography outcomes.</a:t>
                      </a:r>
                      <a:endParaRPr sz="900" dirty="0"/>
                    </a:p>
                    <a:p>
                      <a:pPr marL="0" marR="0" lvl="0" indent="0" algn="l" rtl="0">
                        <a:lnSpc>
                          <a:spcPct val="100000"/>
                        </a:lnSpc>
                        <a:spcBef>
                          <a:spcPts val="0"/>
                        </a:spcBef>
                        <a:spcAft>
                          <a:spcPts val="0"/>
                        </a:spcAft>
                        <a:buNone/>
                      </a:pPr>
                      <a:endParaRPr sz="900" b="1" dirty="0"/>
                    </a:p>
                  </a:txBody>
                  <a:tcPr marL="91450" marR="91450" marT="45725" marB="45725">
                    <a:solidFill>
                      <a:srgbClr val="00B0DE">
                        <a:alpha val="20000"/>
                      </a:srgbClr>
                    </a:solidFill>
                  </a:tcPr>
                </a:tc>
                <a:tc>
                  <a:txBody>
                    <a:bodyPr/>
                    <a:lstStyle/>
                    <a:p>
                      <a:pPr marL="0" lvl="0" indent="0" algn="l" rtl="0">
                        <a:lnSpc>
                          <a:spcPct val="115000"/>
                        </a:lnSpc>
                        <a:spcBef>
                          <a:spcPts val="1200"/>
                        </a:spcBef>
                        <a:spcAft>
                          <a:spcPts val="1200"/>
                        </a:spcAft>
                        <a:buNone/>
                      </a:pPr>
                      <a:r>
                        <a:rPr lang="en-GB" sz="900" b="1" dirty="0"/>
                        <a:t>Photography- </a:t>
                      </a:r>
                      <a:r>
                        <a:rPr lang="en-GB" sz="900" dirty="0"/>
                        <a:t>Explore a range of</a:t>
                      </a:r>
                      <a:r>
                        <a:rPr lang="en-GB" sz="900" b="1" dirty="0"/>
                        <a:t> </a:t>
                      </a:r>
                      <a:r>
                        <a:rPr lang="en-GB" sz="900" dirty="0"/>
                        <a:t>photographic works and contrast/compare photography for different purposes, </a:t>
                      </a:r>
                      <a:r>
                        <a:rPr lang="en-GB" sz="900" i="1" dirty="0"/>
                        <a:t>e.g. digital photography with </a:t>
                      </a:r>
                      <a:r>
                        <a:rPr lang="en-GB" sz="900" i="1" dirty="0" err="1"/>
                        <a:t>ipad</a:t>
                      </a:r>
                      <a:r>
                        <a:rPr lang="en-GB" sz="900" i="1" dirty="0"/>
                        <a:t>/ phone/camera, video, animation.</a:t>
                      </a:r>
                      <a:endParaRPr sz="900" b="1" i="1" dirty="0"/>
                    </a:p>
                  </a:txBody>
                  <a:tcPr marL="68575" marR="68575" marT="36200" marB="36200">
                    <a:solidFill>
                      <a:srgbClr val="00B0DE">
                        <a:alpha val="20000"/>
                      </a:srgbClr>
                    </a:solidFill>
                  </a:tcPr>
                </a:tc>
                <a:tc>
                  <a:txBody>
                    <a:bodyPr/>
                    <a:lstStyle/>
                    <a:p>
                      <a:pPr marL="0" lvl="0" indent="0" algn="l" rtl="0">
                        <a:lnSpc>
                          <a:spcPct val="115000"/>
                        </a:lnSpc>
                        <a:spcBef>
                          <a:spcPts val="1200"/>
                        </a:spcBef>
                        <a:spcAft>
                          <a:spcPts val="0"/>
                        </a:spcAft>
                        <a:buClr>
                          <a:schemeClr val="dk1"/>
                        </a:buClr>
                        <a:buSzPts val="1100"/>
                        <a:buFont typeface="Arial"/>
                        <a:buNone/>
                      </a:pPr>
                      <a:r>
                        <a:rPr lang="en-GB" sz="900" b="1" dirty="0"/>
                        <a:t>Photography - </a:t>
                      </a:r>
                      <a:r>
                        <a:rPr lang="en-GB" sz="900" dirty="0"/>
                        <a:t>Explore and create different photography outcomes demonstrating understanding of techniques and processes, </a:t>
                      </a:r>
                      <a:r>
                        <a:rPr lang="en-GB" sz="900" i="1" dirty="0"/>
                        <a:t>e.g. </a:t>
                      </a:r>
                      <a:r>
                        <a:rPr lang="en-GB" sz="900" b="1" i="1" dirty="0"/>
                        <a:t> rule of thirds, macro photography.</a:t>
                      </a:r>
                      <a:endParaRPr sz="900" b="1" i="1" dirty="0"/>
                    </a:p>
                    <a:p>
                      <a:pPr marL="0" marR="0" lvl="0" indent="0" algn="l" rtl="0">
                        <a:spcBef>
                          <a:spcPts val="1200"/>
                        </a:spcBef>
                        <a:spcAft>
                          <a:spcPts val="0"/>
                        </a:spcAft>
                        <a:buNone/>
                      </a:pPr>
                      <a:endParaRPr sz="900" dirty="0"/>
                    </a:p>
                  </a:txBody>
                  <a:tcPr marL="91450" marR="91450" marT="45725" marB="45725">
                    <a:solidFill>
                      <a:srgbClr val="00B0DE">
                        <a:alpha val="20000"/>
                      </a:srgbClr>
                    </a:solidFill>
                  </a:tcPr>
                </a:tc>
                <a:tc>
                  <a:txBody>
                    <a:bodyPr/>
                    <a:lstStyle/>
                    <a:p>
                      <a:pPr marL="0" lvl="0" indent="0" algn="l" rtl="0">
                        <a:lnSpc>
                          <a:spcPct val="115000"/>
                        </a:lnSpc>
                        <a:spcBef>
                          <a:spcPts val="1200"/>
                        </a:spcBef>
                        <a:spcAft>
                          <a:spcPts val="1200"/>
                        </a:spcAft>
                        <a:buClr>
                          <a:schemeClr val="dk1"/>
                        </a:buClr>
                        <a:buSzPts val="1100"/>
                        <a:buFont typeface="Arial"/>
                        <a:buNone/>
                      </a:pPr>
                      <a:r>
                        <a:rPr lang="en-GB" sz="900" b="1" dirty="0"/>
                        <a:t>Photography - </a:t>
                      </a:r>
                      <a:r>
                        <a:rPr lang="en-GB" sz="900" dirty="0"/>
                        <a:t>Explore and create different photography outcomes demonstrating more technical control and understanding of techniques and processes, </a:t>
                      </a:r>
                      <a:r>
                        <a:rPr lang="en-GB" sz="900" i="1" dirty="0"/>
                        <a:t>e.g. rule of thirds, macro photography.</a:t>
                      </a:r>
                      <a:endParaRPr sz="900" i="1" dirty="0"/>
                    </a:p>
                  </a:txBody>
                  <a:tcPr marL="91450" marR="91450" marT="45725" marB="45725">
                    <a:solidFill>
                      <a:srgbClr val="00B0DE">
                        <a:alpha val="20000"/>
                      </a:srgbClr>
                    </a:solidFill>
                  </a:tcPr>
                </a:tc>
                <a:extLst>
                  <a:ext uri="{0D108BD9-81ED-4DB2-BD59-A6C34878D82A}">
                    <a16:rowId xmlns:a16="http://schemas.microsoft.com/office/drawing/2014/main" val="10005"/>
                  </a:ext>
                </a:extLst>
              </a:tr>
              <a:tr h="304800">
                <a:tc vMerge="1">
                  <a:txBody>
                    <a:bodyPr/>
                    <a:lstStyle/>
                    <a:p>
                      <a:endParaRPr lang="en-US"/>
                    </a:p>
                  </a:txBody>
                  <a:tcPr/>
                </a:tc>
                <a:tc>
                  <a:txBody>
                    <a:bodyPr/>
                    <a:lstStyle/>
                    <a:p>
                      <a:pPr marL="0" marR="0" lvl="0" indent="0" algn="l" rtl="0">
                        <a:spcBef>
                          <a:spcPts val="0"/>
                        </a:spcBef>
                        <a:spcAft>
                          <a:spcPts val="0"/>
                        </a:spcAft>
                        <a:buNone/>
                      </a:pPr>
                      <a:endParaRPr sz="900" b="1" dirty="0"/>
                    </a:p>
                  </a:txBody>
                  <a:tcPr marL="91450" marR="91450" marT="45725" marB="45725">
                    <a:solidFill>
                      <a:srgbClr val="00B0DE">
                        <a:alpha val="20000"/>
                      </a:srgbClr>
                    </a:solidFill>
                  </a:tcPr>
                </a:tc>
                <a:tc>
                  <a:txBody>
                    <a:bodyPr/>
                    <a:lstStyle/>
                    <a:p>
                      <a:pPr marL="0" lvl="0" indent="0" algn="l" rtl="0">
                        <a:spcBef>
                          <a:spcPts val="0"/>
                        </a:spcBef>
                        <a:spcAft>
                          <a:spcPts val="0"/>
                        </a:spcAft>
                        <a:buNone/>
                      </a:pPr>
                      <a:endParaRPr sz="900" b="1"/>
                    </a:p>
                  </a:txBody>
                  <a:tcPr marL="91450" marR="91450" marT="45725" marB="45725">
                    <a:solidFill>
                      <a:srgbClr val="00B0DE">
                        <a:alpha val="20000"/>
                      </a:srgbClr>
                    </a:solidFill>
                  </a:tcPr>
                </a:tc>
                <a:tc>
                  <a:txBody>
                    <a:bodyPr/>
                    <a:lstStyle/>
                    <a:p>
                      <a:pPr marL="0" lvl="0" indent="0" algn="l" rtl="0">
                        <a:lnSpc>
                          <a:spcPct val="115000"/>
                        </a:lnSpc>
                        <a:spcBef>
                          <a:spcPts val="1200"/>
                        </a:spcBef>
                        <a:spcAft>
                          <a:spcPts val="1200"/>
                        </a:spcAft>
                        <a:buClr>
                          <a:schemeClr val="dk1"/>
                        </a:buClr>
                        <a:buSzPts val="1100"/>
                        <a:buFont typeface="Arial"/>
                        <a:buNone/>
                      </a:pPr>
                      <a:r>
                        <a:rPr lang="en-GB" sz="900" b="1" dirty="0"/>
                        <a:t>Photography- </a:t>
                      </a:r>
                      <a:r>
                        <a:rPr lang="en-GB" sz="900" dirty="0"/>
                        <a:t>Explore with</a:t>
                      </a:r>
                      <a:r>
                        <a:rPr lang="en-GB" sz="900" b="1" dirty="0"/>
                        <a:t> </a:t>
                      </a:r>
                      <a:r>
                        <a:rPr lang="en-GB" sz="900" dirty="0"/>
                        <a:t>edit and manipulation of imagery, </a:t>
                      </a:r>
                      <a:r>
                        <a:rPr lang="en-GB" sz="900" i="1" dirty="0"/>
                        <a:t>e.g. </a:t>
                      </a:r>
                      <a:r>
                        <a:rPr lang="en-GB" sz="900" b="1" i="1" dirty="0"/>
                        <a:t>filter.</a:t>
                      </a:r>
                      <a:endParaRPr sz="900" b="1" i="1" dirty="0"/>
                    </a:p>
                  </a:txBody>
                  <a:tcPr marL="68575" marR="68575" marT="36200" marB="36200">
                    <a:solidFill>
                      <a:srgbClr val="00B0DE">
                        <a:alpha val="20000"/>
                      </a:srgbClr>
                    </a:solidFill>
                  </a:tcPr>
                </a:tc>
                <a:tc>
                  <a:txBody>
                    <a:bodyPr/>
                    <a:lstStyle/>
                    <a:p>
                      <a:pPr marL="0" lvl="0" indent="0" algn="l" rtl="0">
                        <a:lnSpc>
                          <a:spcPct val="115000"/>
                        </a:lnSpc>
                        <a:spcBef>
                          <a:spcPts val="1200"/>
                        </a:spcBef>
                        <a:spcAft>
                          <a:spcPts val="1200"/>
                        </a:spcAft>
                        <a:buClr>
                          <a:schemeClr val="dk1"/>
                        </a:buClr>
                        <a:buSzPts val="1100"/>
                        <a:buFont typeface="Arial"/>
                        <a:buNone/>
                      </a:pPr>
                      <a:r>
                        <a:rPr lang="en-GB" sz="900" b="1" dirty="0"/>
                        <a:t>Photography - </a:t>
                      </a:r>
                      <a:r>
                        <a:rPr lang="en-GB" sz="900" dirty="0"/>
                        <a:t>Demonstrate understanding of editing and manipulating techniques by selecting appropriate processes for the development of own work, </a:t>
                      </a:r>
                      <a:r>
                        <a:rPr lang="en-GB" sz="900" i="1" dirty="0"/>
                        <a:t>e.g. </a:t>
                      </a:r>
                      <a:r>
                        <a:rPr lang="en-GB" sz="900" b="1" i="1" dirty="0"/>
                        <a:t>Photoshop, filters.</a:t>
                      </a:r>
                      <a:endParaRPr sz="900" b="1" i="1" dirty="0"/>
                    </a:p>
                  </a:txBody>
                  <a:tcPr marL="91450" marR="91450" marT="45725" marB="45725">
                    <a:solidFill>
                      <a:srgbClr val="00B0DE">
                        <a:alpha val="20000"/>
                      </a:srgbClr>
                    </a:solidFill>
                  </a:tcPr>
                </a:tc>
                <a:tc>
                  <a:txBody>
                    <a:bodyPr/>
                    <a:lstStyle/>
                    <a:p>
                      <a:pPr marL="0" lvl="0" indent="0" algn="l" rtl="0">
                        <a:lnSpc>
                          <a:spcPct val="115000"/>
                        </a:lnSpc>
                        <a:spcBef>
                          <a:spcPts val="1200"/>
                        </a:spcBef>
                        <a:spcAft>
                          <a:spcPts val="0"/>
                        </a:spcAft>
                        <a:buClr>
                          <a:schemeClr val="dk1"/>
                        </a:buClr>
                        <a:buSzPts val="1100"/>
                        <a:buFont typeface="Arial"/>
                        <a:buNone/>
                      </a:pPr>
                      <a:r>
                        <a:rPr lang="en-GB" sz="900" b="1" dirty="0"/>
                        <a:t>Photography - </a:t>
                      </a:r>
                      <a:r>
                        <a:rPr lang="en-GB" sz="900" dirty="0"/>
                        <a:t>Demonstrate skilful editing and manipulating techniques when creating own work, </a:t>
                      </a:r>
                      <a:r>
                        <a:rPr lang="en-GB" sz="900" i="1" dirty="0"/>
                        <a:t>e.g. </a:t>
                      </a:r>
                      <a:r>
                        <a:rPr lang="en-GB" sz="900" b="1" i="1" dirty="0"/>
                        <a:t>Photoshop, long exposure, burning imagery, bleaching imagery.</a:t>
                      </a:r>
                      <a:endParaRPr sz="900" b="1" i="1" dirty="0"/>
                    </a:p>
                    <a:p>
                      <a:pPr marL="0" marR="0" lvl="0" indent="0" algn="l" rtl="0">
                        <a:spcBef>
                          <a:spcPts val="1200"/>
                        </a:spcBef>
                        <a:spcAft>
                          <a:spcPts val="0"/>
                        </a:spcAft>
                        <a:buNone/>
                      </a:pPr>
                      <a:endParaRPr sz="900" dirty="0"/>
                    </a:p>
                  </a:txBody>
                  <a:tcPr marL="91450" marR="91450" marT="45725" marB="45725">
                    <a:solidFill>
                      <a:srgbClr val="00B0DE">
                        <a:alpha val="20000"/>
                      </a:srgbClr>
                    </a:solidFill>
                  </a:tcPr>
                </a:tc>
                <a:extLst>
                  <a:ext uri="{0D108BD9-81ED-4DB2-BD59-A6C34878D82A}">
                    <a16:rowId xmlns:a16="http://schemas.microsoft.com/office/drawing/2014/main" val="10006"/>
                  </a:ext>
                </a:extLst>
              </a:tr>
              <a:tr h="304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t>Craft</a:t>
                      </a:r>
                    </a:p>
                    <a:p>
                      <a:pPr marL="0" lvl="0" indent="0" algn="l" rtl="0">
                        <a:spcBef>
                          <a:spcPts val="0"/>
                        </a:spcBef>
                        <a:spcAft>
                          <a:spcPts val="0"/>
                        </a:spcAft>
                        <a:buNone/>
                      </a:pPr>
                      <a:endParaRPr sz="1800" b="1" dirty="0">
                        <a:solidFill>
                          <a:schemeClr val="dk1"/>
                        </a:solidFill>
                      </a:endParaRPr>
                    </a:p>
                  </a:txBody>
                  <a:tcPr marL="91450" marR="91450" marT="45725" marB="45725">
                    <a:solidFill>
                      <a:srgbClr val="00B0DE">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1" dirty="0">
                          <a:latin typeface="+mn-lt"/>
                          <a:ea typeface="Calibri"/>
                          <a:cs typeface="Calibri"/>
                          <a:sym typeface="Calibri"/>
                        </a:rPr>
                        <a:t>C</a:t>
                      </a:r>
                      <a:r>
                        <a:rPr lang="en-GB" sz="900" b="1" dirty="0"/>
                        <a:t>raft</a:t>
                      </a:r>
                      <a:r>
                        <a:rPr lang="en-GB" sz="900" b="1" dirty="0">
                          <a:latin typeface="+mn-lt"/>
                          <a:ea typeface="Calibri"/>
                          <a:cs typeface="Calibri"/>
                          <a:sym typeface="Calibri"/>
                        </a:rPr>
                        <a:t> </a:t>
                      </a:r>
                      <a:r>
                        <a:rPr lang="en-GB" sz="900" dirty="0">
                          <a:latin typeface="+mn-lt"/>
                          <a:ea typeface="Calibri"/>
                          <a:cs typeface="Calibri"/>
                          <a:sym typeface="Calibri"/>
                        </a:rPr>
                        <a:t>- Experiment and explore a range of </a:t>
                      </a:r>
                      <a:r>
                        <a:rPr lang="en-GB" sz="900" b="1" dirty="0">
                          <a:latin typeface="+mn-lt"/>
                          <a:ea typeface="Calibri"/>
                          <a:cs typeface="Calibri"/>
                          <a:sym typeface="Calibri"/>
                        </a:rPr>
                        <a:t>craft </a:t>
                      </a:r>
                      <a:r>
                        <a:rPr lang="en-GB" sz="900" dirty="0">
                          <a:latin typeface="+mn-lt"/>
                          <a:ea typeface="Calibri"/>
                          <a:cs typeface="Calibri"/>
                          <a:sym typeface="Calibri"/>
                        </a:rPr>
                        <a:t>techniques and processes with a range of materials</a:t>
                      </a:r>
                      <a:r>
                        <a:rPr lang="en-GB" sz="900" dirty="0"/>
                        <a:t>, </a:t>
                      </a:r>
                      <a:r>
                        <a:rPr lang="en-GB" sz="900" i="1" dirty="0">
                          <a:latin typeface="+mn-lt"/>
                          <a:ea typeface="Calibri"/>
                          <a:cs typeface="Calibri"/>
                          <a:sym typeface="Calibri"/>
                        </a:rPr>
                        <a:t>e.g. </a:t>
                      </a:r>
                      <a:r>
                        <a:rPr lang="en-GB" sz="900" b="1" i="1" dirty="0"/>
                        <a:t>weaving, threading, papercraft, jewellery , puppetry, decoration.</a:t>
                      </a:r>
                      <a:endParaRPr lang="en-GB" sz="900" b="1" i="1" dirty="0">
                        <a:solidFill>
                          <a:srgbClr val="002060"/>
                        </a:solidFill>
                      </a:endParaRPr>
                    </a:p>
                    <a:p>
                      <a:pPr marL="0" marR="0" lvl="0" indent="0" algn="l" rtl="0">
                        <a:spcBef>
                          <a:spcPts val="0"/>
                        </a:spcBef>
                        <a:spcAft>
                          <a:spcPts val="0"/>
                        </a:spcAft>
                        <a:buNone/>
                      </a:pPr>
                      <a:endParaRPr sz="900" b="1" dirty="0"/>
                    </a:p>
                  </a:txBody>
                  <a:tcPr marL="91450" marR="91450" marT="45725" marB="45725">
                    <a:solidFill>
                      <a:srgbClr val="00B0DE">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1" dirty="0"/>
                        <a:t>Craft</a:t>
                      </a:r>
                      <a:r>
                        <a:rPr lang="en-GB" sz="900" b="1" dirty="0">
                          <a:latin typeface="+mn-lt"/>
                          <a:ea typeface="Calibri"/>
                          <a:cs typeface="Calibri"/>
                          <a:sym typeface="Calibri"/>
                        </a:rPr>
                        <a:t> </a:t>
                      </a:r>
                      <a:r>
                        <a:rPr lang="en-GB" sz="900" dirty="0">
                          <a:latin typeface="+mn-lt"/>
                          <a:ea typeface="Calibri"/>
                          <a:cs typeface="Calibri"/>
                          <a:sym typeface="Calibri"/>
                        </a:rPr>
                        <a:t>– </a:t>
                      </a:r>
                      <a:r>
                        <a:rPr lang="en-GB" sz="900" dirty="0"/>
                        <a:t>Use</a:t>
                      </a:r>
                      <a:r>
                        <a:rPr lang="en-GB" sz="900" dirty="0">
                          <a:latin typeface="+mn-lt"/>
                          <a:ea typeface="Calibri"/>
                          <a:cs typeface="Calibri"/>
                          <a:sym typeface="Calibri"/>
                        </a:rPr>
                        <a:t> a range of </a:t>
                      </a:r>
                      <a:r>
                        <a:rPr lang="en-GB" sz="900" b="1" dirty="0">
                          <a:latin typeface="+mn-lt"/>
                          <a:ea typeface="Calibri"/>
                          <a:cs typeface="Calibri"/>
                          <a:sym typeface="Calibri"/>
                        </a:rPr>
                        <a:t>craft </a:t>
                      </a:r>
                      <a:r>
                        <a:rPr lang="en-GB" sz="900" dirty="0">
                          <a:latin typeface="+mn-lt"/>
                          <a:ea typeface="Calibri"/>
                          <a:cs typeface="Calibri"/>
                          <a:sym typeface="Calibri"/>
                        </a:rPr>
                        <a:t>techniques and processes with a range of materials, </a:t>
                      </a:r>
                      <a:r>
                        <a:rPr lang="en-GB" sz="900" i="1" dirty="0">
                          <a:latin typeface="+mn-lt"/>
                          <a:ea typeface="Calibri"/>
                          <a:cs typeface="Calibri"/>
                          <a:sym typeface="Calibri"/>
                        </a:rPr>
                        <a:t>e.g. </a:t>
                      </a:r>
                      <a:r>
                        <a:rPr lang="en-GB" sz="900" b="1" i="1" dirty="0"/>
                        <a:t>pottery, weaving, create a design, sewing, scrapbooking, tie-dye, embroidery.</a:t>
                      </a:r>
                    </a:p>
                    <a:p>
                      <a:pPr marL="0" lvl="0" indent="0" algn="l" rtl="0">
                        <a:spcBef>
                          <a:spcPts val="0"/>
                        </a:spcBef>
                        <a:spcAft>
                          <a:spcPts val="0"/>
                        </a:spcAft>
                        <a:buNone/>
                      </a:pPr>
                      <a:endParaRPr sz="900" b="1" dirty="0"/>
                    </a:p>
                  </a:txBody>
                  <a:tcPr marL="91450" marR="91450" marT="45725" marB="45725">
                    <a:solidFill>
                      <a:srgbClr val="00B0DE">
                        <a:alpha val="20000"/>
                      </a:srgbClr>
                    </a:solidFill>
                  </a:tcPr>
                </a:tc>
                <a:tc>
                  <a:txBody>
                    <a:bodyPr/>
                    <a:lstStyle/>
                    <a:p>
                      <a:pPr marL="0" marR="0" lvl="0" indent="0" algn="l" defTabSz="914400" rtl="0" eaLnBrk="1" fontAlgn="auto" latinLnBrk="0" hangingPunct="1">
                        <a:lnSpc>
                          <a:spcPct val="115000"/>
                        </a:lnSpc>
                        <a:spcBef>
                          <a:spcPts val="1200"/>
                        </a:spcBef>
                        <a:spcAft>
                          <a:spcPts val="1200"/>
                        </a:spcAft>
                        <a:buClr>
                          <a:schemeClr val="dk1"/>
                        </a:buClr>
                        <a:buSzPts val="1100"/>
                        <a:buFont typeface="Arial"/>
                        <a:buNone/>
                        <a:tabLst/>
                        <a:defRPr/>
                      </a:pPr>
                      <a:r>
                        <a:rPr lang="en-GB" sz="900" b="1" dirty="0">
                          <a:latin typeface="+mn-lt"/>
                          <a:ea typeface="Calibri"/>
                          <a:cs typeface="Calibri"/>
                          <a:sym typeface="Calibri"/>
                        </a:rPr>
                        <a:t>C</a:t>
                      </a:r>
                      <a:r>
                        <a:rPr lang="en-GB" sz="900" b="1" dirty="0"/>
                        <a:t>raft </a:t>
                      </a:r>
                      <a:r>
                        <a:rPr lang="en-GB" sz="900" dirty="0">
                          <a:latin typeface="+mn-lt"/>
                          <a:ea typeface="Calibri"/>
                          <a:cs typeface="Calibri"/>
                          <a:sym typeface="Calibri"/>
                        </a:rPr>
                        <a:t>– </a:t>
                      </a:r>
                      <a:r>
                        <a:rPr lang="en-GB" sz="900" dirty="0"/>
                        <a:t>Use </a:t>
                      </a:r>
                      <a:r>
                        <a:rPr lang="en-GB" sz="900" dirty="0">
                          <a:latin typeface="+mn-lt"/>
                          <a:ea typeface="Calibri"/>
                          <a:cs typeface="Calibri"/>
                          <a:sym typeface="Calibri"/>
                        </a:rPr>
                        <a:t>a range of </a:t>
                      </a:r>
                      <a:r>
                        <a:rPr lang="en-GB" sz="900" b="1" dirty="0">
                          <a:latin typeface="+mn-lt"/>
                          <a:ea typeface="Calibri"/>
                          <a:cs typeface="Calibri"/>
                          <a:sym typeface="Calibri"/>
                        </a:rPr>
                        <a:t>craft </a:t>
                      </a:r>
                      <a:r>
                        <a:rPr lang="en-GB" sz="900" dirty="0">
                          <a:latin typeface="+mn-lt"/>
                          <a:ea typeface="Calibri"/>
                          <a:cs typeface="Calibri"/>
                          <a:sym typeface="Calibri"/>
                        </a:rPr>
                        <a:t>techniques and processes with a range of materials, </a:t>
                      </a:r>
                      <a:r>
                        <a:rPr lang="en-GB" sz="900" i="1" dirty="0">
                          <a:latin typeface="+mn-lt"/>
                          <a:ea typeface="Calibri"/>
                          <a:cs typeface="Calibri"/>
                          <a:sym typeface="Calibri"/>
                        </a:rPr>
                        <a:t>e.g. </a:t>
                      </a:r>
                      <a:r>
                        <a:rPr lang="en-GB" sz="900" b="1" i="1" dirty="0"/>
                        <a:t>pottery, batik, quilting.</a:t>
                      </a:r>
                    </a:p>
                    <a:p>
                      <a:pPr marL="0" lvl="0" indent="0" algn="l" rtl="0">
                        <a:lnSpc>
                          <a:spcPct val="115000"/>
                        </a:lnSpc>
                        <a:spcBef>
                          <a:spcPts val="1200"/>
                        </a:spcBef>
                        <a:spcAft>
                          <a:spcPts val="1200"/>
                        </a:spcAft>
                        <a:buClr>
                          <a:schemeClr val="dk1"/>
                        </a:buClr>
                        <a:buSzPts val="1100"/>
                        <a:buFont typeface="Arial"/>
                        <a:buNone/>
                      </a:pPr>
                      <a:endParaRPr sz="900" b="1" i="1" dirty="0"/>
                    </a:p>
                  </a:txBody>
                  <a:tcPr marL="68575" marR="68575" marT="36200" marB="36200">
                    <a:solidFill>
                      <a:srgbClr val="00B0DE">
                        <a:alpha val="20000"/>
                      </a:srgbClr>
                    </a:solidFill>
                  </a:tcPr>
                </a:tc>
                <a:tc>
                  <a:txBody>
                    <a:bodyPr/>
                    <a:lstStyle/>
                    <a:p>
                      <a:pPr marL="0" marR="0" lvl="0" indent="0" algn="l" defTabSz="914400" rtl="0" eaLnBrk="1" fontAlgn="auto" latinLnBrk="0" hangingPunct="1">
                        <a:lnSpc>
                          <a:spcPct val="115000"/>
                        </a:lnSpc>
                        <a:spcBef>
                          <a:spcPts val="1200"/>
                        </a:spcBef>
                        <a:spcAft>
                          <a:spcPts val="1200"/>
                        </a:spcAft>
                        <a:buClr>
                          <a:schemeClr val="dk1"/>
                        </a:buClr>
                        <a:buSzPts val="1100"/>
                        <a:buFont typeface="Arial"/>
                        <a:buNone/>
                        <a:tabLst/>
                        <a:defRPr/>
                      </a:pPr>
                      <a:r>
                        <a:rPr lang="en-GB" sz="900" b="1" dirty="0"/>
                        <a:t>Craft</a:t>
                      </a:r>
                      <a:r>
                        <a:rPr lang="en-GB" sz="900" dirty="0"/>
                        <a:t>– Demonstrate understanding of range of </a:t>
                      </a:r>
                      <a:r>
                        <a:rPr lang="en-GB" sz="900" b="1" dirty="0"/>
                        <a:t>craft </a:t>
                      </a:r>
                      <a:r>
                        <a:rPr lang="en-GB" sz="900" dirty="0"/>
                        <a:t>techniques and processes from different fields in outcomes with a range of materials, </a:t>
                      </a:r>
                      <a:r>
                        <a:rPr lang="en-GB" sz="900" i="1" dirty="0"/>
                        <a:t>e.g. </a:t>
                      </a:r>
                      <a:r>
                        <a:rPr lang="en-GB" sz="900" b="1" i="1" dirty="0"/>
                        <a:t>pottery, batik, quilting, tapestry, applique, crochet, jewellery.</a:t>
                      </a:r>
                    </a:p>
                    <a:p>
                      <a:pPr marL="0" lvl="0" indent="0" algn="l" rtl="0">
                        <a:lnSpc>
                          <a:spcPct val="115000"/>
                        </a:lnSpc>
                        <a:spcBef>
                          <a:spcPts val="1200"/>
                        </a:spcBef>
                        <a:spcAft>
                          <a:spcPts val="1200"/>
                        </a:spcAft>
                        <a:buClr>
                          <a:schemeClr val="dk1"/>
                        </a:buClr>
                        <a:buSzPts val="1100"/>
                        <a:buFont typeface="Arial"/>
                        <a:buNone/>
                      </a:pPr>
                      <a:endParaRPr sz="900" b="1" i="1" dirty="0"/>
                    </a:p>
                  </a:txBody>
                  <a:tcPr marL="91450" marR="91450" marT="45725" marB="45725">
                    <a:solidFill>
                      <a:srgbClr val="00B0DE">
                        <a:alpha val="20000"/>
                      </a:srgbClr>
                    </a:solidFill>
                  </a:tcPr>
                </a:tc>
                <a:tc>
                  <a:txBody>
                    <a:bodyPr/>
                    <a:lstStyle/>
                    <a:p>
                      <a:pPr marL="0" marR="0" lvl="0" indent="0" algn="l" defTabSz="914400" rtl="0" eaLnBrk="1" fontAlgn="auto" latinLnBrk="0" hangingPunct="1">
                        <a:lnSpc>
                          <a:spcPct val="100000"/>
                        </a:lnSpc>
                        <a:spcBef>
                          <a:spcPts val="1200"/>
                        </a:spcBef>
                        <a:spcAft>
                          <a:spcPts val="0"/>
                        </a:spcAft>
                        <a:buClrTx/>
                        <a:buSzTx/>
                        <a:buFontTx/>
                        <a:buNone/>
                        <a:tabLst/>
                        <a:defRPr/>
                      </a:pPr>
                      <a:r>
                        <a:rPr lang="en-GB" sz="900" b="1" dirty="0"/>
                        <a:t>Craft </a:t>
                      </a:r>
                      <a:r>
                        <a:rPr lang="en-GB" sz="900" dirty="0"/>
                        <a:t>– Demonstrate understanding of range of </a:t>
                      </a:r>
                      <a:r>
                        <a:rPr lang="en-GB" sz="900" b="1" dirty="0"/>
                        <a:t>craft </a:t>
                      </a:r>
                      <a:r>
                        <a:rPr lang="en-GB" sz="900" dirty="0"/>
                        <a:t>techniques and processes from different fields showing more control and refinement in outcomes with a range of materials, </a:t>
                      </a:r>
                      <a:r>
                        <a:rPr lang="en-GB" sz="900" i="1" dirty="0"/>
                        <a:t>e.g. </a:t>
                      </a:r>
                      <a:r>
                        <a:rPr lang="en-GB" sz="900" b="1" i="1" dirty="0"/>
                        <a:t>pottery, batik, quilting, tapestry, applique, crochet, jewellery, glass, wire.</a:t>
                      </a:r>
                    </a:p>
                    <a:p>
                      <a:pPr marL="0" marR="0" lvl="0" indent="0" algn="l" rtl="0">
                        <a:spcBef>
                          <a:spcPts val="1200"/>
                        </a:spcBef>
                        <a:spcAft>
                          <a:spcPts val="0"/>
                        </a:spcAft>
                        <a:buNone/>
                      </a:pPr>
                      <a:endParaRPr sz="900" dirty="0"/>
                    </a:p>
                  </a:txBody>
                  <a:tcPr marL="91450" marR="91450" marT="45725" marB="45725">
                    <a:solidFill>
                      <a:srgbClr val="00B0DE">
                        <a:alpha val="20000"/>
                      </a:srgbClr>
                    </a:solidFill>
                  </a:tcPr>
                </a:tc>
                <a:extLst>
                  <a:ext uri="{0D108BD9-81ED-4DB2-BD59-A6C34878D82A}">
                    <a16:rowId xmlns:a16="http://schemas.microsoft.com/office/drawing/2014/main" val="1836931475"/>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2" name="TextBox 1">
            <a:extLst>
              <a:ext uri="{FF2B5EF4-FFF2-40B4-BE49-F238E27FC236}">
                <a16:creationId xmlns:a16="http://schemas.microsoft.com/office/drawing/2014/main" id="{A18DC743-2AE3-5719-DEC1-96242AA21DC9}"/>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09" name="Google Shape;109;g204ff8ebb48_4_95"/>
          <p:cNvGraphicFramePr/>
          <p:nvPr>
            <p:extLst>
              <p:ext uri="{D42A27DB-BD31-4B8C-83A1-F6EECF244321}">
                <p14:modId xmlns:p14="http://schemas.microsoft.com/office/powerpoint/2010/main" val="2986023403"/>
              </p:ext>
            </p:extLst>
          </p:nvPr>
        </p:nvGraphicFramePr>
        <p:xfrm>
          <a:off x="292652" y="149085"/>
          <a:ext cx="11417550" cy="6269560"/>
        </p:xfrm>
        <a:graphic>
          <a:graphicData uri="http://schemas.openxmlformats.org/drawingml/2006/table">
            <a:tbl>
              <a:tblPr firstRow="1" bandRow="1">
                <a:noFill/>
              </a:tblPr>
              <a:tblGrid>
                <a:gridCol w="1902925">
                  <a:extLst>
                    <a:ext uri="{9D8B030D-6E8A-4147-A177-3AD203B41FA5}">
                      <a16:colId xmlns:a16="http://schemas.microsoft.com/office/drawing/2014/main" val="20000"/>
                    </a:ext>
                  </a:extLst>
                </a:gridCol>
                <a:gridCol w="1902925">
                  <a:extLst>
                    <a:ext uri="{9D8B030D-6E8A-4147-A177-3AD203B41FA5}">
                      <a16:colId xmlns:a16="http://schemas.microsoft.com/office/drawing/2014/main" val="20001"/>
                    </a:ext>
                  </a:extLst>
                </a:gridCol>
                <a:gridCol w="1902925">
                  <a:extLst>
                    <a:ext uri="{9D8B030D-6E8A-4147-A177-3AD203B41FA5}">
                      <a16:colId xmlns:a16="http://schemas.microsoft.com/office/drawing/2014/main" val="20002"/>
                    </a:ext>
                  </a:extLst>
                </a:gridCol>
                <a:gridCol w="1902925">
                  <a:extLst>
                    <a:ext uri="{9D8B030D-6E8A-4147-A177-3AD203B41FA5}">
                      <a16:colId xmlns:a16="http://schemas.microsoft.com/office/drawing/2014/main" val="20003"/>
                    </a:ext>
                  </a:extLst>
                </a:gridCol>
                <a:gridCol w="1902925">
                  <a:extLst>
                    <a:ext uri="{9D8B030D-6E8A-4147-A177-3AD203B41FA5}">
                      <a16:colId xmlns:a16="http://schemas.microsoft.com/office/drawing/2014/main" val="20004"/>
                    </a:ext>
                  </a:extLst>
                </a:gridCol>
                <a:gridCol w="1902925">
                  <a:extLst>
                    <a:ext uri="{9D8B030D-6E8A-4147-A177-3AD203B41FA5}">
                      <a16:colId xmlns:a16="http://schemas.microsoft.com/office/drawing/2014/main" val="20005"/>
                    </a:ext>
                  </a:extLst>
                </a:gridCol>
              </a:tblGrid>
              <a:tr h="921525">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400" u="none" strike="noStrike" cap="none" dirty="0">
                          <a:solidFill>
                            <a:schemeClr val="bg1"/>
                          </a:solidFill>
                        </a:rPr>
                        <a:t>Exploring the expressive arts is essential to developing artistic skills and knowledge and it enables learners to become curious and creative individuals.</a:t>
                      </a:r>
                      <a:endParaRPr sz="1400" u="none" strike="noStrike" cap="none" dirty="0">
                        <a:solidFill>
                          <a:schemeClr val="bg1"/>
                        </a:solidFill>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Responding and reflecting, both as artist and audience, is a fundamental part of learning in the expressive arts.</a:t>
                      </a:r>
                      <a:endParaRPr sz="1400" u="none" strike="noStrike" cap="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Creating combines skills and knowledge, drawing on the senses, inspiration and imagination.</a:t>
                      </a:r>
                      <a:endParaRPr sz="1400" u="none" strike="noStrike" cap="none" dirty="0">
                        <a:solidFill>
                          <a:schemeClr val="lt1"/>
                        </a:solidFil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extLst>
                  <a:ext uri="{0D108BD9-81ED-4DB2-BD59-A6C34878D82A}">
                    <a16:rowId xmlns:a16="http://schemas.microsoft.com/office/drawing/2014/main" val="10000"/>
                  </a:ext>
                </a:extLst>
              </a:tr>
              <a:tr h="507775">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 Techniques – Communication – Context - Creating</a:t>
                      </a:r>
                      <a:endParaRPr dirty="0"/>
                    </a:p>
                  </a:txBody>
                  <a:tcPr marL="91450" marR="91450" marT="45725" marB="45725">
                    <a:solidFill>
                      <a:srgbClr val="00AF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432550">
                <a:tc>
                  <a:txBody>
                    <a:bodyPr/>
                    <a:lstStyle/>
                    <a:p>
                      <a:pPr marL="0" marR="0" lvl="0" indent="0" algn="ctr" rtl="0">
                        <a:lnSpc>
                          <a:spcPct val="100000"/>
                        </a:lnSpc>
                        <a:spcBef>
                          <a:spcPts val="0"/>
                        </a:spcBef>
                        <a:spcAft>
                          <a:spcPts val="0"/>
                        </a:spcAft>
                        <a:buClr>
                          <a:schemeClr val="dk1"/>
                        </a:buClr>
                        <a:buSzPts val="1100"/>
                        <a:buFont typeface="Calibri"/>
                        <a:buNone/>
                      </a:pPr>
                      <a:r>
                        <a:rPr lang="en-GB" sz="1800" b="1" dirty="0"/>
                        <a:t>DANCE</a:t>
                      </a:r>
                      <a:endParaRPr sz="1800" b="1" u="none" strike="noStrike" cap="none" dirty="0"/>
                    </a:p>
                  </a:txBody>
                  <a:tcPr marL="91450" marR="91450" marT="45725" marB="45725">
                    <a:solidFill>
                      <a:srgbClr val="00B0DE">
                        <a:alpha val="70196"/>
                      </a:srgbClr>
                    </a:solidFill>
                  </a:tcPr>
                </a:tc>
                <a:tc>
                  <a:txBody>
                    <a:bodyPr/>
                    <a:lstStyle/>
                    <a:p>
                      <a:pPr marL="0" marR="0" lvl="0" indent="0" algn="ctr" rtl="0">
                        <a:spcBef>
                          <a:spcPts val="0"/>
                        </a:spcBef>
                        <a:spcAft>
                          <a:spcPts val="0"/>
                        </a:spcAft>
                        <a:buNone/>
                      </a:pPr>
                      <a:r>
                        <a:rPr lang="en-GB" sz="1600" b="1" u="none" strike="noStrike" cap="none" dirty="0"/>
                        <a:t>PS1</a:t>
                      </a:r>
                      <a:endParaRPr b="1" dirty="0"/>
                    </a:p>
                  </a:txBody>
                  <a:tcPr marL="91450" marR="91450" marT="45725" marB="45725">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PS2</a:t>
                      </a:r>
                      <a:endParaRPr b="1" dirty="0"/>
                    </a:p>
                  </a:txBody>
                  <a:tcPr marL="91450" marR="91450" marT="45725" marB="45725">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PS3</a:t>
                      </a:r>
                      <a:endParaRPr b="1" dirty="0"/>
                    </a:p>
                    <a:p>
                      <a:pPr marL="0" marR="0" lvl="0" indent="0" algn="l" rtl="0">
                        <a:spcBef>
                          <a:spcPts val="0"/>
                        </a:spcBef>
                        <a:spcAft>
                          <a:spcPts val="0"/>
                        </a:spcAft>
                        <a:buNone/>
                      </a:pPr>
                      <a:endParaRPr sz="400" b="1" dirty="0"/>
                    </a:p>
                  </a:txBody>
                  <a:tcPr marL="91450" marR="91450" marT="45725" marB="45725">
                    <a:solidFill>
                      <a:srgbClr val="00B0DE">
                        <a:alpha val="70196"/>
                      </a:srgbClr>
                    </a:solidFill>
                  </a:tcPr>
                </a:tc>
                <a:tc>
                  <a:txBody>
                    <a:bodyPr/>
                    <a:lstStyle/>
                    <a:p>
                      <a:pPr marL="0" marR="0" lvl="0" indent="0" algn="ctr" rtl="0">
                        <a:spcBef>
                          <a:spcPts val="0"/>
                        </a:spcBef>
                        <a:spcAft>
                          <a:spcPts val="0"/>
                        </a:spcAft>
                        <a:buClr>
                          <a:schemeClr val="dk1"/>
                        </a:buClr>
                        <a:buSzPts val="1400"/>
                        <a:buFont typeface="Calibri"/>
                        <a:buNone/>
                      </a:pPr>
                      <a:r>
                        <a:rPr lang="en-GB" sz="1400" b="1" dirty="0"/>
                        <a:t>PS4</a:t>
                      </a:r>
                      <a:endParaRPr sz="1600" b="1" dirty="0"/>
                    </a:p>
                  </a:txBody>
                  <a:tcPr marL="91450" marR="91450" marT="45725" marB="45725">
                    <a:solidFill>
                      <a:srgbClr val="00B0DE">
                        <a:alpha val="70196"/>
                      </a:srgbClr>
                    </a:solidFill>
                  </a:tcPr>
                </a:tc>
                <a:tc>
                  <a:txBody>
                    <a:bodyPr/>
                    <a:lstStyle/>
                    <a:p>
                      <a:pPr marL="0" marR="0" lvl="0" indent="0" algn="ctr" rtl="0">
                        <a:spcBef>
                          <a:spcPts val="0"/>
                        </a:spcBef>
                        <a:spcAft>
                          <a:spcPts val="0"/>
                        </a:spcAft>
                        <a:buNone/>
                      </a:pPr>
                      <a:r>
                        <a:rPr lang="en-GB" sz="1400" b="1" dirty="0"/>
                        <a:t>PS5</a:t>
                      </a:r>
                      <a:endParaRPr sz="1600" b="1" dirty="0"/>
                    </a:p>
                  </a:txBody>
                  <a:tcPr marL="91450" marR="91450" marT="45725" marB="45725">
                    <a:solidFill>
                      <a:srgbClr val="00B0DE">
                        <a:alpha val="70196"/>
                      </a:srgbClr>
                    </a:solidFill>
                  </a:tcPr>
                </a:tc>
                <a:extLst>
                  <a:ext uri="{0D108BD9-81ED-4DB2-BD59-A6C34878D82A}">
                    <a16:rowId xmlns:a16="http://schemas.microsoft.com/office/drawing/2014/main" val="10002"/>
                  </a:ext>
                </a:extLst>
              </a:tr>
              <a:tr h="620600">
                <a:tc rowSpan="3">
                  <a:txBody>
                    <a:bodyPr/>
                    <a:lstStyle/>
                    <a:p>
                      <a:pPr marL="0" marR="0" lvl="0" indent="0" algn="l" rtl="0">
                        <a:spcBef>
                          <a:spcPts val="0"/>
                        </a:spcBef>
                        <a:spcAft>
                          <a:spcPts val="0"/>
                        </a:spcAft>
                        <a:buNone/>
                      </a:pPr>
                      <a:r>
                        <a:rPr lang="en-GB" sz="1800" b="1" dirty="0"/>
                        <a:t>Energy</a:t>
                      </a:r>
                      <a:endParaRPr dirty="0"/>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dirty="0"/>
                        <a:t>Perform basic movements in a  short sequence - </a:t>
                      </a:r>
                      <a:r>
                        <a:rPr lang="en-GB" sz="900" b="1" i="0" u="none" strike="noStrike" dirty="0"/>
                        <a:t>stamina</a:t>
                      </a:r>
                      <a:r>
                        <a:rPr lang="en-GB" sz="900" b="0" i="0" u="none" strike="noStrike" dirty="0"/>
                        <a:t>.</a:t>
                      </a:r>
                      <a:endParaRPr sz="900" dirty="0"/>
                    </a:p>
                    <a:p>
                      <a:pPr marL="0" marR="0" lvl="0" indent="0" algn="l" rtl="0">
                        <a:lnSpc>
                          <a:spcPct val="100000"/>
                        </a:lnSpc>
                        <a:spcBef>
                          <a:spcPts val="0"/>
                        </a:spcBef>
                        <a:spcAft>
                          <a:spcPts val="0"/>
                        </a:spcAft>
                        <a:buClr>
                          <a:schemeClr val="dk1"/>
                        </a:buClr>
                        <a:buSzPts val="900"/>
                        <a:buFont typeface="Calibri"/>
                        <a:buNone/>
                      </a:pPr>
                      <a:r>
                        <a:rPr lang="en-GB" sz="900" b="0" i="1" u="none" strike="noStrike" dirty="0" err="1"/>
                        <a:t>E.g</a:t>
                      </a:r>
                      <a:r>
                        <a:rPr lang="en-GB" sz="900" b="0" i="1" u="none" strike="noStrike" dirty="0"/>
                        <a:t>, star, ball, </a:t>
                      </a:r>
                      <a:endParaRPr dirty="0"/>
                    </a:p>
                    <a:p>
                      <a:pPr marL="0" marR="0" lvl="0" indent="0" algn="l" rtl="0">
                        <a:spcBef>
                          <a:spcPts val="0"/>
                        </a:spcBef>
                        <a:spcAft>
                          <a:spcPts val="0"/>
                        </a:spcAft>
                        <a:buClr>
                          <a:schemeClr val="dk1"/>
                        </a:buClr>
                        <a:buSzPts val="900"/>
                        <a:buFont typeface="Calibri"/>
                        <a:buNone/>
                      </a:pPr>
                      <a:endParaRPr sz="900" dirty="0">
                        <a:solidFill>
                          <a:schemeClr val="dk1"/>
                        </a:solidFill>
                      </a:endParaRPr>
                    </a:p>
                  </a:txBody>
                  <a:tcPr marL="91450" marR="91450" marT="45725" marB="45725">
                    <a:solidFill>
                      <a:srgbClr val="00B0DE">
                        <a:alpha val="19608"/>
                      </a:srgbClr>
                    </a:solidFill>
                  </a:tcPr>
                </a:tc>
                <a:tc>
                  <a:txBody>
                    <a:bodyPr/>
                    <a:lstStyle/>
                    <a:p>
                      <a:pPr marL="158750" marR="0" lvl="0" indent="0" algn="l" rtl="0">
                        <a:lnSpc>
                          <a:spcPct val="100000"/>
                        </a:lnSpc>
                        <a:spcBef>
                          <a:spcPts val="0"/>
                        </a:spcBef>
                        <a:spcAft>
                          <a:spcPts val="0"/>
                        </a:spcAft>
                        <a:buClr>
                          <a:schemeClr val="dk1"/>
                        </a:buClr>
                        <a:buSzPts val="900"/>
                        <a:buFont typeface="Calibri"/>
                        <a:buNone/>
                      </a:pPr>
                      <a:r>
                        <a:rPr lang="en-GB" sz="900" b="0" i="0" u="none" strike="noStrike" dirty="0">
                          <a:solidFill>
                            <a:schemeClr val="dk1"/>
                          </a:solidFill>
                        </a:rPr>
                        <a:t>Perform a section of dance repeatedly for one minute - </a:t>
                      </a:r>
                      <a:r>
                        <a:rPr lang="en-GB" sz="900" b="1" i="0" u="none" strike="noStrike" dirty="0">
                          <a:solidFill>
                            <a:schemeClr val="dk1"/>
                          </a:solidFill>
                        </a:rPr>
                        <a:t>stamina.</a:t>
                      </a:r>
                      <a:endParaRPr sz="900" b="0" i="0" u="none" strike="noStrike" dirty="0">
                        <a:solidFill>
                          <a:schemeClr val="dk1"/>
                        </a:solidFill>
                      </a:endParaRPr>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dirty="0">
                          <a:solidFill>
                            <a:schemeClr val="dk1"/>
                          </a:solidFill>
                          <a:latin typeface="Calibri"/>
                          <a:ea typeface="Calibri"/>
                          <a:cs typeface="Calibri"/>
                          <a:sym typeface="Calibri"/>
                        </a:rPr>
                        <a:t>Perform dance to a whole piece of music - </a:t>
                      </a:r>
                      <a:r>
                        <a:rPr lang="en-GB" sz="900" b="1" i="0" u="none" strike="noStrike" dirty="0">
                          <a:solidFill>
                            <a:schemeClr val="dk1"/>
                          </a:solidFill>
                          <a:latin typeface="Calibri"/>
                          <a:ea typeface="Calibri"/>
                          <a:cs typeface="Calibri"/>
                          <a:sym typeface="Calibri"/>
                        </a:rPr>
                        <a:t>stamina.</a:t>
                      </a:r>
                      <a:endParaRPr sz="900" b="0" i="0" u="none" strike="noStrike" dirty="0">
                        <a:solidFill>
                          <a:schemeClr val="dk1"/>
                        </a:solidFill>
                        <a:latin typeface="Calibri"/>
                        <a:ea typeface="Calibri"/>
                        <a:cs typeface="Calibri"/>
                        <a:sym typeface="Calibri"/>
                      </a:endParaRPr>
                    </a:p>
                  </a:txBody>
                  <a:tcPr marL="68575" marR="68575" marT="36200" marB="36200">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solidFill>
                            <a:schemeClr val="dk1"/>
                          </a:solidFill>
                          <a:latin typeface="Calibri"/>
                          <a:ea typeface="Calibri"/>
                          <a:cs typeface="Calibri"/>
                          <a:sym typeface="Calibri"/>
                        </a:rPr>
                        <a:t>Perform dance to a whole piece of music sustaining</a:t>
                      </a:r>
                      <a:r>
                        <a:rPr lang="en-GB" sz="900" b="1" i="0" u="none" strike="noStrike" dirty="0">
                          <a:solidFill>
                            <a:schemeClr val="dk1"/>
                          </a:solidFill>
                          <a:latin typeface="Calibri"/>
                          <a:ea typeface="Calibri"/>
                          <a:cs typeface="Calibri"/>
                          <a:sym typeface="Calibri"/>
                        </a:rPr>
                        <a:t> extension</a:t>
                      </a:r>
                      <a:r>
                        <a:rPr lang="en-GB" sz="900" b="0" i="0" u="none" strike="noStrike" dirty="0">
                          <a:solidFill>
                            <a:schemeClr val="dk1"/>
                          </a:solidFill>
                          <a:latin typeface="Calibri"/>
                          <a:ea typeface="Calibri"/>
                          <a:cs typeface="Calibri"/>
                          <a:sym typeface="Calibri"/>
                        </a:rPr>
                        <a:t>, </a:t>
                      </a:r>
                      <a:r>
                        <a:rPr lang="en-GB" sz="900" b="1" i="0" u="none" strike="noStrike" dirty="0">
                          <a:solidFill>
                            <a:schemeClr val="dk1"/>
                          </a:solidFill>
                          <a:latin typeface="Calibri"/>
                          <a:ea typeface="Calibri"/>
                          <a:cs typeface="Calibri"/>
                          <a:sym typeface="Calibri"/>
                        </a:rPr>
                        <a:t>posture</a:t>
                      </a:r>
                      <a:r>
                        <a:rPr lang="en-GB" sz="900" b="0" i="0" u="none" strike="noStrike" dirty="0">
                          <a:solidFill>
                            <a:schemeClr val="dk1"/>
                          </a:solidFill>
                          <a:latin typeface="Calibri"/>
                          <a:ea typeface="Calibri"/>
                          <a:cs typeface="Calibri"/>
                          <a:sym typeface="Calibri"/>
                        </a:rPr>
                        <a:t> and </a:t>
                      </a:r>
                      <a:r>
                        <a:rPr lang="en-GB" sz="900" b="1" i="0" u="none" strike="noStrike" dirty="0">
                          <a:solidFill>
                            <a:schemeClr val="dk1"/>
                          </a:solidFill>
                          <a:latin typeface="Calibri"/>
                          <a:ea typeface="Calibri"/>
                          <a:cs typeface="Calibri"/>
                          <a:sym typeface="Calibri"/>
                        </a:rPr>
                        <a:t>flow</a:t>
                      </a:r>
                      <a:r>
                        <a:rPr lang="en-GB" sz="900" b="0" i="0" u="none" strike="noStrike" dirty="0">
                          <a:solidFill>
                            <a:schemeClr val="dk1"/>
                          </a:solidFill>
                          <a:latin typeface="Calibri"/>
                          <a:ea typeface="Calibri"/>
                          <a:cs typeface="Calibri"/>
                          <a:sym typeface="Calibri"/>
                        </a:rPr>
                        <a:t>  throughout - </a:t>
                      </a:r>
                      <a:r>
                        <a:rPr lang="en-GB" sz="900" b="1" i="0" u="none" strike="noStrike" dirty="0">
                          <a:solidFill>
                            <a:schemeClr val="dk1"/>
                          </a:solidFill>
                          <a:latin typeface="Calibri"/>
                          <a:ea typeface="Calibri"/>
                          <a:cs typeface="Calibri"/>
                          <a:sym typeface="Calibri"/>
                        </a:rPr>
                        <a:t>stamina.</a:t>
                      </a:r>
                      <a:endParaRPr sz="900" b="0" i="0" u="none" strike="noStrike" dirty="0">
                        <a:solidFill>
                          <a:schemeClr val="dk1"/>
                        </a:solidFill>
                        <a:latin typeface="Calibri"/>
                        <a:ea typeface="Calibri"/>
                        <a:cs typeface="Calibri"/>
                        <a:sym typeface="Calibri"/>
                      </a:endParaRPr>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endParaRPr sz="900" b="1" i="0" u="none" strike="noStrike" dirty="0">
                        <a:solidFill>
                          <a:schemeClr val="dk1"/>
                        </a:solidFill>
                        <a:latin typeface="Calibri"/>
                        <a:ea typeface="Calibri"/>
                        <a:cs typeface="Calibri"/>
                        <a:sym typeface="Calibri"/>
                      </a:endParaRPr>
                    </a:p>
                  </a:txBody>
                  <a:tcPr marL="91450" marR="91450" marT="45725" marB="45725">
                    <a:solidFill>
                      <a:srgbClr val="00B0DE">
                        <a:alpha val="19608"/>
                      </a:srgbClr>
                    </a:solidFill>
                  </a:tcPr>
                </a:tc>
                <a:extLst>
                  <a:ext uri="{0D108BD9-81ED-4DB2-BD59-A6C34878D82A}">
                    <a16:rowId xmlns:a16="http://schemas.microsoft.com/office/drawing/2014/main" val="10003"/>
                  </a:ext>
                </a:extLst>
              </a:tr>
              <a:tr h="491600">
                <a:tc vMerge="1">
                  <a:txBody>
                    <a:bodyPr/>
                    <a:lstStyle/>
                    <a:p>
                      <a:endParaRPr lang="en-US"/>
                    </a:p>
                  </a:txBody>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latin typeface="Calibri"/>
                          <a:ea typeface="Calibri"/>
                          <a:cs typeface="Calibri"/>
                          <a:sym typeface="Calibri"/>
                        </a:rPr>
                        <a:t>Use contrasting movements (slow and fast.</a:t>
                      </a:r>
                      <a:endParaRPr sz="1800" dirty="0"/>
                    </a:p>
                  </a:txBody>
                  <a:tcPr marL="91450" marR="91450" marT="45725" marB="45725">
                    <a:solidFill>
                      <a:srgbClr val="00B0DE">
                        <a:alpha val="19608"/>
                      </a:srgbClr>
                    </a:solidFill>
                  </a:tcPr>
                </a:tc>
                <a:tc>
                  <a:txBody>
                    <a:bodyPr/>
                    <a:lstStyle/>
                    <a:p>
                      <a:pPr marL="158750" marR="0" lvl="0" indent="0" algn="l" rtl="0">
                        <a:lnSpc>
                          <a:spcPct val="100000"/>
                        </a:lnSpc>
                        <a:spcBef>
                          <a:spcPts val="0"/>
                        </a:spcBef>
                        <a:spcAft>
                          <a:spcPts val="0"/>
                        </a:spcAft>
                        <a:buClr>
                          <a:schemeClr val="dk1"/>
                        </a:buClr>
                        <a:buSzPts val="900"/>
                        <a:buFont typeface="Calibri"/>
                        <a:buNone/>
                      </a:pPr>
                      <a:r>
                        <a:rPr lang="en-GB" sz="900" b="0" i="0" u="none" strike="noStrike" dirty="0">
                          <a:latin typeface="Calibri"/>
                          <a:ea typeface="Calibri"/>
                          <a:cs typeface="Calibri"/>
                          <a:sym typeface="Calibri"/>
                        </a:rPr>
                        <a:t>Begin to explore and use </a:t>
                      </a:r>
                      <a:r>
                        <a:rPr lang="en-GB" sz="900" b="1" i="0" u="none" strike="noStrike" dirty="0">
                          <a:latin typeface="Calibri"/>
                          <a:ea typeface="Calibri"/>
                          <a:cs typeface="Calibri"/>
                          <a:sym typeface="Calibri"/>
                        </a:rPr>
                        <a:t>dynamics</a:t>
                      </a:r>
                      <a:r>
                        <a:rPr lang="en-GB" sz="900" b="0" i="0" u="none" strike="noStrike" dirty="0">
                          <a:latin typeface="Calibri"/>
                          <a:ea typeface="Calibri"/>
                          <a:cs typeface="Calibri"/>
                          <a:sym typeface="Calibri"/>
                        </a:rPr>
                        <a:t> - fast, slow, stiff and soft.</a:t>
                      </a:r>
                      <a:endParaRPr sz="900" dirty="0"/>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a:latin typeface="Calibri"/>
                          <a:ea typeface="Calibri"/>
                          <a:cs typeface="Calibri"/>
                          <a:sym typeface="Calibri"/>
                        </a:rPr>
                        <a:t>Begin to explore and use </a:t>
                      </a:r>
                      <a:r>
                        <a:rPr lang="en-GB" sz="900" b="1" i="0" u="none" strike="noStrike">
                          <a:latin typeface="Calibri"/>
                          <a:ea typeface="Calibri"/>
                          <a:cs typeface="Calibri"/>
                          <a:sym typeface="Calibri"/>
                        </a:rPr>
                        <a:t>dynamics</a:t>
                      </a:r>
                      <a:r>
                        <a:rPr lang="en-GB" sz="900" b="0" i="0" u="none" strike="noStrike">
                          <a:latin typeface="Calibri"/>
                          <a:ea typeface="Calibri"/>
                          <a:cs typeface="Calibri"/>
                          <a:sym typeface="Calibri"/>
                        </a:rPr>
                        <a:t> considering the effect they have - fast, slow, stiff and soft. </a:t>
                      </a:r>
                      <a:endParaRPr sz="1800"/>
                    </a:p>
                  </a:txBody>
                  <a:tcPr marL="68575" marR="68575" marT="36200" marB="36200">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a:t>Use</a:t>
                      </a:r>
                      <a:r>
                        <a:rPr lang="en-GB" sz="900" b="1" i="0" u="none" strike="noStrike"/>
                        <a:t> dynamics</a:t>
                      </a:r>
                      <a:r>
                        <a:rPr lang="en-GB" sz="900" b="0" i="0" u="none" strike="noStrike"/>
                        <a:t> to oppose and contrast each other, big vs small, fast vs slow, a group vs a solo etc to communicate an idea.</a:t>
                      </a:r>
                      <a:endParaRPr sz="1800"/>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t>Use</a:t>
                      </a:r>
                      <a:r>
                        <a:rPr lang="en-GB" sz="900" b="1" i="0" u="none" strike="noStrike" dirty="0"/>
                        <a:t> dynamics</a:t>
                      </a:r>
                      <a:r>
                        <a:rPr lang="en-GB" sz="900" b="0" i="0" u="none" strike="noStrike" dirty="0"/>
                        <a:t> purposefully within a performance and to</a:t>
                      </a:r>
                      <a:r>
                        <a:rPr lang="en-GB" sz="900" b="0" i="0" u="none" strike="noStrike" dirty="0">
                          <a:latin typeface="Calibri"/>
                          <a:ea typeface="Calibri"/>
                          <a:cs typeface="Calibri"/>
                          <a:sym typeface="Calibri"/>
                        </a:rPr>
                        <a:t> include </a:t>
                      </a:r>
                      <a:r>
                        <a:rPr lang="en-GB" sz="900" b="1" i="0" u="none" strike="noStrike" dirty="0">
                          <a:latin typeface="Calibri"/>
                          <a:ea typeface="Calibri"/>
                          <a:cs typeface="Calibri"/>
                          <a:sym typeface="Calibri"/>
                        </a:rPr>
                        <a:t>speed, quality,</a:t>
                      </a:r>
                      <a:r>
                        <a:rPr lang="en-GB" sz="900" b="0" i="0" u="none" strike="noStrike" dirty="0">
                          <a:latin typeface="Calibri"/>
                          <a:ea typeface="Calibri"/>
                          <a:cs typeface="Calibri"/>
                          <a:sym typeface="Calibri"/>
                        </a:rPr>
                        <a:t> and</a:t>
                      </a:r>
                      <a:r>
                        <a:rPr lang="en-GB" sz="900" b="1" i="0" u="none" strike="noStrike" dirty="0">
                          <a:latin typeface="Calibri"/>
                          <a:ea typeface="Calibri"/>
                          <a:cs typeface="Calibri"/>
                          <a:sym typeface="Calibri"/>
                        </a:rPr>
                        <a:t> rhythm.</a:t>
                      </a:r>
                      <a:endParaRPr sz="900" dirty="0"/>
                    </a:p>
                  </a:txBody>
                  <a:tcPr marL="91450" marR="91450" marT="45725" marB="45725">
                    <a:solidFill>
                      <a:srgbClr val="00B0DE">
                        <a:alpha val="19608"/>
                      </a:srgbClr>
                    </a:solidFill>
                  </a:tcPr>
                </a:tc>
                <a:extLst>
                  <a:ext uri="{0D108BD9-81ED-4DB2-BD59-A6C34878D82A}">
                    <a16:rowId xmlns:a16="http://schemas.microsoft.com/office/drawing/2014/main" val="10004"/>
                  </a:ext>
                </a:extLst>
              </a:tr>
              <a:tr h="614525">
                <a:tc vMerge="1">
                  <a:txBody>
                    <a:bodyPr/>
                    <a:lstStyle/>
                    <a:p>
                      <a:endParaRPr lang="en-US"/>
                    </a:p>
                  </a:txBody>
                  <a:tcPr/>
                </a:tc>
                <a:tc>
                  <a:txBody>
                    <a:bodyPr/>
                    <a:lstStyle/>
                    <a:p>
                      <a:pPr marL="0" marR="0" lvl="0" indent="0" algn="l" rtl="0">
                        <a:spcBef>
                          <a:spcPts val="0"/>
                        </a:spcBef>
                        <a:spcAft>
                          <a:spcPts val="0"/>
                        </a:spcAft>
                        <a:buClr>
                          <a:schemeClr val="dk1"/>
                        </a:buClr>
                        <a:buSzPts val="900"/>
                        <a:buFont typeface="Calibri"/>
                        <a:buNone/>
                      </a:pPr>
                      <a:r>
                        <a:rPr lang="en-GB" sz="900" b="0" i="0" u="none" strike="noStrike"/>
                        <a:t>Copy actions the show </a:t>
                      </a:r>
                      <a:r>
                        <a:rPr lang="en-GB" sz="900" b="1" i="0" u="none" strike="noStrike"/>
                        <a:t>tension, weight, and flow.</a:t>
                      </a:r>
                      <a:endParaRPr sz="1800" b="1"/>
                    </a:p>
                  </a:txBody>
                  <a:tcPr marL="91450" marR="91450" marT="45725" marB="45725">
                    <a:solidFill>
                      <a:srgbClr val="00B0DE">
                        <a:alpha val="19608"/>
                      </a:srgbClr>
                    </a:solidFill>
                  </a:tcPr>
                </a:tc>
                <a:tc>
                  <a:txBody>
                    <a:bodyPr/>
                    <a:lstStyle/>
                    <a:p>
                      <a:pPr marL="158750" marR="0" lvl="0" indent="0" algn="l" rtl="0">
                        <a:lnSpc>
                          <a:spcPct val="100000"/>
                        </a:lnSpc>
                        <a:spcBef>
                          <a:spcPts val="0"/>
                        </a:spcBef>
                        <a:spcAft>
                          <a:spcPts val="0"/>
                        </a:spcAft>
                        <a:buClr>
                          <a:schemeClr val="dk1"/>
                        </a:buClr>
                        <a:buSzPts val="900"/>
                        <a:buFont typeface="Calibri"/>
                        <a:buNone/>
                      </a:pPr>
                      <a:r>
                        <a:rPr lang="en-GB" sz="900" b="0" i="0" u="none" strike="noStrike" dirty="0">
                          <a:latin typeface="Calibri"/>
                          <a:ea typeface="Calibri"/>
                          <a:cs typeface="Calibri"/>
                          <a:sym typeface="Calibri"/>
                        </a:rPr>
                        <a:t>Begin to explore and use actions showing </a:t>
                      </a:r>
                      <a:r>
                        <a:rPr lang="en-GB" sz="900" b="1" i="0" u="none" strike="noStrike" dirty="0">
                          <a:latin typeface="Calibri"/>
                          <a:ea typeface="Calibri"/>
                          <a:cs typeface="Calibri"/>
                          <a:sym typeface="Calibri"/>
                        </a:rPr>
                        <a:t>tension, weight and flow.</a:t>
                      </a:r>
                      <a:endParaRPr sz="1800" dirty="0"/>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dirty="0">
                          <a:latin typeface="Calibri"/>
                          <a:ea typeface="Calibri"/>
                          <a:cs typeface="Calibri"/>
                          <a:sym typeface="Calibri"/>
                        </a:rPr>
                        <a:t>Begin to explore and use actions showing </a:t>
                      </a:r>
                      <a:r>
                        <a:rPr lang="en-GB" sz="900" b="1" i="0" u="none" strike="noStrike" dirty="0">
                          <a:latin typeface="Calibri"/>
                          <a:ea typeface="Calibri"/>
                          <a:cs typeface="Calibri"/>
                          <a:sym typeface="Calibri"/>
                        </a:rPr>
                        <a:t>tension, weight and flow </a:t>
                      </a:r>
                      <a:r>
                        <a:rPr lang="en-GB" sz="900" b="0" i="0" u="none" strike="noStrike" dirty="0">
                          <a:latin typeface="Calibri"/>
                          <a:ea typeface="Calibri"/>
                          <a:cs typeface="Calibri"/>
                          <a:sym typeface="Calibri"/>
                        </a:rPr>
                        <a:t>and consider the effect they have controlled, free, heavy, light.</a:t>
                      </a:r>
                      <a:endParaRPr sz="900" b="0" i="0" u="none" strike="noStrike" dirty="0"/>
                    </a:p>
                    <a:p>
                      <a:pPr marL="0" marR="0" lvl="0" indent="0" algn="l" rtl="0">
                        <a:lnSpc>
                          <a:spcPct val="100000"/>
                        </a:lnSpc>
                        <a:spcBef>
                          <a:spcPts val="0"/>
                        </a:spcBef>
                        <a:spcAft>
                          <a:spcPts val="0"/>
                        </a:spcAft>
                        <a:buClr>
                          <a:schemeClr val="dk1"/>
                        </a:buClr>
                        <a:buSzPts val="900"/>
                        <a:buFont typeface="Calibri"/>
                        <a:buNone/>
                      </a:pPr>
                      <a:endParaRPr sz="900" b="1" i="0" u="none" strike="noStrike" dirty="0">
                        <a:latin typeface="Calibri"/>
                        <a:ea typeface="Calibri"/>
                        <a:cs typeface="Calibri"/>
                        <a:sym typeface="Calibri"/>
                      </a:endParaRPr>
                    </a:p>
                  </a:txBody>
                  <a:tcPr marL="68575" marR="68575" marT="36200" marB="36200">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latin typeface="Calibri"/>
                          <a:ea typeface="Calibri"/>
                          <a:cs typeface="Calibri"/>
                          <a:sym typeface="Calibri"/>
                        </a:rPr>
                        <a:t>Use actions showing </a:t>
                      </a:r>
                      <a:r>
                        <a:rPr lang="en-GB" sz="900" b="1" i="0" u="none" strike="noStrike" dirty="0">
                          <a:latin typeface="Calibri"/>
                          <a:ea typeface="Calibri"/>
                          <a:cs typeface="Calibri"/>
                          <a:sym typeface="Calibri"/>
                        </a:rPr>
                        <a:t>tension, weight </a:t>
                      </a:r>
                      <a:r>
                        <a:rPr lang="en-GB" sz="900" b="0" i="0" u="none" strike="noStrike" dirty="0">
                          <a:latin typeface="Calibri"/>
                          <a:ea typeface="Calibri"/>
                          <a:cs typeface="Calibri"/>
                          <a:sym typeface="Calibri"/>
                        </a:rPr>
                        <a:t>and</a:t>
                      </a:r>
                      <a:r>
                        <a:rPr lang="en-GB" sz="900" b="1" i="0" u="none" strike="noStrike" dirty="0">
                          <a:latin typeface="Calibri"/>
                          <a:ea typeface="Calibri"/>
                          <a:cs typeface="Calibri"/>
                          <a:sym typeface="Calibri"/>
                        </a:rPr>
                        <a:t> flow</a:t>
                      </a:r>
                      <a:r>
                        <a:rPr lang="en-GB" sz="900" b="0" i="0" u="none" strike="noStrike" dirty="0">
                          <a:latin typeface="Calibri"/>
                          <a:ea typeface="Calibri"/>
                          <a:cs typeface="Calibri"/>
                          <a:sym typeface="Calibri"/>
                        </a:rPr>
                        <a:t> to oppose and contrast each other, </a:t>
                      </a:r>
                      <a:r>
                        <a:rPr lang="en-GB" sz="900" b="0" i="1" u="none" strike="noStrike" dirty="0" err="1">
                          <a:latin typeface="Calibri"/>
                          <a:ea typeface="Calibri"/>
                          <a:cs typeface="Calibri"/>
                          <a:sym typeface="Calibri"/>
                        </a:rPr>
                        <a:t>e.g</a:t>
                      </a:r>
                      <a:r>
                        <a:rPr lang="en-GB" sz="900" b="0" i="1" u="none" strike="noStrike" dirty="0">
                          <a:latin typeface="Calibri"/>
                          <a:ea typeface="Calibri"/>
                          <a:cs typeface="Calibri"/>
                          <a:sym typeface="Calibri"/>
                        </a:rPr>
                        <a:t>,  controlled v free, heavy v light to communicate an idea.</a:t>
                      </a:r>
                      <a:endParaRPr dirty="0"/>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latin typeface="Calibri"/>
                          <a:ea typeface="Calibri"/>
                          <a:cs typeface="Calibri"/>
                          <a:sym typeface="Calibri"/>
                        </a:rPr>
                        <a:t>Use actions showing </a:t>
                      </a:r>
                      <a:r>
                        <a:rPr lang="en-GB" sz="900" b="1" i="0" u="none" strike="noStrike" dirty="0">
                          <a:latin typeface="Calibri"/>
                          <a:ea typeface="Calibri"/>
                          <a:cs typeface="Calibri"/>
                          <a:sym typeface="Calibri"/>
                        </a:rPr>
                        <a:t>tension, </a:t>
                      </a:r>
                      <a:r>
                        <a:rPr lang="en-GB" sz="900" b="1" i="0" u="none" strike="noStrike" dirty="0" err="1">
                          <a:latin typeface="Calibri"/>
                          <a:ea typeface="Calibri"/>
                          <a:cs typeface="Calibri"/>
                          <a:sym typeface="Calibri"/>
                        </a:rPr>
                        <a:t>weight</a:t>
                      </a:r>
                      <a:r>
                        <a:rPr lang="en-GB" sz="900" b="0" i="0" u="none" strike="noStrike" dirty="0" err="1">
                          <a:latin typeface="Calibri"/>
                          <a:ea typeface="Calibri"/>
                          <a:cs typeface="Calibri"/>
                          <a:sym typeface="Calibri"/>
                        </a:rPr>
                        <a:t>and</a:t>
                      </a:r>
                      <a:r>
                        <a:rPr lang="en-GB" sz="900" b="1" i="0" u="none" strike="noStrike" dirty="0">
                          <a:latin typeface="Calibri"/>
                          <a:ea typeface="Calibri"/>
                          <a:cs typeface="Calibri"/>
                          <a:sym typeface="Calibri"/>
                        </a:rPr>
                        <a:t> flow</a:t>
                      </a:r>
                      <a:r>
                        <a:rPr lang="en-GB" sz="900" b="0" i="0" u="none" strike="noStrike" dirty="0">
                          <a:latin typeface="Calibri"/>
                          <a:ea typeface="Calibri"/>
                          <a:cs typeface="Calibri"/>
                          <a:sym typeface="Calibri"/>
                        </a:rPr>
                        <a:t> purposefully within a performance.</a:t>
                      </a:r>
                      <a:endParaRPr dirty="0"/>
                    </a:p>
                  </a:txBody>
                  <a:tcPr marL="91450" marR="91450" marT="45725" marB="45725">
                    <a:solidFill>
                      <a:srgbClr val="00B0DE">
                        <a:alpha val="19608"/>
                      </a:srgbClr>
                    </a:solidFill>
                  </a:tcPr>
                </a:tc>
                <a:extLst>
                  <a:ext uri="{0D108BD9-81ED-4DB2-BD59-A6C34878D82A}">
                    <a16:rowId xmlns:a16="http://schemas.microsoft.com/office/drawing/2014/main" val="10005"/>
                  </a:ext>
                </a:extLst>
              </a:tr>
              <a:tr h="626800">
                <a:tc>
                  <a:txBody>
                    <a:bodyPr/>
                    <a:lstStyle/>
                    <a:p>
                      <a:pPr marL="0" marR="0" lvl="0" indent="0" algn="l" rtl="0">
                        <a:lnSpc>
                          <a:spcPct val="100000"/>
                        </a:lnSpc>
                        <a:spcBef>
                          <a:spcPts val="0"/>
                        </a:spcBef>
                        <a:spcAft>
                          <a:spcPts val="0"/>
                        </a:spcAft>
                        <a:buClr>
                          <a:schemeClr val="dk1"/>
                        </a:buClr>
                        <a:buSzPts val="1800"/>
                        <a:buFont typeface="Calibri"/>
                        <a:buNone/>
                      </a:pPr>
                      <a:r>
                        <a:rPr lang="en-GB" sz="1800" b="1"/>
                        <a:t>Time</a:t>
                      </a:r>
                      <a:endParaRPr/>
                    </a:p>
                    <a:p>
                      <a:pPr marL="0" marR="0" lvl="0" indent="0" algn="l" rtl="0">
                        <a:spcBef>
                          <a:spcPts val="0"/>
                        </a:spcBef>
                        <a:spcAft>
                          <a:spcPts val="0"/>
                        </a:spcAft>
                        <a:buNone/>
                      </a:pPr>
                      <a:endParaRPr sz="1800" b="1"/>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dirty="0">
                          <a:solidFill>
                            <a:schemeClr val="dk1"/>
                          </a:solidFill>
                          <a:latin typeface="Calibri"/>
                          <a:ea typeface="Calibri"/>
                          <a:cs typeface="Calibri"/>
                          <a:sym typeface="Calibri"/>
                        </a:rPr>
                        <a:t>Keep time or beat to a r</a:t>
                      </a:r>
                      <a:r>
                        <a:rPr lang="en-GB" sz="900" b="1" i="0" u="none" strike="noStrike" dirty="0">
                          <a:solidFill>
                            <a:schemeClr val="dk1"/>
                          </a:solidFill>
                          <a:latin typeface="Calibri"/>
                          <a:ea typeface="Calibri"/>
                          <a:cs typeface="Calibri"/>
                          <a:sym typeface="Calibri"/>
                        </a:rPr>
                        <a:t>hythm </a:t>
                      </a:r>
                      <a:r>
                        <a:rPr lang="en-GB" sz="900" b="0" i="1" u="none" strike="noStrike" dirty="0" err="1">
                          <a:solidFill>
                            <a:schemeClr val="dk1"/>
                          </a:solidFill>
                          <a:latin typeface="Calibri"/>
                          <a:ea typeface="Calibri"/>
                          <a:cs typeface="Calibri"/>
                          <a:sym typeface="Calibri"/>
                        </a:rPr>
                        <a:t>e.g</a:t>
                      </a:r>
                      <a:r>
                        <a:rPr lang="en-GB" sz="900" b="0" i="1" u="none" strike="noStrike" dirty="0">
                          <a:solidFill>
                            <a:schemeClr val="dk1"/>
                          </a:solidFill>
                          <a:latin typeface="Calibri"/>
                          <a:ea typeface="Calibri"/>
                          <a:cs typeface="Calibri"/>
                          <a:sym typeface="Calibri"/>
                        </a:rPr>
                        <a:t>, clapping, stamping, tapping, bounce</a:t>
                      </a:r>
                      <a:r>
                        <a:rPr lang="en-GB" sz="900" b="0" i="0" u="none" strike="noStrike" dirty="0">
                          <a:solidFill>
                            <a:schemeClr val="dk1"/>
                          </a:solidFill>
                          <a:latin typeface="Calibri"/>
                          <a:ea typeface="Calibri"/>
                          <a:cs typeface="Calibri"/>
                          <a:sym typeface="Calibri"/>
                        </a:rPr>
                        <a:t>.</a:t>
                      </a:r>
                      <a:endParaRPr dirty="0"/>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solidFill>
                            <a:schemeClr val="dk1"/>
                          </a:solidFill>
                          <a:latin typeface="+mn-lt"/>
                          <a:ea typeface="Calibri"/>
                          <a:cs typeface="Calibri"/>
                          <a:sym typeface="Calibri"/>
                        </a:rPr>
                        <a:t>Keep time or beat to a r</a:t>
                      </a:r>
                      <a:r>
                        <a:rPr lang="en-GB" sz="900" b="1" i="0" u="none" strike="noStrike" dirty="0">
                          <a:solidFill>
                            <a:schemeClr val="dk1"/>
                          </a:solidFill>
                          <a:latin typeface="+mn-lt"/>
                          <a:ea typeface="Calibri"/>
                          <a:cs typeface="Calibri"/>
                          <a:sym typeface="Calibri"/>
                        </a:rPr>
                        <a:t>hythm </a:t>
                      </a:r>
                      <a:r>
                        <a:rPr lang="en-GB" sz="900" b="0" i="0" u="none" strike="noStrike" dirty="0">
                          <a:solidFill>
                            <a:schemeClr val="dk1"/>
                          </a:solidFill>
                          <a:latin typeface="+mn-lt"/>
                          <a:ea typeface="Calibri"/>
                          <a:cs typeface="Calibri"/>
                          <a:sym typeface="Calibri"/>
                        </a:rPr>
                        <a:t>and be able to </a:t>
                      </a:r>
                      <a:r>
                        <a:rPr lang="en-GB" sz="900" b="0" i="0" u="none" strike="noStrike" dirty="0">
                          <a:solidFill>
                            <a:schemeClr val="dk1"/>
                          </a:solidFill>
                          <a:latin typeface="Calibri"/>
                          <a:ea typeface="Calibri"/>
                          <a:cs typeface="Calibri"/>
                          <a:sym typeface="Calibri"/>
                        </a:rPr>
                        <a:t>add simple movements.</a:t>
                      </a:r>
                      <a:endParaRPr sz="900" dirty="0">
                        <a:solidFill>
                          <a:schemeClr val="dk1"/>
                        </a:solidFill>
                      </a:endParaRPr>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solidFill>
                            <a:schemeClr val="dk1"/>
                          </a:solidFill>
                          <a:latin typeface="Calibri"/>
                          <a:ea typeface="Calibri"/>
                          <a:cs typeface="Calibri"/>
                          <a:sym typeface="Calibri"/>
                        </a:rPr>
                        <a:t>Keep time and beat to changing rhythms and</a:t>
                      </a:r>
                      <a:r>
                        <a:rPr lang="en-GB" sz="900" b="1" i="0" u="none" strike="noStrike" dirty="0">
                          <a:solidFill>
                            <a:schemeClr val="dk1"/>
                          </a:solidFill>
                          <a:latin typeface="Calibri"/>
                          <a:ea typeface="Calibri"/>
                          <a:cs typeface="Calibri"/>
                          <a:sym typeface="Calibri"/>
                        </a:rPr>
                        <a:t> tempos.</a:t>
                      </a:r>
                      <a:endParaRPr sz="900" b="1" dirty="0">
                        <a:solidFill>
                          <a:schemeClr val="dk1"/>
                        </a:solidFill>
                      </a:endParaRPr>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dirty="0">
                          <a:solidFill>
                            <a:schemeClr val="dk1"/>
                          </a:solidFill>
                          <a:latin typeface="Calibri"/>
                          <a:ea typeface="Calibri"/>
                          <a:cs typeface="Calibri"/>
                          <a:sym typeface="Calibri"/>
                        </a:rPr>
                        <a:t>Keep time and beat to changing </a:t>
                      </a:r>
                      <a:r>
                        <a:rPr lang="en-GB" sz="900" b="1" i="0" u="none" strike="noStrike" dirty="0">
                          <a:solidFill>
                            <a:schemeClr val="dk1"/>
                          </a:solidFill>
                          <a:latin typeface="Calibri"/>
                          <a:ea typeface="Calibri"/>
                          <a:cs typeface="Calibri"/>
                          <a:sym typeface="Calibri"/>
                        </a:rPr>
                        <a:t>rhythms</a:t>
                      </a:r>
                      <a:r>
                        <a:rPr lang="en-GB" sz="900" b="0" i="0" u="none" strike="noStrike" dirty="0">
                          <a:solidFill>
                            <a:schemeClr val="dk1"/>
                          </a:solidFill>
                          <a:latin typeface="Calibri"/>
                          <a:ea typeface="Calibri"/>
                          <a:cs typeface="Calibri"/>
                          <a:sym typeface="Calibri"/>
                        </a:rPr>
                        <a:t> and</a:t>
                      </a:r>
                      <a:r>
                        <a:rPr lang="en-GB" sz="900" b="1" i="0" u="none" strike="noStrike" dirty="0">
                          <a:solidFill>
                            <a:schemeClr val="dk1"/>
                          </a:solidFill>
                          <a:latin typeface="Calibri"/>
                          <a:ea typeface="Calibri"/>
                          <a:cs typeface="Calibri"/>
                          <a:sym typeface="Calibri"/>
                        </a:rPr>
                        <a:t> tempos </a:t>
                      </a:r>
                      <a:r>
                        <a:rPr lang="en-GB" sz="900" b="0" i="0" u="none" strike="noStrike" dirty="0">
                          <a:solidFill>
                            <a:schemeClr val="dk1"/>
                          </a:solidFill>
                          <a:latin typeface="Calibri"/>
                          <a:ea typeface="Calibri"/>
                          <a:cs typeface="Calibri"/>
                          <a:sym typeface="Calibri"/>
                        </a:rPr>
                        <a:t>to</a:t>
                      </a:r>
                      <a:r>
                        <a:rPr lang="en-GB" sz="900" b="1" i="0" u="none" strike="noStrike" dirty="0">
                          <a:solidFill>
                            <a:schemeClr val="dk1"/>
                          </a:solidFill>
                          <a:latin typeface="Calibri"/>
                          <a:ea typeface="Calibri"/>
                          <a:cs typeface="Calibri"/>
                          <a:sym typeface="Calibri"/>
                        </a:rPr>
                        <a:t> </a:t>
                      </a:r>
                      <a:r>
                        <a:rPr lang="en-GB" sz="900" b="0" i="0" u="none" strike="noStrike" dirty="0">
                          <a:solidFill>
                            <a:schemeClr val="dk1"/>
                          </a:solidFill>
                          <a:latin typeface="Calibri"/>
                          <a:ea typeface="Calibri"/>
                          <a:cs typeface="Calibri"/>
                          <a:sym typeface="Calibri"/>
                        </a:rPr>
                        <a:t>a variety of music.</a:t>
                      </a:r>
                      <a:endParaRPr sz="1800" dirty="0"/>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endParaRPr sz="900" b="0" i="0" u="none" strike="noStrike" dirty="0">
                        <a:solidFill>
                          <a:schemeClr val="dk1"/>
                        </a:solidFill>
                        <a:latin typeface="Calibri"/>
                        <a:ea typeface="Calibri"/>
                        <a:cs typeface="Calibri"/>
                        <a:sym typeface="Calibri"/>
                      </a:endParaRPr>
                    </a:p>
                  </a:txBody>
                  <a:tcPr marL="91450" marR="91450" marT="45725" marB="45725">
                    <a:solidFill>
                      <a:srgbClr val="00B0DE">
                        <a:alpha val="19608"/>
                      </a:srgbClr>
                    </a:solidFill>
                  </a:tcPr>
                </a:tc>
                <a:extLst>
                  <a:ext uri="{0D108BD9-81ED-4DB2-BD59-A6C34878D82A}">
                    <a16:rowId xmlns:a16="http://schemas.microsoft.com/office/drawing/2014/main" val="10006"/>
                  </a:ext>
                </a:extLst>
              </a:tr>
              <a:tr h="488975">
                <a:tc rowSpan="3">
                  <a:txBody>
                    <a:bodyPr/>
                    <a:lstStyle/>
                    <a:p>
                      <a:pPr marL="0" marR="0" lvl="0" indent="0" algn="l" rtl="0">
                        <a:spcBef>
                          <a:spcPts val="0"/>
                        </a:spcBef>
                        <a:spcAft>
                          <a:spcPts val="0"/>
                        </a:spcAft>
                        <a:buClr>
                          <a:schemeClr val="dk1"/>
                        </a:buClr>
                        <a:buSzPts val="1800"/>
                        <a:buFont typeface="Calibri"/>
                        <a:buNone/>
                      </a:pPr>
                      <a:r>
                        <a:rPr lang="en-GB" sz="1800" b="1"/>
                        <a:t>Space</a:t>
                      </a:r>
                      <a:endParaRPr/>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a:solidFill>
                            <a:schemeClr val="dk1"/>
                          </a:solidFill>
                          <a:latin typeface="Calibri"/>
                          <a:ea typeface="Calibri"/>
                          <a:cs typeface="Calibri"/>
                          <a:sym typeface="Calibri"/>
                        </a:rPr>
                        <a:t>Be aware of personal space -together / apart.</a:t>
                      </a:r>
                      <a:endParaRPr sz="900"/>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solidFill>
                            <a:schemeClr val="dk1"/>
                          </a:solidFill>
                          <a:latin typeface="Calibri"/>
                          <a:ea typeface="Calibri"/>
                          <a:cs typeface="Calibri"/>
                          <a:sym typeface="Calibri"/>
                        </a:rPr>
                        <a:t>Be aware of personal space,  </a:t>
                      </a:r>
                      <a:r>
                        <a:rPr lang="en-GB" sz="900" b="1" i="0" u="none" strike="noStrike" dirty="0">
                          <a:solidFill>
                            <a:schemeClr val="dk1"/>
                          </a:solidFill>
                          <a:latin typeface="Calibri"/>
                          <a:ea typeface="Calibri"/>
                          <a:cs typeface="Calibri"/>
                          <a:sym typeface="Calibri"/>
                        </a:rPr>
                        <a:t>spatial relationships</a:t>
                      </a:r>
                      <a:r>
                        <a:rPr lang="en-GB" sz="900" b="0" i="0" u="none" strike="noStrike" dirty="0">
                          <a:solidFill>
                            <a:schemeClr val="dk1"/>
                          </a:solidFill>
                          <a:latin typeface="Calibri"/>
                          <a:ea typeface="Calibri"/>
                          <a:cs typeface="Calibri"/>
                          <a:sym typeface="Calibri"/>
                        </a:rPr>
                        <a:t> with a partner, group and in a room.</a:t>
                      </a:r>
                      <a:endParaRPr sz="900" b="0" i="0" u="none" strike="noStrike" dirty="0">
                        <a:solidFill>
                          <a:schemeClr val="dk1"/>
                        </a:solidFill>
                        <a:latin typeface="Calibri"/>
                        <a:ea typeface="Calibri"/>
                        <a:cs typeface="Calibri"/>
                        <a:sym typeface="Calibri"/>
                      </a:endParaRPr>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solidFill>
                            <a:schemeClr val="dk1"/>
                          </a:solidFill>
                          <a:latin typeface="Calibri"/>
                          <a:ea typeface="Calibri"/>
                          <a:cs typeface="Calibri"/>
                          <a:sym typeface="Calibri"/>
                        </a:rPr>
                        <a:t>Be aware of personal space,</a:t>
                      </a:r>
                      <a:endParaRPr sz="1800" dirty="0"/>
                    </a:p>
                    <a:p>
                      <a:pPr marL="0" marR="0" lvl="0" indent="0" algn="l" rtl="0">
                        <a:spcBef>
                          <a:spcPts val="0"/>
                        </a:spcBef>
                        <a:spcAft>
                          <a:spcPts val="0"/>
                        </a:spcAft>
                        <a:buClr>
                          <a:schemeClr val="dk1"/>
                        </a:buClr>
                        <a:buSzPts val="900"/>
                        <a:buFont typeface="Calibri"/>
                        <a:buNone/>
                      </a:pPr>
                      <a:r>
                        <a:rPr lang="en-GB" sz="900" b="1" i="0" u="none" strike="noStrike" dirty="0">
                          <a:solidFill>
                            <a:schemeClr val="dk1"/>
                          </a:solidFill>
                          <a:latin typeface="Calibri"/>
                          <a:ea typeface="Calibri"/>
                          <a:cs typeface="Calibri"/>
                          <a:sym typeface="Calibri"/>
                        </a:rPr>
                        <a:t>spatial relationships</a:t>
                      </a:r>
                      <a:r>
                        <a:rPr lang="en-GB" sz="900" b="0" i="0" u="none" strike="noStrike" dirty="0">
                          <a:solidFill>
                            <a:schemeClr val="dk1"/>
                          </a:solidFill>
                          <a:latin typeface="Calibri"/>
                          <a:ea typeface="Calibri"/>
                          <a:cs typeface="Calibri"/>
                          <a:sym typeface="Calibri"/>
                        </a:rPr>
                        <a:t> with a partner, group and in a room and consider the effect they have.</a:t>
                      </a:r>
                      <a:endParaRPr sz="1800" dirty="0"/>
                    </a:p>
                    <a:p>
                      <a:pPr marL="0" marR="0" lvl="0" indent="0" algn="l" rtl="0">
                        <a:spcBef>
                          <a:spcPts val="0"/>
                        </a:spcBef>
                        <a:spcAft>
                          <a:spcPts val="0"/>
                        </a:spcAft>
                        <a:buClr>
                          <a:schemeClr val="dk1"/>
                        </a:buClr>
                        <a:buSzPts val="900"/>
                        <a:buFont typeface="Calibri"/>
                        <a:buNone/>
                      </a:pPr>
                      <a:endParaRPr sz="900" b="0" i="0" u="none" strike="noStrike" dirty="0">
                        <a:solidFill>
                          <a:schemeClr val="dk1"/>
                        </a:solidFill>
                        <a:latin typeface="Calibri"/>
                        <a:ea typeface="Calibri"/>
                        <a:cs typeface="Calibri"/>
                        <a:sym typeface="Calibri"/>
                      </a:endParaRPr>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t>Combine and use a range of </a:t>
                      </a:r>
                      <a:r>
                        <a:rPr lang="en-GB" sz="900" b="1" i="0" u="none" strike="noStrike" dirty="0"/>
                        <a:t>spatial relationships</a:t>
                      </a:r>
                      <a:r>
                        <a:rPr lang="en-GB" sz="900" b="0" i="0" u="none" strike="noStrike" dirty="0"/>
                        <a:t> to communicate an idea.</a:t>
                      </a:r>
                      <a:endParaRPr dirty="0"/>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latin typeface="Calibri"/>
                          <a:ea typeface="Calibri"/>
                          <a:cs typeface="Calibri"/>
                          <a:sym typeface="Calibri"/>
                        </a:rPr>
                        <a:t>To use a range of </a:t>
                      </a:r>
                      <a:r>
                        <a:rPr lang="en-GB" sz="900" b="1" i="0" u="none" strike="noStrike" dirty="0">
                          <a:latin typeface="Calibri"/>
                          <a:ea typeface="Calibri"/>
                          <a:cs typeface="Calibri"/>
                          <a:sym typeface="Calibri"/>
                        </a:rPr>
                        <a:t>spatial relationships</a:t>
                      </a:r>
                      <a:r>
                        <a:rPr lang="en-GB" sz="900" b="0" i="0" u="none" strike="noStrike" dirty="0">
                          <a:latin typeface="Calibri"/>
                          <a:ea typeface="Calibri"/>
                          <a:cs typeface="Calibri"/>
                          <a:sym typeface="Calibri"/>
                        </a:rPr>
                        <a:t> purposefully within s performance.</a:t>
                      </a:r>
                      <a:endParaRPr dirty="0"/>
                    </a:p>
                  </a:txBody>
                  <a:tcPr marL="91450" marR="91450" marT="45725" marB="45725">
                    <a:solidFill>
                      <a:srgbClr val="00B0DE">
                        <a:alpha val="19608"/>
                      </a:srgbClr>
                    </a:solidFill>
                  </a:tcPr>
                </a:tc>
                <a:extLst>
                  <a:ext uri="{0D108BD9-81ED-4DB2-BD59-A6C34878D82A}">
                    <a16:rowId xmlns:a16="http://schemas.microsoft.com/office/drawing/2014/main" val="10007"/>
                  </a:ext>
                </a:extLst>
              </a:tr>
              <a:tr h="488975">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a:solidFill>
                            <a:schemeClr val="dk1"/>
                          </a:solidFill>
                          <a:latin typeface="Calibri"/>
                          <a:ea typeface="Calibri"/>
                          <a:cs typeface="Calibri"/>
                          <a:sym typeface="Calibri"/>
                        </a:rPr>
                        <a:t>Change direction and travel in a </a:t>
                      </a:r>
                      <a:r>
                        <a:rPr lang="en-GB" sz="900" b="1" i="0" u="none" strike="noStrike">
                          <a:solidFill>
                            <a:schemeClr val="dk1"/>
                          </a:solidFill>
                          <a:latin typeface="Calibri"/>
                          <a:ea typeface="Calibri"/>
                          <a:cs typeface="Calibri"/>
                          <a:sym typeface="Calibri"/>
                        </a:rPr>
                        <a:t>pathway.</a:t>
                      </a:r>
                      <a:endParaRPr/>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a:solidFill>
                            <a:schemeClr val="dk1"/>
                          </a:solidFill>
                          <a:latin typeface="Calibri"/>
                          <a:ea typeface="Calibri"/>
                          <a:cs typeface="Calibri"/>
                          <a:sym typeface="Calibri"/>
                        </a:rPr>
                        <a:t>Travel in different </a:t>
                      </a:r>
                      <a:r>
                        <a:rPr lang="en-GB" sz="900" b="1" i="0" u="none" strike="noStrike">
                          <a:solidFill>
                            <a:schemeClr val="dk1"/>
                          </a:solidFill>
                          <a:latin typeface="Calibri"/>
                          <a:ea typeface="Calibri"/>
                          <a:cs typeface="Calibri"/>
                          <a:sym typeface="Calibri"/>
                        </a:rPr>
                        <a:t>pathways - </a:t>
                      </a:r>
                      <a:r>
                        <a:rPr lang="en-GB" sz="900" b="0" i="0" u="none" strike="noStrike">
                          <a:solidFill>
                            <a:schemeClr val="dk1"/>
                          </a:solidFill>
                          <a:latin typeface="Calibri"/>
                          <a:ea typeface="Calibri"/>
                          <a:cs typeface="Calibri"/>
                          <a:sym typeface="Calibri"/>
                        </a:rPr>
                        <a:t>diagonal, forwards, backwards.</a:t>
                      </a:r>
                      <a:endParaRPr sz="900" b="0" i="0" u="none" strike="noStrike"/>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dirty="0">
                          <a:solidFill>
                            <a:schemeClr val="dk1"/>
                          </a:solidFill>
                          <a:latin typeface="Calibri"/>
                          <a:ea typeface="Calibri"/>
                          <a:cs typeface="Calibri"/>
                          <a:sym typeface="Calibri"/>
                        </a:rPr>
                        <a:t>Combine a range of different </a:t>
                      </a:r>
                      <a:r>
                        <a:rPr lang="en-GB" sz="900" b="1" i="0" u="none" strike="noStrike" dirty="0">
                          <a:solidFill>
                            <a:schemeClr val="dk1"/>
                          </a:solidFill>
                          <a:latin typeface="Calibri"/>
                          <a:ea typeface="Calibri"/>
                          <a:cs typeface="Calibri"/>
                          <a:sym typeface="Calibri"/>
                        </a:rPr>
                        <a:t>pathways</a:t>
                      </a:r>
                      <a:r>
                        <a:rPr lang="en-GB" sz="900" b="0" i="0" u="none" strike="noStrike" dirty="0">
                          <a:solidFill>
                            <a:schemeClr val="dk1"/>
                          </a:solidFill>
                          <a:latin typeface="Calibri"/>
                          <a:ea typeface="Calibri"/>
                          <a:cs typeface="Calibri"/>
                          <a:sym typeface="Calibri"/>
                        </a:rPr>
                        <a:t> in a short sequence.</a:t>
                      </a:r>
                      <a:endParaRPr dirty="0"/>
                    </a:p>
                    <a:p>
                      <a:pPr marL="0" marR="0" lvl="0" indent="0" algn="l" rtl="0">
                        <a:spcBef>
                          <a:spcPts val="0"/>
                        </a:spcBef>
                        <a:spcAft>
                          <a:spcPts val="0"/>
                        </a:spcAft>
                        <a:buClr>
                          <a:schemeClr val="dk1"/>
                        </a:buClr>
                        <a:buSzPts val="900"/>
                        <a:buFont typeface="Calibri"/>
                        <a:buNone/>
                      </a:pPr>
                      <a:endParaRPr sz="900" b="0" i="0" u="none" strike="noStrike" dirty="0">
                        <a:solidFill>
                          <a:schemeClr val="dk1"/>
                        </a:solidFill>
                        <a:latin typeface="Calibri"/>
                        <a:ea typeface="Calibri"/>
                        <a:cs typeface="Calibri"/>
                        <a:sym typeface="Calibri"/>
                      </a:endParaRPr>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dirty="0"/>
                        <a:t>Use a range of different</a:t>
                      </a:r>
                      <a:r>
                        <a:rPr lang="en-GB" sz="900" b="1" dirty="0"/>
                        <a:t> pathways </a:t>
                      </a:r>
                      <a:r>
                        <a:rPr lang="en-GB" sz="900" b="0" dirty="0"/>
                        <a:t>purposefully</a:t>
                      </a:r>
                      <a:r>
                        <a:rPr lang="en-GB" sz="900" dirty="0"/>
                        <a:t> within a performance.</a:t>
                      </a:r>
                      <a:endParaRPr sz="2000" dirty="0"/>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2000"/>
                        <a:buFont typeface="Calibri"/>
                        <a:buNone/>
                      </a:pPr>
                      <a:endParaRPr sz="2000" dirty="0"/>
                    </a:p>
                  </a:txBody>
                  <a:tcPr marL="91450" marR="91450" marT="45725" marB="45725">
                    <a:solidFill>
                      <a:srgbClr val="00B0DE">
                        <a:alpha val="19608"/>
                      </a:srgbClr>
                    </a:solidFill>
                  </a:tcPr>
                </a:tc>
                <a:extLst>
                  <a:ext uri="{0D108BD9-81ED-4DB2-BD59-A6C34878D82A}">
                    <a16:rowId xmlns:a16="http://schemas.microsoft.com/office/drawing/2014/main" val="10008"/>
                  </a:ext>
                </a:extLst>
              </a:tr>
              <a:tr h="376125">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a:solidFill>
                            <a:schemeClr val="dk1"/>
                          </a:solidFill>
                          <a:latin typeface="Calibri"/>
                          <a:ea typeface="Calibri"/>
                          <a:cs typeface="Calibri"/>
                          <a:sym typeface="Calibri"/>
                        </a:rPr>
                        <a:t>Use high and low</a:t>
                      </a:r>
                      <a:r>
                        <a:rPr lang="en-GB" sz="900" b="1" i="0" u="none" strike="noStrike">
                          <a:solidFill>
                            <a:schemeClr val="dk1"/>
                          </a:solidFill>
                          <a:latin typeface="Calibri"/>
                          <a:ea typeface="Calibri"/>
                          <a:cs typeface="Calibri"/>
                          <a:sym typeface="Calibri"/>
                        </a:rPr>
                        <a:t> levels.</a:t>
                      </a:r>
                      <a:endParaRPr/>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a:solidFill>
                            <a:schemeClr val="dk1"/>
                          </a:solidFill>
                          <a:latin typeface="Calibri"/>
                          <a:ea typeface="Calibri"/>
                          <a:cs typeface="Calibri"/>
                          <a:sym typeface="Calibri"/>
                        </a:rPr>
                        <a:t>Use a range of</a:t>
                      </a:r>
                      <a:r>
                        <a:rPr lang="en-GB" sz="900" b="1" i="0" u="none" strike="noStrike">
                          <a:solidFill>
                            <a:schemeClr val="dk1"/>
                          </a:solidFill>
                          <a:latin typeface="Calibri"/>
                          <a:ea typeface="Calibri"/>
                          <a:cs typeface="Calibri"/>
                          <a:sym typeface="Calibri"/>
                        </a:rPr>
                        <a:t> levels.</a:t>
                      </a:r>
                      <a:endParaRPr/>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a:solidFill>
                            <a:schemeClr val="dk1"/>
                          </a:solidFill>
                          <a:latin typeface="Calibri"/>
                          <a:ea typeface="Calibri"/>
                          <a:cs typeface="Calibri"/>
                          <a:sym typeface="Calibri"/>
                        </a:rPr>
                        <a:t>Combine a range of different </a:t>
                      </a:r>
                      <a:r>
                        <a:rPr lang="en-GB" sz="900" b="1" i="0" u="none" strike="noStrike">
                          <a:solidFill>
                            <a:schemeClr val="dk1"/>
                          </a:solidFill>
                          <a:latin typeface="Calibri"/>
                          <a:ea typeface="Calibri"/>
                          <a:cs typeface="Calibri"/>
                          <a:sym typeface="Calibri"/>
                        </a:rPr>
                        <a:t>levels</a:t>
                      </a:r>
                      <a:r>
                        <a:rPr lang="en-GB" sz="900" b="0" i="0" u="none" strike="noStrike">
                          <a:solidFill>
                            <a:schemeClr val="dk1"/>
                          </a:solidFill>
                          <a:latin typeface="Calibri"/>
                          <a:ea typeface="Calibri"/>
                          <a:cs typeface="Calibri"/>
                          <a:sym typeface="Calibri"/>
                        </a:rPr>
                        <a:t> in a short sequence.</a:t>
                      </a:r>
                      <a:endParaRPr/>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latin typeface="Calibri"/>
                          <a:ea typeface="Calibri"/>
                          <a:cs typeface="Calibri"/>
                          <a:sym typeface="Calibri"/>
                        </a:rPr>
                        <a:t>Use a range of different</a:t>
                      </a:r>
                      <a:r>
                        <a:rPr lang="en-GB" sz="900" b="1" i="0" u="none" strike="noStrike" dirty="0">
                          <a:latin typeface="Calibri"/>
                          <a:ea typeface="Calibri"/>
                          <a:cs typeface="Calibri"/>
                          <a:sym typeface="Calibri"/>
                        </a:rPr>
                        <a:t> pathways</a:t>
                      </a:r>
                      <a:endParaRPr sz="900" dirty="0"/>
                    </a:p>
                    <a:p>
                      <a:pPr marL="0" marR="0" lvl="0" indent="0" algn="l" rtl="0">
                        <a:spcBef>
                          <a:spcPts val="0"/>
                        </a:spcBef>
                        <a:spcAft>
                          <a:spcPts val="0"/>
                        </a:spcAft>
                        <a:buClr>
                          <a:schemeClr val="dk1"/>
                        </a:buClr>
                        <a:buSzPts val="900"/>
                        <a:buFont typeface="Calibri"/>
                        <a:buNone/>
                      </a:pPr>
                      <a:r>
                        <a:rPr lang="en-GB" sz="900" b="0" i="0" u="none" strike="noStrike" dirty="0">
                          <a:latin typeface="Calibri"/>
                          <a:ea typeface="Calibri"/>
                          <a:cs typeface="Calibri"/>
                          <a:sym typeface="Calibri"/>
                        </a:rPr>
                        <a:t>purposefully within a performance.</a:t>
                      </a:r>
                      <a:endParaRPr sz="900" dirty="0"/>
                    </a:p>
                  </a:txBody>
                  <a:tcPr marL="91450" marR="91450" marT="45725" marB="45725">
                    <a:solidFill>
                      <a:srgbClr val="00B0DE">
                        <a:alpha val="19608"/>
                      </a:srgbClr>
                    </a:solidFill>
                  </a:tcPr>
                </a:tc>
                <a:tc>
                  <a:txBody>
                    <a:bodyPr/>
                    <a:lstStyle/>
                    <a:p>
                      <a:pPr marL="0" marR="0" lvl="0" indent="0" algn="l" rtl="0">
                        <a:spcBef>
                          <a:spcPts val="0"/>
                        </a:spcBef>
                        <a:spcAft>
                          <a:spcPts val="0"/>
                        </a:spcAft>
                        <a:buClr>
                          <a:schemeClr val="dk1"/>
                        </a:buClr>
                        <a:buSzPts val="2000"/>
                        <a:buFont typeface="Calibri"/>
                        <a:buNone/>
                      </a:pPr>
                      <a:endParaRPr sz="2000" dirty="0"/>
                    </a:p>
                  </a:txBody>
                  <a:tcPr marL="91450" marR="91450" marT="45725" marB="45725">
                    <a:solidFill>
                      <a:srgbClr val="00B0DE">
                        <a:alpha val="19608"/>
                      </a:srgbClr>
                    </a:solidFill>
                  </a:tcPr>
                </a:tc>
                <a:extLst>
                  <a:ext uri="{0D108BD9-81ED-4DB2-BD59-A6C34878D82A}">
                    <a16:rowId xmlns:a16="http://schemas.microsoft.com/office/drawing/2014/main" val="10009"/>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2" name="TextBox 1">
            <a:extLst>
              <a:ext uri="{FF2B5EF4-FFF2-40B4-BE49-F238E27FC236}">
                <a16:creationId xmlns:a16="http://schemas.microsoft.com/office/drawing/2014/main" id="{04D369D9-B747-1BF2-07B5-18A4DFBC7407}"/>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14" name="Google Shape;114;g204ff8ebb48_4_99"/>
          <p:cNvGraphicFramePr/>
          <p:nvPr>
            <p:extLst>
              <p:ext uri="{D42A27DB-BD31-4B8C-83A1-F6EECF244321}">
                <p14:modId xmlns:p14="http://schemas.microsoft.com/office/powerpoint/2010/main" val="2351850416"/>
              </p:ext>
            </p:extLst>
          </p:nvPr>
        </p:nvGraphicFramePr>
        <p:xfrm>
          <a:off x="297656" y="154781"/>
          <a:ext cx="11781750" cy="6306786"/>
        </p:xfrm>
        <a:graphic>
          <a:graphicData uri="http://schemas.openxmlformats.org/drawingml/2006/table">
            <a:tbl>
              <a:tblPr firstRow="1" bandRow="1">
                <a:noFill/>
              </a:tblPr>
              <a:tblGrid>
                <a:gridCol w="1963625">
                  <a:extLst>
                    <a:ext uri="{9D8B030D-6E8A-4147-A177-3AD203B41FA5}">
                      <a16:colId xmlns:a16="http://schemas.microsoft.com/office/drawing/2014/main" val="20000"/>
                    </a:ext>
                  </a:extLst>
                </a:gridCol>
                <a:gridCol w="1963625">
                  <a:extLst>
                    <a:ext uri="{9D8B030D-6E8A-4147-A177-3AD203B41FA5}">
                      <a16:colId xmlns:a16="http://schemas.microsoft.com/office/drawing/2014/main" val="20001"/>
                    </a:ext>
                  </a:extLst>
                </a:gridCol>
                <a:gridCol w="1963625">
                  <a:extLst>
                    <a:ext uri="{9D8B030D-6E8A-4147-A177-3AD203B41FA5}">
                      <a16:colId xmlns:a16="http://schemas.microsoft.com/office/drawing/2014/main" val="20002"/>
                    </a:ext>
                  </a:extLst>
                </a:gridCol>
                <a:gridCol w="1963625">
                  <a:extLst>
                    <a:ext uri="{9D8B030D-6E8A-4147-A177-3AD203B41FA5}">
                      <a16:colId xmlns:a16="http://schemas.microsoft.com/office/drawing/2014/main" val="20003"/>
                    </a:ext>
                  </a:extLst>
                </a:gridCol>
                <a:gridCol w="1963625">
                  <a:extLst>
                    <a:ext uri="{9D8B030D-6E8A-4147-A177-3AD203B41FA5}">
                      <a16:colId xmlns:a16="http://schemas.microsoft.com/office/drawing/2014/main" val="20004"/>
                    </a:ext>
                  </a:extLst>
                </a:gridCol>
                <a:gridCol w="1963625">
                  <a:extLst>
                    <a:ext uri="{9D8B030D-6E8A-4147-A177-3AD203B41FA5}">
                      <a16:colId xmlns:a16="http://schemas.microsoft.com/office/drawing/2014/main" val="20005"/>
                    </a:ext>
                  </a:extLst>
                </a:gridCol>
              </a:tblGrid>
              <a:tr h="948650">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400" dirty="0">
                          <a:solidFill>
                            <a:schemeClr val="bg1"/>
                          </a:solidFill>
                        </a:rPr>
                        <a:t>Exploring the expressive arts is essential to developing artistic skills and knowledge and it enables learners to become curious and creative individuals.</a:t>
                      </a:r>
                      <a:endParaRPr sz="1400" dirty="0">
                        <a:solidFill>
                          <a:schemeClr val="bg1"/>
                        </a:solidFill>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a:solidFill>
                            <a:schemeClr val="lt1"/>
                          </a:solidFill>
                        </a:rPr>
                        <a:t>Responding and reflecting, both as artist and audience, is a fundamental part of learning in the expressive arts.</a:t>
                      </a:r>
                      <a:endParaRPr sz="140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dirty="0">
                          <a:solidFill>
                            <a:schemeClr val="lt1"/>
                          </a:solidFill>
                        </a:rPr>
                        <a:t>Creating combines skills and knowledge, drawing on the senses, inspiration and imagination.</a:t>
                      </a:r>
                      <a:endParaRPr sz="1400" dirty="0">
                        <a:solidFill>
                          <a:schemeClr val="lt1"/>
                        </a:solidFill>
                      </a:endParaRPr>
                    </a:p>
                    <a:p>
                      <a:pPr marL="0" marR="0" lvl="0" indent="0" algn="l" rtl="0">
                        <a:lnSpc>
                          <a:spcPct val="100000"/>
                        </a:lnSpc>
                        <a:spcBef>
                          <a:spcPts val="0"/>
                        </a:spcBef>
                        <a:spcAft>
                          <a:spcPts val="0"/>
                        </a:spcAft>
                        <a:buClr>
                          <a:schemeClr val="dk1"/>
                        </a:buClr>
                        <a:buSzPts val="1400"/>
                        <a:buFont typeface="Calibri"/>
                        <a:buNone/>
                      </a:pPr>
                      <a:endParaRPr sz="1400" dirty="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extLst>
                  <a:ext uri="{0D108BD9-81ED-4DB2-BD59-A6C34878D82A}">
                    <a16:rowId xmlns:a16="http://schemas.microsoft.com/office/drawing/2014/main" val="10000"/>
                  </a:ext>
                </a:extLst>
              </a:tr>
              <a:tr h="531225">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a:t>
                      </a:r>
                      <a:r>
                        <a:rPr lang="en-GB" sz="2800" dirty="0">
                          <a:solidFill>
                            <a:schemeClr val="lt1"/>
                          </a:solidFill>
                        </a:rPr>
                        <a:t>: Techniques – Communication – Context - Creating</a:t>
                      </a:r>
                      <a:endParaRPr dirty="0"/>
                    </a:p>
                  </a:txBody>
                  <a:tcPr marL="91450" marR="91450" marT="45725" marB="45725">
                    <a:solidFill>
                      <a:srgbClr val="00AF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442700">
                <a:tc>
                  <a:txBody>
                    <a:bodyPr/>
                    <a:lstStyle/>
                    <a:p>
                      <a:pPr marL="0" marR="0" lvl="0" indent="0" algn="ctr" rtl="0">
                        <a:lnSpc>
                          <a:spcPct val="100000"/>
                        </a:lnSpc>
                        <a:spcBef>
                          <a:spcPts val="0"/>
                        </a:spcBef>
                        <a:spcAft>
                          <a:spcPts val="0"/>
                        </a:spcAft>
                        <a:buClr>
                          <a:schemeClr val="dk1"/>
                        </a:buClr>
                        <a:buSzPts val="1100"/>
                        <a:buFont typeface="Calibri"/>
                        <a:buNone/>
                      </a:pPr>
                      <a:r>
                        <a:rPr lang="en-GB" sz="1800" b="1" dirty="0"/>
                        <a:t>DANCE</a:t>
                      </a:r>
                      <a:endParaRPr sz="1800" dirty="0"/>
                    </a:p>
                  </a:txBody>
                  <a:tcPr marL="91450" marR="91450" marT="45725" marB="45725">
                    <a:solidFill>
                      <a:srgbClr val="00B0DE">
                        <a:alpha val="69804"/>
                      </a:srgbClr>
                    </a:solidFill>
                  </a:tcPr>
                </a:tc>
                <a:tc>
                  <a:txBody>
                    <a:bodyPr/>
                    <a:lstStyle/>
                    <a:p>
                      <a:pPr marL="0" marR="0" lvl="0" indent="0" algn="ctr" rtl="0">
                        <a:spcBef>
                          <a:spcPts val="0"/>
                        </a:spcBef>
                        <a:spcAft>
                          <a:spcPts val="0"/>
                        </a:spcAft>
                        <a:buNone/>
                      </a:pPr>
                      <a:r>
                        <a:rPr lang="en-GB" sz="1600" dirty="0"/>
                        <a:t>PS1</a:t>
                      </a:r>
                      <a:endParaRPr dirty="0"/>
                    </a:p>
                  </a:txBody>
                  <a:tcPr marL="91450" marR="91450" marT="45725" marB="45725">
                    <a:solidFill>
                      <a:srgbClr val="00B0DE">
                        <a:alpha val="69804"/>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dirty="0"/>
                        <a:t>PS2</a:t>
                      </a:r>
                      <a:endParaRPr dirty="0"/>
                    </a:p>
                  </a:txBody>
                  <a:tcPr marL="91450" marR="91450" marT="45725" marB="45725">
                    <a:solidFill>
                      <a:srgbClr val="00B0DE">
                        <a:alpha val="69804"/>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dirty="0"/>
                        <a:t>PS3</a:t>
                      </a:r>
                      <a:endParaRPr dirty="0"/>
                    </a:p>
                    <a:p>
                      <a:pPr marL="0" marR="0" lvl="0" indent="0" algn="l" rtl="0">
                        <a:spcBef>
                          <a:spcPts val="0"/>
                        </a:spcBef>
                        <a:spcAft>
                          <a:spcPts val="0"/>
                        </a:spcAft>
                        <a:buNone/>
                      </a:pPr>
                      <a:endParaRPr sz="400" dirty="0"/>
                    </a:p>
                  </a:txBody>
                  <a:tcPr marL="91450" marR="91450" marT="45725" marB="45725">
                    <a:solidFill>
                      <a:srgbClr val="00B0DE">
                        <a:alpha val="69804"/>
                      </a:srgbClr>
                    </a:solidFill>
                  </a:tcPr>
                </a:tc>
                <a:tc>
                  <a:txBody>
                    <a:bodyPr/>
                    <a:lstStyle/>
                    <a:p>
                      <a:pPr marL="0" marR="0" lvl="0" indent="0" algn="ctr" rtl="0">
                        <a:spcBef>
                          <a:spcPts val="0"/>
                        </a:spcBef>
                        <a:spcAft>
                          <a:spcPts val="0"/>
                        </a:spcAft>
                        <a:buNone/>
                      </a:pPr>
                      <a:r>
                        <a:rPr lang="en-GB" sz="1400" dirty="0"/>
                        <a:t>PS4</a:t>
                      </a:r>
                      <a:endParaRPr sz="400" dirty="0"/>
                    </a:p>
                  </a:txBody>
                  <a:tcPr marL="91450" marR="91450" marT="45725" marB="45725">
                    <a:solidFill>
                      <a:srgbClr val="00B0DE">
                        <a:alpha val="69804"/>
                      </a:srgbClr>
                    </a:solidFill>
                  </a:tcPr>
                </a:tc>
                <a:tc>
                  <a:txBody>
                    <a:bodyPr/>
                    <a:lstStyle/>
                    <a:p>
                      <a:pPr marL="0" marR="0" lvl="0" indent="0" algn="ctr" rtl="0">
                        <a:spcBef>
                          <a:spcPts val="0"/>
                        </a:spcBef>
                        <a:spcAft>
                          <a:spcPts val="0"/>
                        </a:spcAft>
                        <a:buNone/>
                      </a:pPr>
                      <a:r>
                        <a:rPr lang="en-GB" sz="1400" dirty="0"/>
                        <a:t>PS5</a:t>
                      </a:r>
                      <a:endParaRPr dirty="0"/>
                    </a:p>
                  </a:txBody>
                  <a:tcPr marL="91450" marR="91450" marT="45725" marB="45725">
                    <a:solidFill>
                      <a:srgbClr val="00B0DE">
                        <a:alpha val="69804"/>
                      </a:srgbClr>
                    </a:solidFill>
                  </a:tcPr>
                </a:tc>
                <a:extLst>
                  <a:ext uri="{0D108BD9-81ED-4DB2-BD59-A6C34878D82A}">
                    <a16:rowId xmlns:a16="http://schemas.microsoft.com/office/drawing/2014/main" val="10002"/>
                  </a:ext>
                </a:extLst>
              </a:tr>
              <a:tr h="505950">
                <a:tc rowSpan="7">
                  <a:txBody>
                    <a:bodyPr/>
                    <a:lstStyle/>
                    <a:p>
                      <a:pPr marL="0" marR="0" lvl="0" indent="0" algn="l" rtl="0">
                        <a:spcBef>
                          <a:spcPts val="0"/>
                        </a:spcBef>
                        <a:spcAft>
                          <a:spcPts val="0"/>
                        </a:spcAft>
                        <a:buClr>
                          <a:schemeClr val="dk1"/>
                        </a:buClr>
                        <a:buSzPts val="1800"/>
                        <a:buFont typeface="Calibri"/>
                        <a:buNone/>
                      </a:pPr>
                      <a:r>
                        <a:rPr lang="en-GB" sz="1800" b="1" i="0" u="none" strike="noStrike" dirty="0">
                          <a:latin typeface="Calibri"/>
                          <a:cs typeface="Calibri"/>
                          <a:sym typeface="Calibri"/>
                        </a:rPr>
                        <a:t>Action</a:t>
                      </a:r>
                      <a:endParaRPr sz="1800" dirty="0"/>
                    </a:p>
                    <a:p>
                      <a:pPr marL="0" marR="0" lvl="0" indent="0" algn="l" rtl="0">
                        <a:spcBef>
                          <a:spcPts val="0"/>
                        </a:spcBef>
                        <a:spcAft>
                          <a:spcPts val="0"/>
                        </a:spcAft>
                        <a:buClr>
                          <a:schemeClr val="dk1"/>
                        </a:buClr>
                        <a:buSzPts val="1200"/>
                        <a:buFont typeface="Calibri"/>
                        <a:buNone/>
                      </a:pPr>
                      <a:endParaRPr sz="1200" b="1" dirty="0"/>
                    </a:p>
                  </a:txBody>
                  <a:tcPr marL="91450" marR="91450" marT="45725" marB="45725">
                    <a:solidFill>
                      <a:srgbClr val="00B0DE">
                        <a:alpha val="20000"/>
                      </a:srgbClr>
                    </a:solidFill>
                  </a:tcPr>
                </a:tc>
                <a:tc>
                  <a:txBody>
                    <a:bodyPr/>
                    <a:lstStyle/>
                    <a:p>
                      <a:pPr algn="l">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Imitate and improvise simple </a:t>
                      </a:r>
                      <a:r>
                        <a:rPr lang="en-GB" sz="800" b="1" dirty="0">
                          <a:solidFill>
                            <a:srgbClr val="000000"/>
                          </a:solidFill>
                          <a:effectLst/>
                          <a:latin typeface="+mn-lt"/>
                          <a:ea typeface="Times New Roman" panose="02020603050405020304" pitchFamily="18" charset="0"/>
                          <a:cs typeface="Times New Roman" panose="02020603050405020304" pitchFamily="18" charset="0"/>
                        </a:rPr>
                        <a:t>actions e.g. </a:t>
                      </a:r>
                      <a:r>
                        <a:rPr lang="en-GB" sz="800" dirty="0">
                          <a:solidFill>
                            <a:srgbClr val="000000"/>
                          </a:solidFill>
                          <a:effectLst/>
                          <a:latin typeface="+mn-lt"/>
                          <a:ea typeface="Times New Roman" panose="02020603050405020304" pitchFamily="18" charset="0"/>
                          <a:cs typeface="Times New Roman" panose="02020603050405020304" pitchFamily="18" charset="0"/>
                        </a:rPr>
                        <a:t>travelling, jumping, turning.</a:t>
                      </a:r>
                      <a:endParaRPr lang="en-GB" sz="8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txBody>
                  <a:tcPr marL="68400" marR="68580" marT="0" marB="0">
                    <a:solidFill>
                      <a:srgbClr val="00B0DE">
                        <a:alpha val="20000"/>
                      </a:srgbClr>
                    </a:solidFill>
                  </a:tcPr>
                </a:tc>
                <a:tc>
                  <a:txBody>
                    <a:bodyPr/>
                    <a:lstStyle/>
                    <a:p>
                      <a:pPr algn="l">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Explore, experiment, and choose movements using five basic body </a:t>
                      </a:r>
                      <a:r>
                        <a:rPr lang="en-GB" sz="800" b="1" dirty="0">
                          <a:solidFill>
                            <a:srgbClr val="000000"/>
                          </a:solidFill>
                          <a:effectLst/>
                          <a:latin typeface="+mn-lt"/>
                          <a:ea typeface="Times New Roman" panose="02020603050405020304" pitchFamily="18" charset="0"/>
                          <a:cs typeface="Times New Roman" panose="02020603050405020304" pitchFamily="18" charset="0"/>
                        </a:rPr>
                        <a:t>actions</a:t>
                      </a:r>
                      <a:r>
                        <a:rPr lang="en-GB" sz="800" dirty="0">
                          <a:solidFill>
                            <a:srgbClr val="000000"/>
                          </a:solidFill>
                          <a:effectLst/>
                          <a:latin typeface="+mn-lt"/>
                          <a:ea typeface="Times New Roman" panose="02020603050405020304" pitchFamily="18" charset="0"/>
                          <a:cs typeface="Times New Roman" panose="02020603050405020304" pitchFamily="18" charset="0"/>
                        </a:rPr>
                        <a:t>  e.g. travelling, jumping, turning, gesture and stillness.</a:t>
                      </a:r>
                      <a:endParaRPr lang="en-GB" sz="8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txBody>
                  <a:tcPr marL="68400" marR="68580" marT="0" marB="0">
                    <a:solidFill>
                      <a:srgbClr val="00B0DE">
                        <a:alpha val="20000"/>
                      </a:srgbClr>
                    </a:solidFill>
                  </a:tcPr>
                </a:tc>
                <a:tc>
                  <a:txBody>
                    <a:bodyPr/>
                    <a:lstStyle/>
                    <a:p>
                      <a:pPr algn="l">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Explore, experiment, and show technical </a:t>
                      </a:r>
                      <a:r>
                        <a:rPr lang="en-GB" sz="800" b="1" dirty="0">
                          <a:solidFill>
                            <a:srgbClr val="000000"/>
                          </a:solidFill>
                          <a:effectLst/>
                          <a:latin typeface="+mn-lt"/>
                          <a:ea typeface="Times New Roman" panose="02020603050405020304" pitchFamily="18" charset="0"/>
                          <a:cs typeface="Times New Roman" panose="02020603050405020304" pitchFamily="18" charset="0"/>
                        </a:rPr>
                        <a:t>control</a:t>
                      </a:r>
                      <a:r>
                        <a:rPr lang="en-GB" sz="800" dirty="0">
                          <a:solidFill>
                            <a:srgbClr val="000000"/>
                          </a:solidFill>
                          <a:effectLst/>
                          <a:latin typeface="+mn-lt"/>
                          <a:ea typeface="Times New Roman" panose="02020603050405020304" pitchFamily="18" charset="0"/>
                          <a:cs typeface="Times New Roman" panose="02020603050405020304" pitchFamily="18" charset="0"/>
                        </a:rPr>
                        <a:t> of movements using five basic body actions e.g. travelling, jumping, turning, gesture and stillness.</a:t>
                      </a:r>
                      <a:endParaRPr lang="en-GB" sz="8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txBody>
                  <a:tcPr marL="68400" marR="68580" marT="0" marB="0">
                    <a:solidFill>
                      <a:srgbClr val="00B0DE">
                        <a:alpha val="20000"/>
                      </a:srgbClr>
                    </a:solidFill>
                  </a:tcPr>
                </a:tc>
                <a:tc>
                  <a:txBody>
                    <a:bodyPr/>
                    <a:lstStyle/>
                    <a:p>
                      <a:pPr marL="0" algn="l">
                        <a:lnSpc>
                          <a:spcPct val="100000"/>
                        </a:lnSpc>
                        <a:spcAft>
                          <a:spcPts val="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Explore, experiment, and show </a:t>
                      </a:r>
                      <a:endParaRPr lang="en-GB" sz="800" dirty="0">
                        <a:effectLst/>
                        <a:latin typeface="+mn-lt"/>
                        <a:ea typeface="Calibri" panose="020F0502020204030204" pitchFamily="34" charset="0"/>
                        <a:cs typeface="Times New Roman" panose="02020603050405020304" pitchFamily="18" charset="0"/>
                      </a:endParaRPr>
                    </a:p>
                    <a:p>
                      <a:pPr marL="0" algn="l">
                        <a:lnSpc>
                          <a:spcPct val="100000"/>
                        </a:lnSpc>
                        <a:spcAft>
                          <a:spcPts val="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technical </a:t>
                      </a:r>
                      <a:r>
                        <a:rPr lang="en-GB" sz="800" b="1" dirty="0">
                          <a:solidFill>
                            <a:srgbClr val="000000"/>
                          </a:solidFill>
                          <a:effectLst/>
                          <a:latin typeface="+mn-lt"/>
                          <a:ea typeface="Times New Roman" panose="02020603050405020304" pitchFamily="18" charset="0"/>
                          <a:cs typeface="Times New Roman" panose="02020603050405020304" pitchFamily="18" charset="0"/>
                        </a:rPr>
                        <a:t>contro</a:t>
                      </a:r>
                      <a:r>
                        <a:rPr lang="en-GB" sz="800" dirty="0">
                          <a:solidFill>
                            <a:srgbClr val="000000"/>
                          </a:solidFill>
                          <a:effectLst/>
                          <a:latin typeface="+mn-lt"/>
                          <a:ea typeface="Times New Roman" panose="02020603050405020304" pitchFamily="18" charset="0"/>
                          <a:cs typeface="Times New Roman" panose="02020603050405020304" pitchFamily="18" charset="0"/>
                        </a:rPr>
                        <a:t>l of movements</a:t>
                      </a:r>
                      <a:endParaRPr lang="en-GB" sz="800" dirty="0">
                        <a:effectLst/>
                        <a:latin typeface="+mn-lt"/>
                        <a:ea typeface="Calibri" panose="020F0502020204030204" pitchFamily="34" charset="0"/>
                        <a:cs typeface="Times New Roman" panose="02020603050405020304" pitchFamily="18" charset="0"/>
                      </a:endParaRPr>
                    </a:p>
                    <a:p>
                      <a:pPr marL="0" algn="l">
                        <a:lnSpc>
                          <a:spcPct val="100000"/>
                        </a:lnSpc>
                        <a:spcAft>
                          <a:spcPts val="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using five basic body actions,</a:t>
                      </a:r>
                      <a:endParaRPr lang="en-GB" sz="800" dirty="0">
                        <a:effectLst/>
                        <a:latin typeface="+mn-lt"/>
                        <a:ea typeface="Calibri" panose="020F0502020204030204" pitchFamily="34" charset="0"/>
                        <a:cs typeface="Times New Roman" panose="02020603050405020304" pitchFamily="18" charset="0"/>
                      </a:endParaRPr>
                    </a:p>
                    <a:p>
                      <a:pPr marL="0" algn="l">
                        <a:lnSpc>
                          <a:spcPct val="100000"/>
                        </a:lnSpc>
                        <a:spcAft>
                          <a:spcPts val="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including more complex whole-body actions and isolations.</a:t>
                      </a:r>
                      <a:endParaRPr lang="en-GB" sz="8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txBody>
                  <a:tcPr marL="68400" marR="68580" marT="0" marB="0">
                    <a:solidFill>
                      <a:srgbClr val="00B0DE">
                        <a:alpha val="20000"/>
                      </a:srgbClr>
                    </a:solidFill>
                  </a:tcPr>
                </a:tc>
                <a:tc>
                  <a:txBody>
                    <a:bodyPr/>
                    <a:lstStyle/>
                    <a:p>
                      <a:pPr algn="l">
                        <a:lnSpc>
                          <a:spcPct val="107000"/>
                        </a:lnSpc>
                        <a:spcAft>
                          <a:spcPts val="0"/>
                        </a:spcAft>
                      </a:pP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Explore, experiment, and show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technical </a:t>
                      </a:r>
                      <a:r>
                        <a:rPr lang="en-GB" sz="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contro</a:t>
                      </a: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 of movements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using five basic body actions,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including more complex whole-body actions and isolations.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400" marR="68580" marT="0" marB="0">
                    <a:solidFill>
                      <a:srgbClr val="00B0DE">
                        <a:alpha val="20000"/>
                      </a:srgbClr>
                    </a:solidFill>
                  </a:tcPr>
                </a:tc>
                <a:extLst>
                  <a:ext uri="{0D108BD9-81ED-4DB2-BD59-A6C34878D82A}">
                    <a16:rowId xmlns:a16="http://schemas.microsoft.com/office/drawing/2014/main" val="10003"/>
                  </a:ext>
                </a:extLst>
              </a:tr>
              <a:tr h="227675">
                <a:tc vMerge="1">
                  <a:txBody>
                    <a:bodyPr/>
                    <a:lstStyle/>
                    <a:p>
                      <a:endParaRPr lang="en-US"/>
                    </a:p>
                  </a:txBody>
                  <a:tcPr/>
                </a:tc>
                <a:tc>
                  <a:txBody>
                    <a:bodyPr/>
                    <a:lstStyle/>
                    <a:p>
                      <a:pPr marL="0" marR="0" lvl="0" indent="0" algn="l" rtl="0">
                        <a:spcBef>
                          <a:spcPts val="0"/>
                        </a:spcBef>
                        <a:spcAft>
                          <a:spcPts val="0"/>
                        </a:spcAft>
                        <a:buClr>
                          <a:schemeClr val="dk1"/>
                        </a:buClr>
                        <a:buSzPts val="900"/>
                        <a:buFont typeface="Calibri"/>
                        <a:buNone/>
                      </a:pPr>
                      <a:endParaRPr sz="800" b="1" i="0" u="none" strike="noStrike" dirty="0">
                        <a:latin typeface="+mn-lt"/>
                      </a:endParaRPr>
                    </a:p>
                  </a:txBody>
                  <a:tcPr marL="91450" marR="91450" marT="45725" marB="45725">
                    <a:solidFill>
                      <a:srgbClr val="00B0DE">
                        <a:alpha val="20000"/>
                      </a:srgbClr>
                    </a:solidFill>
                  </a:tcPr>
                </a:tc>
                <a:tc>
                  <a:txBody>
                    <a:bodyPr/>
                    <a:lstStyle/>
                    <a:p>
                      <a:pPr marL="0" marR="0" lvl="0" indent="0" algn="l" rtl="0">
                        <a:spcBef>
                          <a:spcPts val="0"/>
                        </a:spcBef>
                        <a:spcAft>
                          <a:spcPts val="0"/>
                        </a:spcAft>
                        <a:buClr>
                          <a:schemeClr val="dk1"/>
                        </a:buClr>
                        <a:buSzPts val="900"/>
                        <a:buFont typeface="Calibri"/>
                        <a:buNone/>
                      </a:pPr>
                      <a:r>
                        <a:rPr lang="en-GB" sz="800" b="0" i="0" u="none" strike="noStrike" dirty="0">
                          <a:solidFill>
                            <a:schemeClr val="dk1"/>
                          </a:solidFill>
                          <a:latin typeface="+mn-lt"/>
                          <a:ea typeface="Calibri"/>
                          <a:cs typeface="Calibri"/>
                          <a:sym typeface="Calibri"/>
                        </a:rPr>
                        <a:t>Use simple partner lifts.</a:t>
                      </a:r>
                      <a:endParaRPr sz="800" b="0" i="0" u="none" strike="noStrike" dirty="0">
                        <a:solidFill>
                          <a:schemeClr val="dk1"/>
                        </a:solidFill>
                        <a:latin typeface="+mn-lt"/>
                        <a:ea typeface="Calibri"/>
                        <a:cs typeface="Calibri"/>
                        <a:sym typeface="Calibri"/>
                      </a:endParaRPr>
                    </a:p>
                  </a:txBody>
                  <a:tcPr marL="91450" marR="91450" marT="45725" marB="45725">
                    <a:solidFill>
                      <a:srgbClr val="00B0DE">
                        <a:alpha val="20000"/>
                      </a:srgbClr>
                    </a:solidFill>
                  </a:tcPr>
                </a:tc>
                <a:tc>
                  <a:txBody>
                    <a:bodyPr/>
                    <a:lstStyle/>
                    <a:p>
                      <a:pPr marL="0" marR="0" lvl="0" indent="0" algn="l" rtl="0">
                        <a:spcBef>
                          <a:spcPts val="0"/>
                        </a:spcBef>
                        <a:spcAft>
                          <a:spcPts val="0"/>
                        </a:spcAft>
                        <a:buClr>
                          <a:schemeClr val="dk1"/>
                        </a:buClr>
                        <a:buSzPts val="900"/>
                        <a:buFont typeface="Calibri"/>
                        <a:buNone/>
                      </a:pPr>
                      <a:r>
                        <a:rPr lang="en-GB" sz="800" b="0" i="0" u="none" strike="noStrike" dirty="0">
                          <a:solidFill>
                            <a:schemeClr val="dk1"/>
                          </a:solidFill>
                          <a:latin typeface="+mn-lt"/>
                          <a:ea typeface="Calibri"/>
                          <a:cs typeface="Calibri"/>
                          <a:sym typeface="Calibri"/>
                        </a:rPr>
                        <a:t>Use partner and group </a:t>
                      </a:r>
                      <a:r>
                        <a:rPr lang="en-GB" sz="800" b="1" i="0" u="none" strike="noStrike" dirty="0">
                          <a:solidFill>
                            <a:schemeClr val="dk1"/>
                          </a:solidFill>
                          <a:latin typeface="+mn-lt"/>
                          <a:ea typeface="Calibri"/>
                          <a:cs typeface="Calibri"/>
                          <a:sym typeface="Calibri"/>
                        </a:rPr>
                        <a:t>lifts.</a:t>
                      </a:r>
                      <a:endParaRPr sz="800" dirty="0">
                        <a:latin typeface="+mn-lt"/>
                      </a:endParaRPr>
                    </a:p>
                  </a:txBody>
                  <a:tcPr marL="68575" marR="68575" marT="36200" marB="36200">
                    <a:solidFill>
                      <a:srgbClr val="00B0DE">
                        <a:alpha val="20000"/>
                      </a:srgbClr>
                    </a:solidFill>
                  </a:tcPr>
                </a:tc>
                <a:tc>
                  <a:txBody>
                    <a:bodyPr/>
                    <a:lstStyle/>
                    <a:p>
                      <a:pPr marL="0" marR="0" lvl="0" indent="0" algn="l" rtl="0">
                        <a:spcBef>
                          <a:spcPts val="0"/>
                        </a:spcBef>
                        <a:spcAft>
                          <a:spcPts val="0"/>
                        </a:spcAft>
                        <a:buClr>
                          <a:schemeClr val="dk1"/>
                        </a:buClr>
                        <a:buSzPts val="900"/>
                        <a:buFont typeface="Calibri"/>
                        <a:buNone/>
                      </a:pPr>
                      <a:r>
                        <a:rPr lang="en-GB" sz="800" b="0" i="0" u="none" strike="noStrike">
                          <a:solidFill>
                            <a:schemeClr val="dk1"/>
                          </a:solidFill>
                          <a:latin typeface="+mn-lt"/>
                          <a:ea typeface="Calibri"/>
                          <a:cs typeface="Calibri"/>
                          <a:sym typeface="Calibri"/>
                        </a:rPr>
                        <a:t>Use a range of controlled lifts.</a:t>
                      </a:r>
                      <a:endParaRPr sz="800">
                        <a:latin typeface="+mn-lt"/>
                      </a:endParaRPr>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endParaRPr sz="900" b="0" i="0" u="none" strike="noStrike" dirty="0">
                        <a:solidFill>
                          <a:schemeClr val="dk1"/>
                        </a:solidFill>
                        <a:latin typeface="Calibri"/>
                        <a:ea typeface="Calibri"/>
                        <a:cs typeface="Calibri"/>
                        <a:sym typeface="Calibri"/>
                      </a:endParaRPr>
                    </a:p>
                  </a:txBody>
                  <a:tcPr marL="91450" marR="91450" marT="45725" marB="45725">
                    <a:solidFill>
                      <a:srgbClr val="00B0DE">
                        <a:alpha val="20000"/>
                      </a:srgbClr>
                    </a:solidFill>
                  </a:tcPr>
                </a:tc>
                <a:extLst>
                  <a:ext uri="{0D108BD9-81ED-4DB2-BD59-A6C34878D82A}">
                    <a16:rowId xmlns:a16="http://schemas.microsoft.com/office/drawing/2014/main" val="10004"/>
                  </a:ext>
                </a:extLst>
              </a:tr>
              <a:tr h="275814">
                <a:tc vMerge="1">
                  <a:txBody>
                    <a:bodyPr/>
                    <a:lstStyle/>
                    <a:p>
                      <a:endParaRPr lang="en-US"/>
                    </a:p>
                  </a:txBody>
                  <a:tcPr/>
                </a:tc>
                <a:tc>
                  <a:txBody>
                    <a:bodyPr/>
                    <a:lstStyle/>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Perform moves together or after each other.</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000"/>
                      </a:srgbClr>
                    </a:solidFill>
                  </a:tcPr>
                </a:tc>
                <a:tc>
                  <a:txBody>
                    <a:bodyPr/>
                    <a:lstStyle/>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Begin to explore </a:t>
                      </a:r>
                      <a:r>
                        <a:rPr lang="en-GB" sz="800" b="1" dirty="0">
                          <a:solidFill>
                            <a:srgbClr val="000000"/>
                          </a:solidFill>
                          <a:effectLst/>
                          <a:latin typeface="+mn-lt"/>
                          <a:ea typeface="Times New Roman" panose="02020603050405020304" pitchFamily="18" charset="0"/>
                          <a:cs typeface="Times New Roman" panose="02020603050405020304" pitchFamily="18" charset="0"/>
                        </a:rPr>
                        <a:t>canon </a:t>
                      </a:r>
                      <a:r>
                        <a:rPr lang="en-GB" sz="800" dirty="0">
                          <a:solidFill>
                            <a:srgbClr val="000000"/>
                          </a:solidFill>
                          <a:effectLst/>
                          <a:latin typeface="+mn-lt"/>
                          <a:ea typeface="Times New Roman" panose="02020603050405020304" pitchFamily="18" charset="0"/>
                          <a:cs typeface="Times New Roman" panose="02020603050405020304" pitchFamily="18" charset="0"/>
                        </a:rPr>
                        <a:t>and </a:t>
                      </a:r>
                      <a:r>
                        <a:rPr lang="en-GB" sz="800" b="1" dirty="0">
                          <a:solidFill>
                            <a:srgbClr val="000000"/>
                          </a:solidFill>
                          <a:effectLst/>
                          <a:latin typeface="+mn-lt"/>
                          <a:ea typeface="Times New Roman" panose="02020603050405020304" pitchFamily="18" charset="0"/>
                          <a:cs typeface="Times New Roman" panose="02020603050405020304" pitchFamily="18" charset="0"/>
                        </a:rPr>
                        <a:t>unison in </a:t>
                      </a:r>
                      <a:r>
                        <a:rPr lang="en-GB" sz="800" dirty="0">
                          <a:solidFill>
                            <a:srgbClr val="000000"/>
                          </a:solidFill>
                          <a:effectLst/>
                          <a:latin typeface="+mn-lt"/>
                          <a:ea typeface="Times New Roman" panose="02020603050405020304" pitchFamily="18" charset="0"/>
                          <a:cs typeface="Times New Roman" panose="02020603050405020304" pitchFamily="18" charset="0"/>
                        </a:rPr>
                        <a:t>performance.</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000"/>
                      </a:srgbClr>
                    </a:solidFill>
                  </a:tcPr>
                </a:tc>
                <a:tc>
                  <a:txBody>
                    <a:bodyPr/>
                    <a:lstStyle/>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Understand and use</a:t>
                      </a:r>
                      <a:r>
                        <a:rPr lang="en-GB" sz="800" b="1" dirty="0">
                          <a:solidFill>
                            <a:srgbClr val="000000"/>
                          </a:solidFill>
                          <a:effectLst/>
                          <a:latin typeface="+mn-lt"/>
                          <a:ea typeface="Times New Roman" panose="02020603050405020304" pitchFamily="18" charset="0"/>
                          <a:cs typeface="Times New Roman" panose="02020603050405020304" pitchFamily="18" charset="0"/>
                        </a:rPr>
                        <a:t> canon</a:t>
                      </a:r>
                      <a:r>
                        <a:rPr lang="en-GB" sz="800" dirty="0">
                          <a:solidFill>
                            <a:srgbClr val="000000"/>
                          </a:solidFill>
                          <a:effectLst/>
                          <a:latin typeface="+mn-lt"/>
                          <a:ea typeface="Times New Roman" panose="02020603050405020304" pitchFamily="18" charset="0"/>
                          <a:cs typeface="Times New Roman" panose="02020603050405020304" pitchFamily="18" charset="0"/>
                        </a:rPr>
                        <a:t> and</a:t>
                      </a:r>
                      <a:r>
                        <a:rPr lang="en-GB" sz="800" b="1" dirty="0">
                          <a:solidFill>
                            <a:srgbClr val="000000"/>
                          </a:solidFill>
                          <a:effectLst/>
                          <a:latin typeface="+mn-lt"/>
                          <a:ea typeface="Times New Roman" panose="02020603050405020304" pitchFamily="18" charset="0"/>
                          <a:cs typeface="Times New Roman" panose="02020603050405020304" pitchFamily="18" charset="0"/>
                        </a:rPr>
                        <a:t> unison</a:t>
                      </a:r>
                      <a:r>
                        <a:rPr lang="en-GB" sz="800" dirty="0">
                          <a:solidFill>
                            <a:srgbClr val="000000"/>
                          </a:solidFill>
                          <a:effectLst/>
                          <a:latin typeface="+mn-lt"/>
                          <a:ea typeface="Times New Roman" panose="02020603050405020304" pitchFamily="18" charset="0"/>
                          <a:cs typeface="Times New Roman" panose="02020603050405020304" pitchFamily="18" charset="0"/>
                        </a:rPr>
                        <a:t> within a performance or part performance.</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000"/>
                      </a:srgbClr>
                    </a:solidFill>
                  </a:tcPr>
                </a:tc>
                <a:tc>
                  <a:txBody>
                    <a:bodyPr/>
                    <a:lstStyle/>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Perform a sequence of movements in </a:t>
                      </a:r>
                      <a:r>
                        <a:rPr lang="en-GB" sz="800" b="1" dirty="0">
                          <a:solidFill>
                            <a:srgbClr val="000000"/>
                          </a:solidFill>
                          <a:effectLst/>
                          <a:latin typeface="+mn-lt"/>
                          <a:ea typeface="Times New Roman" panose="02020603050405020304" pitchFamily="18" charset="0"/>
                          <a:cs typeface="Times New Roman" panose="02020603050405020304" pitchFamily="18" charset="0"/>
                        </a:rPr>
                        <a:t>canon</a:t>
                      </a:r>
                      <a:r>
                        <a:rPr lang="en-GB" sz="800" dirty="0">
                          <a:solidFill>
                            <a:srgbClr val="000000"/>
                          </a:solidFill>
                          <a:effectLst/>
                          <a:latin typeface="+mn-lt"/>
                          <a:ea typeface="Times New Roman" panose="02020603050405020304" pitchFamily="18" charset="0"/>
                          <a:cs typeface="Times New Roman" panose="02020603050405020304" pitchFamily="18" charset="0"/>
                        </a:rPr>
                        <a:t> and</a:t>
                      </a:r>
                      <a:r>
                        <a:rPr lang="en-GB" sz="800" b="1" dirty="0">
                          <a:solidFill>
                            <a:srgbClr val="000000"/>
                          </a:solidFill>
                          <a:effectLst/>
                          <a:latin typeface="+mn-lt"/>
                          <a:ea typeface="Times New Roman" panose="02020603050405020304" pitchFamily="18" charset="0"/>
                          <a:cs typeface="Times New Roman" panose="02020603050405020304" pitchFamily="18" charset="0"/>
                        </a:rPr>
                        <a:t> unison</a:t>
                      </a:r>
                      <a:r>
                        <a:rPr lang="en-GB" sz="800" dirty="0">
                          <a:solidFill>
                            <a:srgbClr val="000000"/>
                          </a:solidFill>
                          <a:effectLst/>
                          <a:latin typeface="+mn-lt"/>
                          <a:ea typeface="Times New Roman" panose="02020603050405020304" pitchFamily="18" charset="0"/>
                          <a:cs typeface="Times New Roman" panose="02020603050405020304" pitchFamily="18" charset="0"/>
                        </a:rPr>
                        <a:t> within a performance.</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000"/>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endParaRPr sz="900" b="0" i="0" u="none" strike="noStrike" dirty="0">
                        <a:solidFill>
                          <a:schemeClr val="dk1"/>
                        </a:solidFill>
                        <a:latin typeface="Calibri"/>
                        <a:ea typeface="Calibri"/>
                        <a:cs typeface="Calibri"/>
                        <a:sym typeface="Calibri"/>
                      </a:endParaRPr>
                    </a:p>
                  </a:txBody>
                  <a:tcPr marL="91450" marR="91450" marT="45725" marB="45725">
                    <a:solidFill>
                      <a:srgbClr val="00B0DE">
                        <a:alpha val="20000"/>
                      </a:srgbClr>
                    </a:solidFill>
                  </a:tcPr>
                </a:tc>
                <a:extLst>
                  <a:ext uri="{0D108BD9-81ED-4DB2-BD59-A6C34878D82A}">
                    <a16:rowId xmlns:a16="http://schemas.microsoft.com/office/drawing/2014/main" val="10005"/>
                  </a:ext>
                </a:extLst>
              </a:tr>
              <a:tr h="505950">
                <a:tc vMerge="1">
                  <a:txBody>
                    <a:bodyPr/>
                    <a:lstStyle/>
                    <a:p>
                      <a:endParaRPr lang="en-US"/>
                    </a:p>
                  </a:txBody>
                  <a:tcPr/>
                </a:tc>
                <a:tc>
                  <a:txBody>
                    <a:bodyPr/>
                    <a:lstStyle/>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Perform basic movements in a simple sequence using </a:t>
                      </a:r>
                      <a:r>
                        <a:rPr lang="en-GB" sz="800" b="1" dirty="0">
                          <a:solidFill>
                            <a:srgbClr val="000000"/>
                          </a:solidFill>
                          <a:effectLst/>
                          <a:latin typeface="+mn-lt"/>
                          <a:ea typeface="Times New Roman" panose="02020603050405020304" pitchFamily="18" charset="0"/>
                          <a:cs typeface="Times New Roman" panose="02020603050405020304" pitchFamily="18" charset="0"/>
                        </a:rPr>
                        <a:t>repetition</a:t>
                      </a:r>
                      <a:r>
                        <a:rPr lang="en-GB" sz="800" dirty="0">
                          <a:solidFill>
                            <a:srgbClr val="000000"/>
                          </a:solidFill>
                          <a:effectLst/>
                          <a:latin typeface="+mn-lt"/>
                          <a:ea typeface="Times New Roman" panose="02020603050405020304" pitchFamily="18" charset="0"/>
                          <a:cs typeface="Times New Roman" panose="02020603050405020304" pitchFamily="18" charset="0"/>
                        </a:rPr>
                        <a:t> </a:t>
                      </a:r>
                      <a:r>
                        <a:rPr lang="en-GB" sz="800" i="1" dirty="0" err="1">
                          <a:solidFill>
                            <a:srgbClr val="000000"/>
                          </a:solidFill>
                          <a:effectLst/>
                          <a:latin typeface="+mn-lt"/>
                          <a:ea typeface="Times New Roman" panose="02020603050405020304" pitchFamily="18" charset="0"/>
                          <a:cs typeface="Times New Roman" panose="02020603050405020304" pitchFamily="18" charset="0"/>
                        </a:rPr>
                        <a:t>e.g</a:t>
                      </a:r>
                      <a:r>
                        <a:rPr lang="en-GB" sz="800" i="1" dirty="0">
                          <a:solidFill>
                            <a:srgbClr val="000000"/>
                          </a:solidFill>
                          <a:effectLst/>
                          <a:latin typeface="+mn-lt"/>
                          <a:ea typeface="Times New Roman" panose="02020603050405020304" pitchFamily="18" charset="0"/>
                          <a:cs typeface="Times New Roman" panose="02020603050405020304" pitchFamily="18" charset="0"/>
                        </a:rPr>
                        <a:t>, jump, spin, jump, spin.</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000"/>
                      </a:srgbClr>
                    </a:solidFill>
                  </a:tcPr>
                </a:tc>
                <a:tc>
                  <a:txBody>
                    <a:bodyPr/>
                    <a:lstStyle/>
                    <a:p>
                      <a:pPr>
                        <a:lnSpc>
                          <a:spcPct val="107000"/>
                        </a:lnSpc>
                        <a:spcAft>
                          <a:spcPts val="800"/>
                        </a:spcAft>
                      </a:pPr>
                      <a:r>
                        <a:rPr lang="en-GB" sz="800">
                          <a:solidFill>
                            <a:srgbClr val="000000"/>
                          </a:solidFill>
                          <a:effectLst/>
                          <a:latin typeface="+mn-lt"/>
                          <a:ea typeface="Times New Roman" panose="02020603050405020304" pitchFamily="18" charset="0"/>
                          <a:cs typeface="Times New Roman" panose="02020603050405020304" pitchFamily="18" charset="0"/>
                        </a:rPr>
                        <a:t>Use </a:t>
                      </a:r>
                      <a:r>
                        <a:rPr lang="en-GB" sz="800" b="1">
                          <a:solidFill>
                            <a:srgbClr val="000000"/>
                          </a:solidFill>
                          <a:effectLst/>
                          <a:latin typeface="+mn-lt"/>
                          <a:ea typeface="Times New Roman" panose="02020603050405020304" pitchFamily="18" charset="0"/>
                          <a:cs typeface="Times New Roman" panose="02020603050405020304" pitchFamily="18" charset="0"/>
                        </a:rPr>
                        <a:t>repetition</a:t>
                      </a:r>
                      <a:r>
                        <a:rPr lang="en-GB" sz="800">
                          <a:solidFill>
                            <a:srgbClr val="000000"/>
                          </a:solidFill>
                          <a:effectLst/>
                          <a:latin typeface="+mn-lt"/>
                          <a:ea typeface="Times New Roman" panose="02020603050405020304" pitchFamily="18" charset="0"/>
                          <a:cs typeface="Times New Roman" panose="02020603050405020304" pitchFamily="18" charset="0"/>
                        </a:rPr>
                        <a:t> to perform a sequence of movements and then repeat that sequence </a:t>
                      </a:r>
                      <a:r>
                        <a:rPr lang="en-GB" sz="800" i="1">
                          <a:solidFill>
                            <a:srgbClr val="000000"/>
                          </a:solidFill>
                          <a:effectLst/>
                          <a:latin typeface="+mn-lt"/>
                          <a:ea typeface="Times New Roman" panose="02020603050405020304" pitchFamily="18" charset="0"/>
                          <a:cs typeface="Times New Roman" panose="02020603050405020304" pitchFamily="18" charset="0"/>
                        </a:rPr>
                        <a:t>e.g. jump, skip, turn, jump, skip, turn.</a:t>
                      </a:r>
                      <a:endParaRPr lang="en-GB" sz="80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b="1" i="1">
                          <a:solidFill>
                            <a:srgbClr val="000000"/>
                          </a:solidFill>
                          <a:effectLst/>
                          <a:latin typeface="+mn-lt"/>
                          <a:ea typeface="Times New Roman" panose="02020603050405020304" pitchFamily="18" charset="0"/>
                          <a:cs typeface="Times New Roman" panose="02020603050405020304" pitchFamily="18" charset="0"/>
                        </a:rPr>
                        <a:t> </a:t>
                      </a:r>
                      <a:endParaRPr lang="en-GB" sz="80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b="1">
                          <a:solidFill>
                            <a:srgbClr val="000000"/>
                          </a:solidFill>
                          <a:effectLst/>
                          <a:latin typeface="+mn-lt"/>
                          <a:ea typeface="Times New Roman" panose="02020603050405020304" pitchFamily="18" charset="0"/>
                          <a:cs typeface="Times New Roman" panose="02020603050405020304" pitchFamily="18" charset="0"/>
                        </a:rPr>
                        <a:t> </a:t>
                      </a:r>
                      <a:endParaRPr lang="en-GB" sz="80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000"/>
                      </a:srgbClr>
                    </a:solidFill>
                  </a:tcPr>
                </a:tc>
                <a:tc>
                  <a:txBody>
                    <a:bodyPr/>
                    <a:lstStyle/>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Use</a:t>
                      </a:r>
                      <a:r>
                        <a:rPr lang="en-GB" sz="800" b="1" dirty="0">
                          <a:solidFill>
                            <a:srgbClr val="000000"/>
                          </a:solidFill>
                          <a:effectLst/>
                          <a:latin typeface="+mn-lt"/>
                          <a:ea typeface="Times New Roman" panose="02020603050405020304" pitchFamily="18" charset="0"/>
                          <a:cs typeface="Times New Roman" panose="02020603050405020304" pitchFamily="18" charset="0"/>
                        </a:rPr>
                        <a:t> repetition</a:t>
                      </a:r>
                      <a:r>
                        <a:rPr lang="en-GB" sz="800" dirty="0">
                          <a:solidFill>
                            <a:srgbClr val="000000"/>
                          </a:solidFill>
                          <a:effectLst/>
                          <a:latin typeface="+mn-lt"/>
                          <a:ea typeface="Times New Roman" panose="02020603050405020304" pitchFamily="18" charset="0"/>
                          <a:cs typeface="Times New Roman" panose="02020603050405020304" pitchFamily="18" charset="0"/>
                        </a:rPr>
                        <a:t> to be able to perform an extended sequence of a variety of movements, repeating that sequence forwards and in reverse.</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000"/>
                      </a:srgbClr>
                    </a:solidFill>
                  </a:tcPr>
                </a:tc>
                <a:tc>
                  <a:txBody>
                    <a:bodyPr/>
                    <a:lstStyle/>
                    <a:p>
                      <a:pPr marL="0" marR="0" lvl="0" indent="0" algn="l" rtl="0">
                        <a:spcBef>
                          <a:spcPts val="0"/>
                        </a:spcBef>
                        <a:spcAft>
                          <a:spcPts val="0"/>
                        </a:spcAft>
                        <a:buClr>
                          <a:schemeClr val="dk1"/>
                        </a:buClr>
                        <a:buSzPts val="900"/>
                        <a:buFont typeface="Calibri"/>
                        <a:buNone/>
                      </a:pPr>
                      <a:endParaRPr sz="800" dirty="0">
                        <a:latin typeface="+mn-lt"/>
                      </a:endParaRPr>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endParaRPr sz="900" b="0" i="0" u="none" strike="noStrike" dirty="0">
                        <a:solidFill>
                          <a:schemeClr val="dk1"/>
                        </a:solidFill>
                        <a:latin typeface="Calibri"/>
                        <a:ea typeface="Calibri"/>
                        <a:cs typeface="Calibri"/>
                        <a:sym typeface="Calibri"/>
                      </a:endParaRPr>
                    </a:p>
                  </a:txBody>
                  <a:tcPr marL="91450" marR="91450" marT="45725" marB="45725">
                    <a:solidFill>
                      <a:srgbClr val="00B0DE">
                        <a:alpha val="20000"/>
                      </a:srgbClr>
                    </a:solidFill>
                  </a:tcPr>
                </a:tc>
                <a:extLst>
                  <a:ext uri="{0D108BD9-81ED-4DB2-BD59-A6C34878D82A}">
                    <a16:rowId xmlns:a16="http://schemas.microsoft.com/office/drawing/2014/main" val="10006"/>
                  </a:ext>
                </a:extLst>
              </a:tr>
              <a:tr h="612854">
                <a:tc vMerge="1">
                  <a:txBody>
                    <a:bodyPr/>
                    <a:lstStyle/>
                    <a:p>
                      <a:endParaRPr lang="en-US"/>
                    </a:p>
                  </a:txBody>
                  <a:tcPr/>
                </a:tc>
                <a:tc>
                  <a:txBody>
                    <a:bodyPr/>
                    <a:lstStyle/>
                    <a:p>
                      <a:pPr marL="0" marR="0" lvl="0" indent="0" algn="l" rtl="0">
                        <a:spcBef>
                          <a:spcPts val="0"/>
                        </a:spcBef>
                        <a:spcAft>
                          <a:spcPts val="0"/>
                        </a:spcAft>
                        <a:buClr>
                          <a:schemeClr val="dk1"/>
                        </a:buClr>
                        <a:buSzPts val="900"/>
                        <a:buFont typeface="Calibri"/>
                        <a:buNone/>
                      </a:pPr>
                      <a:endParaRPr sz="800" b="0" i="0" u="none" strike="noStrike" dirty="0">
                        <a:latin typeface="+mn-lt"/>
                      </a:endParaRPr>
                    </a:p>
                  </a:txBody>
                  <a:tcPr marL="91450" marR="91450" marT="45725" marB="45725">
                    <a:solidFill>
                      <a:srgbClr val="00B0DE">
                        <a:alpha val="20000"/>
                      </a:srgbClr>
                    </a:solidFill>
                  </a:tcPr>
                </a:tc>
                <a:tc>
                  <a:txBody>
                    <a:bodyPr/>
                    <a:lstStyle/>
                    <a:p>
                      <a:pPr marL="0" marR="0" lvl="0" indent="0" algn="l" rtl="0">
                        <a:spcBef>
                          <a:spcPts val="0"/>
                        </a:spcBef>
                        <a:spcAft>
                          <a:spcPts val="0"/>
                        </a:spcAft>
                        <a:buClr>
                          <a:schemeClr val="dk1"/>
                        </a:buClr>
                        <a:buSzPts val="900"/>
                        <a:buFont typeface="Calibri"/>
                        <a:buNone/>
                      </a:pPr>
                      <a:r>
                        <a:rPr lang="en-GB" sz="800" b="0" i="0" u="none" strike="noStrike" dirty="0">
                          <a:latin typeface="+mn-lt"/>
                        </a:rPr>
                        <a:t>Perform movements in different sized groups, partners, large groups, solo.</a:t>
                      </a:r>
                      <a:endParaRPr sz="800" dirty="0">
                        <a:latin typeface="+mn-lt"/>
                      </a:endParaRPr>
                    </a:p>
                  </a:txBody>
                  <a:tcPr marL="91450" marR="91450" marT="45725" marB="45725">
                    <a:solidFill>
                      <a:srgbClr val="00B0DE">
                        <a:alpha val="20000"/>
                      </a:srgbClr>
                    </a:solidFill>
                  </a:tcPr>
                </a:tc>
                <a:tc>
                  <a:txBody>
                    <a:bodyPr/>
                    <a:lstStyle/>
                    <a:p>
                      <a:pPr marL="0" marR="0" lvl="0" indent="0" algn="l" rtl="0">
                        <a:spcBef>
                          <a:spcPts val="0"/>
                        </a:spcBef>
                        <a:spcAft>
                          <a:spcPts val="0"/>
                        </a:spcAft>
                        <a:buClr>
                          <a:schemeClr val="dk1"/>
                        </a:buClr>
                        <a:buSzPts val="900"/>
                        <a:buFont typeface="Calibri"/>
                        <a:buNone/>
                      </a:pPr>
                      <a:r>
                        <a:rPr lang="en-GB" sz="800" b="0" i="0" u="none" strike="noStrike" dirty="0">
                          <a:latin typeface="+mn-lt"/>
                          <a:ea typeface="Calibri"/>
                          <a:cs typeface="Calibri"/>
                          <a:sym typeface="Calibri"/>
                        </a:rPr>
                        <a:t>Perform movements in different sized groups, partners, large groups, solo in a sequence.</a:t>
                      </a:r>
                      <a:endParaRPr sz="800" dirty="0">
                        <a:latin typeface="+mn-lt"/>
                      </a:endParaRPr>
                    </a:p>
                  </a:txBody>
                  <a:tcPr marL="68575" marR="68575" marT="36200" marB="36200">
                    <a:solidFill>
                      <a:srgbClr val="00B0DE">
                        <a:alpha val="20000"/>
                      </a:srgbClr>
                    </a:solidFill>
                  </a:tcPr>
                </a:tc>
                <a:tc>
                  <a:txBody>
                    <a:bodyPr/>
                    <a:lstStyle/>
                    <a:p>
                      <a:pPr marL="0" marR="0" lvl="0" indent="0" algn="l" rtl="0">
                        <a:spcBef>
                          <a:spcPts val="0"/>
                        </a:spcBef>
                        <a:spcAft>
                          <a:spcPts val="0"/>
                        </a:spcAft>
                        <a:buClr>
                          <a:schemeClr val="dk1"/>
                        </a:buClr>
                        <a:buSzPts val="900"/>
                        <a:buFont typeface="Calibri"/>
                        <a:buNone/>
                      </a:pPr>
                      <a:r>
                        <a:rPr lang="en-GB" sz="800" b="0" i="0" u="none" strike="noStrike" dirty="0">
                          <a:latin typeface="+mn-lt"/>
                        </a:rPr>
                        <a:t>Begin to understand effect that group size has on the</a:t>
                      </a:r>
                      <a:r>
                        <a:rPr lang="en-GB" sz="800" b="1" i="0" u="none" strike="noStrike" dirty="0">
                          <a:latin typeface="+mn-lt"/>
                        </a:rPr>
                        <a:t> texture </a:t>
                      </a:r>
                      <a:r>
                        <a:rPr lang="en-GB" sz="800" b="0" i="0" u="none" strike="noStrike" dirty="0">
                          <a:latin typeface="+mn-lt"/>
                        </a:rPr>
                        <a:t>of a performance and using this knowledge in their own choreography.</a:t>
                      </a:r>
                      <a:endParaRPr sz="800" dirty="0">
                        <a:latin typeface="+mn-lt"/>
                      </a:endParaRPr>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dirty="0"/>
                        <a:t>To understand the effect that group size has on the </a:t>
                      </a:r>
                      <a:r>
                        <a:rPr lang="en-GB" sz="900" b="1" i="0" u="none" strike="noStrike" dirty="0"/>
                        <a:t>texture </a:t>
                      </a:r>
                      <a:r>
                        <a:rPr lang="en-GB" sz="900" b="0" i="0" u="none" strike="noStrike" dirty="0"/>
                        <a:t>of a performance.</a:t>
                      </a:r>
                      <a:endParaRPr sz="1800" dirty="0"/>
                    </a:p>
                  </a:txBody>
                  <a:tcPr marL="91450" marR="91450" marT="45725" marB="45725">
                    <a:solidFill>
                      <a:srgbClr val="00B0DE">
                        <a:alpha val="20000"/>
                      </a:srgbClr>
                    </a:solidFill>
                  </a:tcPr>
                </a:tc>
                <a:extLst>
                  <a:ext uri="{0D108BD9-81ED-4DB2-BD59-A6C34878D82A}">
                    <a16:rowId xmlns:a16="http://schemas.microsoft.com/office/drawing/2014/main" val="10007"/>
                  </a:ext>
                </a:extLst>
              </a:tr>
              <a:tr h="645075">
                <a:tc vMerge="1">
                  <a:txBody>
                    <a:bodyPr/>
                    <a:lstStyle/>
                    <a:p>
                      <a:endParaRPr lang="en-US"/>
                    </a:p>
                  </a:txBody>
                  <a:tcPr/>
                </a:tc>
                <a:tc>
                  <a:txBody>
                    <a:bodyPr/>
                    <a:lstStyle/>
                    <a:p>
                      <a:pPr marL="0" marR="0" lvl="0" indent="0" algn="l" rtl="0">
                        <a:spcBef>
                          <a:spcPts val="0"/>
                        </a:spcBef>
                        <a:spcAft>
                          <a:spcPts val="0"/>
                        </a:spcAft>
                        <a:buClr>
                          <a:schemeClr val="dk1"/>
                        </a:buClr>
                        <a:buSzPts val="900"/>
                        <a:buFont typeface="Calibri"/>
                        <a:buNone/>
                      </a:pPr>
                      <a:r>
                        <a:rPr lang="en-GB" sz="800" b="0" i="0" u="none" strike="noStrike">
                          <a:latin typeface="+mn-lt"/>
                          <a:ea typeface="Calibri"/>
                          <a:cs typeface="Calibri"/>
                          <a:sym typeface="Calibri"/>
                        </a:rPr>
                        <a:t>Use the body as a whole or in parts to make static or isolated shapes.</a:t>
                      </a:r>
                      <a:endParaRPr sz="800">
                        <a:latin typeface="+mn-lt"/>
                      </a:endParaRPr>
                    </a:p>
                    <a:p>
                      <a:pPr marL="342900" marR="0" lvl="0" indent="-285750" algn="l" rtl="0">
                        <a:spcBef>
                          <a:spcPts val="0"/>
                        </a:spcBef>
                        <a:spcAft>
                          <a:spcPts val="0"/>
                        </a:spcAft>
                        <a:buClr>
                          <a:schemeClr val="dk1"/>
                        </a:buClr>
                        <a:buSzPts val="900"/>
                        <a:buFont typeface="Arial"/>
                        <a:buNone/>
                      </a:pPr>
                      <a:endParaRPr sz="800">
                        <a:latin typeface="+mn-lt"/>
                      </a:endParaRPr>
                    </a:p>
                  </a:txBody>
                  <a:tcPr marL="91450" marR="91450" marT="45725" marB="45725">
                    <a:solidFill>
                      <a:srgbClr val="00B0DE">
                        <a:alpha val="20000"/>
                      </a:srgbClr>
                    </a:solidFill>
                  </a:tcPr>
                </a:tc>
                <a:tc>
                  <a:txBody>
                    <a:bodyPr/>
                    <a:lstStyle/>
                    <a:p>
                      <a:pPr marL="0" marR="0" lvl="0" indent="0" algn="l" rtl="0">
                        <a:spcBef>
                          <a:spcPts val="0"/>
                        </a:spcBef>
                        <a:spcAft>
                          <a:spcPts val="0"/>
                        </a:spcAft>
                        <a:buClr>
                          <a:schemeClr val="dk1"/>
                        </a:buClr>
                        <a:buSzPts val="900"/>
                        <a:buFont typeface="Calibri"/>
                        <a:buNone/>
                      </a:pPr>
                      <a:r>
                        <a:rPr lang="en-GB" sz="800" dirty="0">
                          <a:solidFill>
                            <a:schemeClr val="dk1"/>
                          </a:solidFill>
                          <a:latin typeface="+mn-lt"/>
                        </a:rPr>
                        <a:t>Use the body as a whole or in parts and represent different </a:t>
                      </a:r>
                      <a:endParaRPr sz="800" dirty="0">
                        <a:latin typeface="+mn-lt"/>
                      </a:endParaRPr>
                    </a:p>
                    <a:p>
                      <a:pPr marL="0" marR="0" lvl="0" indent="0" algn="l" rtl="0">
                        <a:spcBef>
                          <a:spcPts val="0"/>
                        </a:spcBef>
                        <a:spcAft>
                          <a:spcPts val="0"/>
                        </a:spcAft>
                        <a:buClr>
                          <a:schemeClr val="dk1"/>
                        </a:buClr>
                        <a:buSzPts val="900"/>
                        <a:buFont typeface="Calibri"/>
                        <a:buNone/>
                      </a:pPr>
                      <a:r>
                        <a:rPr lang="en-GB" sz="800" dirty="0">
                          <a:solidFill>
                            <a:schemeClr val="dk1"/>
                          </a:solidFill>
                          <a:latin typeface="+mn-lt"/>
                        </a:rPr>
                        <a:t>shapes integrated with </a:t>
                      </a:r>
                      <a:endParaRPr sz="800" dirty="0">
                        <a:latin typeface="+mn-lt"/>
                      </a:endParaRPr>
                    </a:p>
                    <a:p>
                      <a:pPr marL="0" marR="0" lvl="0" indent="0" algn="l" rtl="0">
                        <a:spcBef>
                          <a:spcPts val="0"/>
                        </a:spcBef>
                        <a:spcAft>
                          <a:spcPts val="0"/>
                        </a:spcAft>
                        <a:buClr>
                          <a:schemeClr val="dk1"/>
                        </a:buClr>
                        <a:buSzPts val="900"/>
                        <a:buFont typeface="Calibri"/>
                        <a:buNone/>
                      </a:pPr>
                      <a:r>
                        <a:rPr lang="en-GB" sz="800" dirty="0">
                          <a:solidFill>
                            <a:schemeClr val="dk1"/>
                          </a:solidFill>
                          <a:latin typeface="+mn-lt"/>
                        </a:rPr>
                        <a:t>Movement.</a:t>
                      </a:r>
                      <a:endParaRPr sz="800" dirty="0">
                        <a:latin typeface="+mn-lt"/>
                      </a:endParaRPr>
                    </a:p>
                  </a:txBody>
                  <a:tcPr marL="91450" marR="91450" marT="45725" marB="45725">
                    <a:solidFill>
                      <a:srgbClr val="00B0DE">
                        <a:alpha val="20000"/>
                      </a:srgbClr>
                    </a:solidFill>
                  </a:tcPr>
                </a:tc>
                <a:tc>
                  <a:txBody>
                    <a:bodyPr/>
                    <a:lstStyle/>
                    <a:p>
                      <a:pPr marL="0" marR="0" lvl="0" indent="0" algn="l" rtl="0">
                        <a:spcBef>
                          <a:spcPts val="0"/>
                        </a:spcBef>
                        <a:spcAft>
                          <a:spcPts val="0"/>
                        </a:spcAft>
                        <a:buClr>
                          <a:schemeClr val="dk1"/>
                        </a:buClr>
                        <a:buSzPts val="900"/>
                        <a:buFont typeface="Calibri"/>
                        <a:buNone/>
                      </a:pPr>
                      <a:r>
                        <a:rPr lang="en-GB" sz="800" b="0" i="0" u="none" strike="noStrike" dirty="0">
                          <a:solidFill>
                            <a:schemeClr val="dk1"/>
                          </a:solidFill>
                          <a:latin typeface="+mn-lt"/>
                        </a:rPr>
                        <a:t>Control the body as a whole or in parts and represent a variety of shapes integrated with </a:t>
                      </a:r>
                      <a:r>
                        <a:rPr lang="en-GB" sz="800" b="1" i="0" u="none" strike="noStrike" dirty="0">
                          <a:solidFill>
                            <a:schemeClr val="dk1"/>
                          </a:solidFill>
                          <a:latin typeface="+mn-lt"/>
                        </a:rPr>
                        <a:t>transitions</a:t>
                      </a:r>
                      <a:r>
                        <a:rPr lang="en-GB" sz="800" b="0" i="0" u="none" strike="noStrike" dirty="0">
                          <a:solidFill>
                            <a:schemeClr val="dk1"/>
                          </a:solidFill>
                          <a:latin typeface="+mn-lt"/>
                        </a:rPr>
                        <a:t> and movement.</a:t>
                      </a:r>
                      <a:endParaRPr sz="800" dirty="0">
                        <a:latin typeface="+mn-lt"/>
                      </a:endParaRPr>
                    </a:p>
                  </a:txBody>
                  <a:tcPr marL="68575" marR="68575" marT="36200" marB="36200">
                    <a:solidFill>
                      <a:srgbClr val="00B0DE">
                        <a:alpha val="20000"/>
                      </a:srgbClr>
                    </a:solidFill>
                  </a:tcPr>
                </a:tc>
                <a:tc>
                  <a:txBody>
                    <a:bodyPr/>
                    <a:lstStyle/>
                    <a:p>
                      <a:pPr marL="0" marR="0" lvl="0" indent="0" algn="l" rtl="0">
                        <a:spcBef>
                          <a:spcPts val="0"/>
                        </a:spcBef>
                        <a:spcAft>
                          <a:spcPts val="0"/>
                        </a:spcAft>
                        <a:buClr>
                          <a:schemeClr val="dk1"/>
                        </a:buClr>
                        <a:buSzPts val="900"/>
                        <a:buFont typeface="Calibri"/>
                        <a:buNone/>
                      </a:pPr>
                      <a:r>
                        <a:rPr lang="en-GB" sz="800" b="0" i="0" u="none" strike="noStrike" dirty="0">
                          <a:solidFill>
                            <a:schemeClr val="dk1"/>
                          </a:solidFill>
                          <a:latin typeface="+mn-lt"/>
                          <a:ea typeface="Calibri"/>
                          <a:cs typeface="Calibri"/>
                          <a:sym typeface="Calibri"/>
                        </a:rPr>
                        <a:t>Control the body as a whole or in parts and represent a variety of complex shapes integrated with fluid </a:t>
                      </a:r>
                      <a:r>
                        <a:rPr lang="en-GB" sz="800" b="1" i="0" u="none" strike="noStrike" dirty="0">
                          <a:solidFill>
                            <a:schemeClr val="dk1"/>
                          </a:solidFill>
                          <a:latin typeface="+mn-lt"/>
                          <a:ea typeface="Calibri"/>
                          <a:cs typeface="Calibri"/>
                          <a:sym typeface="Calibri"/>
                        </a:rPr>
                        <a:t>transitions</a:t>
                      </a:r>
                      <a:r>
                        <a:rPr lang="en-GB" sz="800" b="0" i="0" u="none" strike="noStrike" dirty="0">
                          <a:solidFill>
                            <a:schemeClr val="dk1"/>
                          </a:solidFill>
                          <a:latin typeface="+mn-lt"/>
                          <a:ea typeface="Calibri"/>
                          <a:cs typeface="Calibri"/>
                          <a:sym typeface="Calibri"/>
                        </a:rPr>
                        <a:t> and movement.</a:t>
                      </a:r>
                      <a:endParaRPr sz="800" dirty="0">
                        <a:latin typeface="+mn-lt"/>
                      </a:endParaRPr>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rgbClr val="000000"/>
                        </a:buClr>
                        <a:buSzPts val="900"/>
                        <a:buFont typeface="Calibri"/>
                        <a:buNone/>
                      </a:pPr>
                      <a:endParaRPr sz="900" b="0" i="0" u="none" strike="noStrike" dirty="0">
                        <a:solidFill>
                          <a:srgbClr val="FF0000"/>
                        </a:solidFill>
                        <a:latin typeface="Calibri"/>
                        <a:ea typeface="Calibri"/>
                        <a:cs typeface="Calibri"/>
                        <a:sym typeface="Calibri"/>
                      </a:endParaRPr>
                    </a:p>
                  </a:txBody>
                  <a:tcPr marL="91450" marR="91450" marT="45725" marB="45725">
                    <a:solidFill>
                      <a:srgbClr val="00B0DE">
                        <a:alpha val="20000"/>
                      </a:srgbClr>
                    </a:solidFill>
                  </a:tcPr>
                </a:tc>
                <a:extLst>
                  <a:ext uri="{0D108BD9-81ED-4DB2-BD59-A6C34878D82A}">
                    <a16:rowId xmlns:a16="http://schemas.microsoft.com/office/drawing/2014/main" val="10008"/>
                  </a:ext>
                </a:extLst>
              </a:tr>
              <a:tr h="784200">
                <a:tc vMerge="1">
                  <a:txBody>
                    <a:bodyPr/>
                    <a:lstStyle/>
                    <a:p>
                      <a:pPr marL="0" marR="0" lvl="0" indent="0" algn="l" rtl="0">
                        <a:lnSpc>
                          <a:spcPct val="100000"/>
                        </a:lnSpc>
                        <a:spcBef>
                          <a:spcPts val="0"/>
                        </a:spcBef>
                        <a:spcAft>
                          <a:spcPts val="0"/>
                        </a:spcAft>
                        <a:buClr>
                          <a:schemeClr val="dk1"/>
                        </a:buClr>
                        <a:buSzPts val="1800"/>
                        <a:buFont typeface="Calibri"/>
                        <a:buNone/>
                      </a:pPr>
                      <a:endParaRPr sz="1800" b="1" dirty="0"/>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800" b="0" i="0" u="none" strike="noStrike">
                          <a:latin typeface="+mn-lt"/>
                          <a:ea typeface="Calibri"/>
                          <a:cs typeface="Calibri"/>
                          <a:sym typeface="Calibri"/>
                        </a:rPr>
                        <a:t>Imitate and improvise simple </a:t>
                      </a:r>
                      <a:r>
                        <a:rPr lang="en-GB" sz="800" b="1" i="0" u="none" strike="noStrike">
                          <a:latin typeface="+mn-lt"/>
                          <a:ea typeface="Calibri"/>
                          <a:cs typeface="Calibri"/>
                          <a:sym typeface="Calibri"/>
                        </a:rPr>
                        <a:t>actions.</a:t>
                      </a:r>
                      <a:endParaRPr sz="800">
                        <a:latin typeface="+mn-lt"/>
                      </a:endParaRPr>
                    </a:p>
                  </a:txBody>
                  <a:tcPr marL="91450" marR="91450" marT="45725" marB="45725">
                    <a:solidFill>
                      <a:srgbClr val="00B0DE">
                        <a:alpha val="20000"/>
                      </a:srgbClr>
                    </a:solidFill>
                  </a:tcPr>
                </a:tc>
                <a:tc>
                  <a:txBody>
                    <a:bodyPr/>
                    <a:lstStyle/>
                    <a:p>
                      <a:pPr marL="0" marR="0" lvl="0" indent="0" algn="l" rtl="0">
                        <a:spcBef>
                          <a:spcPts val="0"/>
                        </a:spcBef>
                        <a:spcAft>
                          <a:spcPts val="0"/>
                        </a:spcAft>
                        <a:buClr>
                          <a:schemeClr val="dk1"/>
                        </a:buClr>
                        <a:buSzPts val="900"/>
                        <a:buFont typeface="Calibri"/>
                        <a:buNone/>
                      </a:pPr>
                      <a:r>
                        <a:rPr lang="en-GB" sz="800" b="0" i="0" u="none" strike="noStrike">
                          <a:latin typeface="+mn-lt"/>
                        </a:rPr>
                        <a:t>Explore, experiment, and choose movements using five basic body </a:t>
                      </a:r>
                      <a:r>
                        <a:rPr lang="en-GB" sz="800" b="1" i="0" u="none" strike="noStrike">
                          <a:latin typeface="+mn-lt"/>
                        </a:rPr>
                        <a:t>actions</a:t>
                      </a:r>
                      <a:r>
                        <a:rPr lang="en-GB" sz="800" b="0" i="0" u="none" strike="noStrike">
                          <a:latin typeface="+mn-lt"/>
                        </a:rPr>
                        <a:t> - </a:t>
                      </a:r>
                      <a:r>
                        <a:rPr lang="en-GB" sz="800" b="0" i="0" u="none" strike="noStrike">
                          <a:latin typeface="+mn-lt"/>
                          <a:ea typeface="Calibri"/>
                          <a:cs typeface="Calibri"/>
                          <a:sym typeface="Calibri"/>
                        </a:rPr>
                        <a:t>travelling, jumping, turning, gesture and stillness. </a:t>
                      </a:r>
                      <a:endParaRPr sz="800">
                        <a:latin typeface="+mn-lt"/>
                      </a:endParaRPr>
                    </a:p>
                  </a:txBody>
                  <a:tcPr marL="91450" marR="91450" marT="45725" marB="45725">
                    <a:solidFill>
                      <a:srgbClr val="00B0DE">
                        <a:alpha val="20000"/>
                      </a:srgbClr>
                    </a:solidFill>
                  </a:tcPr>
                </a:tc>
                <a:tc>
                  <a:txBody>
                    <a:bodyPr/>
                    <a:lstStyle/>
                    <a:p>
                      <a:pPr marL="0" marR="0" lvl="0" indent="0" algn="l" rtl="0">
                        <a:spcBef>
                          <a:spcPts val="0"/>
                        </a:spcBef>
                        <a:spcAft>
                          <a:spcPts val="0"/>
                        </a:spcAft>
                        <a:buClr>
                          <a:schemeClr val="dk1"/>
                        </a:buClr>
                        <a:buSzPts val="900"/>
                        <a:buFont typeface="Calibri"/>
                        <a:buNone/>
                      </a:pPr>
                      <a:r>
                        <a:rPr lang="en-GB" sz="800" b="0" i="0" u="none" strike="noStrike">
                          <a:latin typeface="+mn-lt"/>
                        </a:rPr>
                        <a:t>Explore, experiment, and show technical </a:t>
                      </a:r>
                      <a:r>
                        <a:rPr lang="en-GB" sz="800" b="1" i="0" u="none" strike="noStrike">
                          <a:latin typeface="+mn-lt"/>
                        </a:rPr>
                        <a:t>control</a:t>
                      </a:r>
                      <a:r>
                        <a:rPr lang="en-GB" sz="800" b="0" i="0" u="none" strike="noStrike">
                          <a:latin typeface="+mn-lt"/>
                        </a:rPr>
                        <a:t> of movements using five basic body actions - travelling, jumping, turning, gesture and stillness.</a:t>
                      </a:r>
                      <a:endParaRPr sz="800" b="0" i="0" u="none" strike="noStrike">
                        <a:latin typeface="+mn-lt"/>
                        <a:ea typeface="Calibri"/>
                        <a:cs typeface="Calibri"/>
                        <a:sym typeface="Calibri"/>
                      </a:endParaRPr>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800" b="0" i="0" u="none" strike="noStrike" dirty="0">
                          <a:latin typeface="+mn-lt"/>
                        </a:rPr>
                        <a:t>Explore, experiment, and show </a:t>
                      </a:r>
                      <a:endParaRPr sz="800" dirty="0">
                        <a:latin typeface="+mn-lt"/>
                      </a:endParaRPr>
                    </a:p>
                    <a:p>
                      <a:pPr marL="0" marR="0" lvl="0" indent="0" algn="l" rtl="0">
                        <a:lnSpc>
                          <a:spcPct val="100000"/>
                        </a:lnSpc>
                        <a:spcBef>
                          <a:spcPts val="0"/>
                        </a:spcBef>
                        <a:spcAft>
                          <a:spcPts val="0"/>
                        </a:spcAft>
                        <a:buClr>
                          <a:schemeClr val="dk1"/>
                        </a:buClr>
                        <a:buSzPts val="900"/>
                        <a:buFont typeface="Calibri"/>
                        <a:buNone/>
                      </a:pPr>
                      <a:r>
                        <a:rPr lang="en-GB" sz="800" b="0" i="0" u="none" strike="noStrike" dirty="0">
                          <a:latin typeface="+mn-lt"/>
                        </a:rPr>
                        <a:t>technical </a:t>
                      </a:r>
                      <a:r>
                        <a:rPr lang="en-GB" sz="800" b="1" i="0" u="none" strike="noStrike" dirty="0">
                          <a:latin typeface="+mn-lt"/>
                        </a:rPr>
                        <a:t>contro</a:t>
                      </a:r>
                      <a:r>
                        <a:rPr lang="en-GB" sz="800" b="0" i="0" u="none" strike="noStrike" dirty="0">
                          <a:latin typeface="+mn-lt"/>
                        </a:rPr>
                        <a:t>l of movements</a:t>
                      </a:r>
                      <a:endParaRPr sz="800" dirty="0">
                        <a:latin typeface="+mn-lt"/>
                      </a:endParaRPr>
                    </a:p>
                    <a:p>
                      <a:pPr marL="0" marR="0" lvl="0" indent="0" algn="l" rtl="0">
                        <a:lnSpc>
                          <a:spcPct val="100000"/>
                        </a:lnSpc>
                        <a:spcBef>
                          <a:spcPts val="0"/>
                        </a:spcBef>
                        <a:spcAft>
                          <a:spcPts val="0"/>
                        </a:spcAft>
                        <a:buClr>
                          <a:schemeClr val="dk1"/>
                        </a:buClr>
                        <a:buSzPts val="900"/>
                        <a:buFont typeface="Calibri"/>
                        <a:buNone/>
                      </a:pPr>
                      <a:r>
                        <a:rPr lang="en-GB" sz="800" b="0" i="0" u="none" strike="noStrike" dirty="0">
                          <a:latin typeface="+mn-lt"/>
                        </a:rPr>
                        <a:t> using five basic body actions,</a:t>
                      </a:r>
                      <a:endParaRPr sz="800" dirty="0">
                        <a:latin typeface="+mn-lt"/>
                      </a:endParaRPr>
                    </a:p>
                    <a:p>
                      <a:pPr marL="0" marR="0" lvl="0" indent="0" algn="l" rtl="0">
                        <a:lnSpc>
                          <a:spcPct val="100000"/>
                        </a:lnSpc>
                        <a:spcBef>
                          <a:spcPts val="0"/>
                        </a:spcBef>
                        <a:spcAft>
                          <a:spcPts val="0"/>
                        </a:spcAft>
                        <a:buClr>
                          <a:schemeClr val="dk1"/>
                        </a:buClr>
                        <a:buSzPts val="900"/>
                        <a:buFont typeface="Calibri"/>
                        <a:buNone/>
                      </a:pPr>
                      <a:r>
                        <a:rPr lang="en-GB" sz="800" b="0" i="0" u="none" strike="noStrike" dirty="0">
                          <a:solidFill>
                            <a:schemeClr val="dk1"/>
                          </a:solidFill>
                          <a:latin typeface="+mn-lt"/>
                          <a:ea typeface="Calibri"/>
                          <a:cs typeface="Calibri"/>
                          <a:sym typeface="Calibri"/>
                        </a:rPr>
                        <a:t>including more complex whole-body actions and isolations.</a:t>
                      </a:r>
                      <a:endParaRPr sz="800" dirty="0">
                        <a:latin typeface="+mn-lt"/>
                      </a:endParaRPr>
                    </a:p>
                  </a:txBody>
                  <a:tcPr marL="91450" marR="91450" marT="45725" marB="45725">
                    <a:solidFill>
                      <a:srgbClr val="00B0DE">
                        <a:alpha val="20000"/>
                      </a:srgbClr>
                    </a:solidFill>
                  </a:tcPr>
                </a:tc>
                <a:tc>
                  <a:txBody>
                    <a:bodyPr/>
                    <a:lstStyle/>
                    <a:p>
                      <a:pPr marL="0" marR="0" lvl="0" indent="0" algn="l" rtl="0">
                        <a:spcBef>
                          <a:spcPts val="0"/>
                        </a:spcBef>
                        <a:spcAft>
                          <a:spcPts val="0"/>
                        </a:spcAft>
                        <a:buNone/>
                      </a:pPr>
                      <a:endParaRPr sz="1800" dirty="0"/>
                    </a:p>
                  </a:txBody>
                  <a:tcPr marL="91450" marR="91450" marT="45725" marB="45725">
                    <a:solidFill>
                      <a:srgbClr val="00B0DE">
                        <a:alpha val="20000"/>
                      </a:srgbClr>
                    </a:solidFill>
                  </a:tcPr>
                </a:tc>
                <a:extLst>
                  <a:ext uri="{0D108BD9-81ED-4DB2-BD59-A6C34878D82A}">
                    <a16:rowId xmlns:a16="http://schemas.microsoft.com/office/drawing/2014/main" val="10009"/>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2" name="TextBox 1">
            <a:extLst>
              <a:ext uri="{FF2B5EF4-FFF2-40B4-BE49-F238E27FC236}">
                <a16:creationId xmlns:a16="http://schemas.microsoft.com/office/drawing/2014/main" id="{EBD09EAA-C9CC-60C2-1E8E-E3B2AEB2EA17}"/>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19" name="Google Shape;119;g204ff8ebb48_4_103"/>
          <p:cNvGraphicFramePr/>
          <p:nvPr>
            <p:extLst>
              <p:ext uri="{D42A27DB-BD31-4B8C-83A1-F6EECF244321}">
                <p14:modId xmlns:p14="http://schemas.microsoft.com/office/powerpoint/2010/main" val="1035783521"/>
              </p:ext>
            </p:extLst>
          </p:nvPr>
        </p:nvGraphicFramePr>
        <p:xfrm>
          <a:off x="292652" y="149085"/>
          <a:ext cx="11634300" cy="5521908"/>
        </p:xfrm>
        <a:graphic>
          <a:graphicData uri="http://schemas.openxmlformats.org/drawingml/2006/table">
            <a:tbl>
              <a:tblPr firstRow="1" bandRow="1">
                <a:noFill/>
              </a:tblPr>
              <a:tblGrid>
                <a:gridCol w="1939050">
                  <a:extLst>
                    <a:ext uri="{9D8B030D-6E8A-4147-A177-3AD203B41FA5}">
                      <a16:colId xmlns:a16="http://schemas.microsoft.com/office/drawing/2014/main" val="20000"/>
                    </a:ext>
                  </a:extLst>
                </a:gridCol>
                <a:gridCol w="1939050">
                  <a:extLst>
                    <a:ext uri="{9D8B030D-6E8A-4147-A177-3AD203B41FA5}">
                      <a16:colId xmlns:a16="http://schemas.microsoft.com/office/drawing/2014/main" val="20001"/>
                    </a:ext>
                  </a:extLst>
                </a:gridCol>
                <a:gridCol w="1939050">
                  <a:extLst>
                    <a:ext uri="{9D8B030D-6E8A-4147-A177-3AD203B41FA5}">
                      <a16:colId xmlns:a16="http://schemas.microsoft.com/office/drawing/2014/main" val="20002"/>
                    </a:ext>
                  </a:extLst>
                </a:gridCol>
                <a:gridCol w="1939050">
                  <a:extLst>
                    <a:ext uri="{9D8B030D-6E8A-4147-A177-3AD203B41FA5}">
                      <a16:colId xmlns:a16="http://schemas.microsoft.com/office/drawing/2014/main" val="20003"/>
                    </a:ext>
                  </a:extLst>
                </a:gridCol>
                <a:gridCol w="1939050">
                  <a:extLst>
                    <a:ext uri="{9D8B030D-6E8A-4147-A177-3AD203B41FA5}">
                      <a16:colId xmlns:a16="http://schemas.microsoft.com/office/drawing/2014/main" val="20004"/>
                    </a:ext>
                  </a:extLst>
                </a:gridCol>
                <a:gridCol w="1939050">
                  <a:extLst>
                    <a:ext uri="{9D8B030D-6E8A-4147-A177-3AD203B41FA5}">
                      <a16:colId xmlns:a16="http://schemas.microsoft.com/office/drawing/2014/main" val="20005"/>
                    </a:ext>
                  </a:extLst>
                </a:gridCol>
              </a:tblGrid>
              <a:tr h="900525">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400" dirty="0">
                          <a:solidFill>
                            <a:schemeClr val="bg1"/>
                          </a:solidFill>
                        </a:rPr>
                        <a:t>Exploring the expressive arts is essential to developing artistic skills and knowledge and it enables learners to become curious and creative individuals.</a:t>
                      </a:r>
                      <a:endParaRPr sz="1400" dirty="0">
                        <a:solidFill>
                          <a:schemeClr val="bg1"/>
                        </a:solidFill>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dirty="0">
                          <a:solidFill>
                            <a:schemeClr val="lt1"/>
                          </a:solidFill>
                        </a:rPr>
                        <a:t>Responding and reflecting, both as artist and audience, is a fundamental part of learning in the expressive arts.</a:t>
                      </a:r>
                      <a:endParaRPr sz="1400"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dirty="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dirty="0">
                          <a:solidFill>
                            <a:schemeClr val="lt1"/>
                          </a:solidFill>
                        </a:rPr>
                        <a:t>Creating combines skills and knowledge, drawing on the senses, inspiration and imagination.</a:t>
                      </a:r>
                      <a:endParaRPr sz="1400" dirty="0">
                        <a:solidFill>
                          <a:schemeClr val="lt1"/>
                        </a:solidFill>
                      </a:endParaRPr>
                    </a:p>
                    <a:p>
                      <a:pPr marL="0" marR="0" lvl="0" indent="0" algn="l" rtl="0">
                        <a:lnSpc>
                          <a:spcPct val="100000"/>
                        </a:lnSpc>
                        <a:spcBef>
                          <a:spcPts val="0"/>
                        </a:spcBef>
                        <a:spcAft>
                          <a:spcPts val="0"/>
                        </a:spcAft>
                        <a:buClr>
                          <a:schemeClr val="dk1"/>
                        </a:buClr>
                        <a:buSzPts val="1400"/>
                        <a:buFont typeface="Calibri"/>
                        <a:buNone/>
                      </a:pPr>
                      <a:endParaRPr sz="1400" dirty="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extLst>
                  <a:ext uri="{0D108BD9-81ED-4DB2-BD59-A6C34878D82A}">
                    <a16:rowId xmlns:a16="http://schemas.microsoft.com/office/drawing/2014/main" val="10000"/>
                  </a:ext>
                </a:extLst>
              </a:tr>
              <a:tr h="504300">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a:t>
                      </a:r>
                      <a:r>
                        <a:rPr lang="en-GB" sz="2800" dirty="0">
                          <a:solidFill>
                            <a:schemeClr val="lt1"/>
                          </a:solidFill>
                        </a:rPr>
                        <a:t>: Techniques – Communication – Context - Creating</a:t>
                      </a:r>
                      <a:endParaRPr dirty="0"/>
                    </a:p>
                  </a:txBody>
                  <a:tcPr marL="91450" marR="91450" marT="45725" marB="45725">
                    <a:solidFill>
                      <a:srgbClr val="00AF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17518">
                <a:tc>
                  <a:txBody>
                    <a:bodyPr/>
                    <a:lstStyle/>
                    <a:p>
                      <a:pPr marL="0" marR="0" lvl="0" indent="0" algn="ctr" rtl="0">
                        <a:lnSpc>
                          <a:spcPct val="100000"/>
                        </a:lnSpc>
                        <a:spcBef>
                          <a:spcPts val="0"/>
                        </a:spcBef>
                        <a:spcAft>
                          <a:spcPts val="0"/>
                        </a:spcAft>
                        <a:buClr>
                          <a:schemeClr val="dk1"/>
                        </a:buClr>
                        <a:buSzPts val="1100"/>
                        <a:buFont typeface="Calibri"/>
                        <a:buNone/>
                      </a:pPr>
                      <a:r>
                        <a:rPr lang="en-GB" sz="1400" b="1" dirty="0"/>
                        <a:t>DANCE</a:t>
                      </a:r>
                      <a:endParaRPr sz="1400" b="1" dirty="0"/>
                    </a:p>
                  </a:txBody>
                  <a:tcPr marL="91450" marR="91450" marT="45725" marB="45725">
                    <a:solidFill>
                      <a:srgbClr val="00B0DE">
                        <a:alpha val="70196"/>
                      </a:srgbClr>
                    </a:solidFill>
                  </a:tcPr>
                </a:tc>
                <a:tc>
                  <a:txBody>
                    <a:bodyPr/>
                    <a:lstStyle/>
                    <a:p>
                      <a:pPr marL="0" marR="0" lvl="0" indent="0" algn="ctr" rtl="0">
                        <a:spcBef>
                          <a:spcPts val="0"/>
                        </a:spcBef>
                        <a:spcAft>
                          <a:spcPts val="0"/>
                        </a:spcAft>
                        <a:buNone/>
                      </a:pPr>
                      <a:r>
                        <a:rPr lang="en-GB" sz="1400" b="1" dirty="0"/>
                        <a:t>PS1</a:t>
                      </a:r>
                      <a:endParaRPr sz="1400" b="1" dirty="0"/>
                    </a:p>
                  </a:txBody>
                  <a:tcPr marL="91450" marR="91450" marT="45725" marB="45725">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dirty="0"/>
                        <a:t>PS2</a:t>
                      </a:r>
                      <a:endParaRPr sz="1400" b="1" dirty="0"/>
                    </a:p>
                  </a:txBody>
                  <a:tcPr marL="91450" marR="91450" marT="45725" marB="45725">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dirty="0"/>
                        <a:t>PS3</a:t>
                      </a:r>
                      <a:endParaRPr sz="1400" b="1" dirty="0"/>
                    </a:p>
                  </a:txBody>
                  <a:tcPr marL="91450" marR="91450" marT="45725" marB="45725">
                    <a:solidFill>
                      <a:srgbClr val="00B0DE">
                        <a:alpha val="70196"/>
                      </a:srgbClr>
                    </a:solidFill>
                  </a:tcPr>
                </a:tc>
                <a:tc>
                  <a:txBody>
                    <a:bodyPr/>
                    <a:lstStyle/>
                    <a:p>
                      <a:pPr marL="0" marR="0" lvl="0" indent="0" algn="ctr" rtl="0">
                        <a:spcBef>
                          <a:spcPts val="0"/>
                        </a:spcBef>
                        <a:spcAft>
                          <a:spcPts val="0"/>
                        </a:spcAft>
                        <a:buNone/>
                      </a:pPr>
                      <a:r>
                        <a:rPr lang="en-GB" sz="1400" b="1" dirty="0"/>
                        <a:t>PS4</a:t>
                      </a:r>
                      <a:endParaRPr sz="1400" b="1" dirty="0"/>
                    </a:p>
                  </a:txBody>
                  <a:tcPr marL="91450" marR="91450" marT="45725" marB="45725">
                    <a:solidFill>
                      <a:srgbClr val="00B0DE">
                        <a:alpha val="70196"/>
                      </a:srgbClr>
                    </a:solidFill>
                  </a:tcPr>
                </a:tc>
                <a:tc>
                  <a:txBody>
                    <a:bodyPr/>
                    <a:lstStyle/>
                    <a:p>
                      <a:pPr marL="0" marR="0" lvl="0" indent="0" algn="ctr" rtl="0">
                        <a:spcBef>
                          <a:spcPts val="0"/>
                        </a:spcBef>
                        <a:spcAft>
                          <a:spcPts val="0"/>
                        </a:spcAft>
                        <a:buNone/>
                      </a:pPr>
                      <a:r>
                        <a:rPr lang="en-GB" sz="1400" b="1" dirty="0"/>
                        <a:t>PS5</a:t>
                      </a:r>
                      <a:endParaRPr sz="1400" b="1" dirty="0"/>
                    </a:p>
                  </a:txBody>
                  <a:tcPr marL="91450" marR="91450" marT="45725" marB="45725">
                    <a:solidFill>
                      <a:srgbClr val="00B0DE">
                        <a:alpha val="70196"/>
                      </a:srgbClr>
                    </a:solidFill>
                  </a:tcPr>
                </a:tc>
                <a:extLst>
                  <a:ext uri="{0D108BD9-81ED-4DB2-BD59-A6C34878D82A}">
                    <a16:rowId xmlns:a16="http://schemas.microsoft.com/office/drawing/2014/main" val="10002"/>
                  </a:ext>
                </a:extLst>
              </a:tr>
              <a:tr h="897200">
                <a:tc>
                  <a:txBody>
                    <a:bodyPr/>
                    <a:lstStyle/>
                    <a:p>
                      <a:r>
                        <a:rPr lang="en-US" dirty="0"/>
                        <a:t>Action</a:t>
                      </a:r>
                    </a:p>
                  </a:txBody>
                  <a:tcPr>
                    <a:solidFill>
                      <a:srgbClr val="00B0DE">
                        <a:alpha val="20392"/>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latin typeface="Calibri"/>
                          <a:ea typeface="Calibri"/>
                          <a:cs typeface="Calibri"/>
                          <a:sym typeface="Calibri"/>
                        </a:rPr>
                        <a:t>Express a simple idea / object / emotion using movement including dance steps, facial movement and </a:t>
                      </a:r>
                      <a:r>
                        <a:rPr lang="en-GB" sz="900" b="1" i="0" u="none" strike="noStrike" dirty="0">
                          <a:latin typeface="Calibri"/>
                          <a:ea typeface="Calibri"/>
                          <a:cs typeface="Calibri"/>
                          <a:sym typeface="Calibri"/>
                        </a:rPr>
                        <a:t>gestures.</a:t>
                      </a:r>
                      <a:endParaRPr sz="1800" b="1" dirty="0"/>
                    </a:p>
                  </a:txBody>
                  <a:tcPr marL="91450" marR="91450" marT="45725" marB="45725">
                    <a:solidFill>
                      <a:srgbClr val="00B0DE">
                        <a:alpha val="20392"/>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t>Express and communicate ideas to an audience using dance </a:t>
                      </a:r>
                      <a:r>
                        <a:rPr lang="en-GB" sz="900" b="0" i="0" u="none" strike="noStrike" dirty="0">
                          <a:latin typeface="Calibri"/>
                          <a:ea typeface="Calibri"/>
                          <a:cs typeface="Calibri"/>
                          <a:sym typeface="Calibri"/>
                        </a:rPr>
                        <a:t>steps, facial movement, </a:t>
                      </a:r>
                      <a:r>
                        <a:rPr lang="en-GB" sz="900" b="1" i="0" u="none" strike="noStrike" dirty="0">
                          <a:latin typeface="Calibri"/>
                          <a:ea typeface="Calibri"/>
                          <a:cs typeface="Calibri"/>
                          <a:sym typeface="Calibri"/>
                        </a:rPr>
                        <a:t>gestures</a:t>
                      </a:r>
                      <a:r>
                        <a:rPr lang="en-GB" sz="900" b="0" i="0" u="none" strike="noStrike" dirty="0">
                          <a:latin typeface="Calibri"/>
                          <a:ea typeface="Calibri"/>
                          <a:cs typeface="Calibri"/>
                          <a:sym typeface="Calibri"/>
                        </a:rPr>
                        <a:t> along with everyday movements as well as imitating actions of other animate objects.</a:t>
                      </a:r>
                      <a:endParaRPr sz="900" b="0" i="0" u="none" strike="noStrike" dirty="0">
                        <a:latin typeface="Calibri"/>
                        <a:ea typeface="Calibri"/>
                        <a:cs typeface="Calibri"/>
                        <a:sym typeface="Calibri"/>
                      </a:endParaRPr>
                    </a:p>
                  </a:txBody>
                  <a:tcPr marL="91450" marR="91450" marT="45725" marB="45725">
                    <a:solidFill>
                      <a:srgbClr val="00B0DE">
                        <a:alpha val="20392"/>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latin typeface="Calibri"/>
                          <a:ea typeface="Calibri"/>
                          <a:cs typeface="Calibri"/>
                          <a:sym typeface="Calibri"/>
                        </a:rPr>
                        <a:t>Express and communicate ideas / theme to an audience using dance steps, facial movement,</a:t>
                      </a:r>
                      <a:r>
                        <a:rPr lang="en-GB" sz="900" b="1" i="0" u="none" strike="noStrike" dirty="0">
                          <a:latin typeface="Calibri"/>
                          <a:ea typeface="Calibri"/>
                          <a:cs typeface="Calibri"/>
                          <a:sym typeface="Calibri"/>
                        </a:rPr>
                        <a:t> gestures</a:t>
                      </a:r>
                      <a:r>
                        <a:rPr lang="en-GB" sz="900" b="0" i="0" u="none" strike="noStrike" dirty="0">
                          <a:latin typeface="Calibri"/>
                          <a:ea typeface="Calibri"/>
                          <a:cs typeface="Calibri"/>
                          <a:sym typeface="Calibri"/>
                        </a:rPr>
                        <a:t> along with everyday movements as well as imitating actions of other animate objects individually or as a  group.</a:t>
                      </a:r>
                      <a:endParaRPr sz="1800" dirty="0"/>
                    </a:p>
                  </a:txBody>
                  <a:tcPr marL="68575" marR="68575" marT="36200" marB="36200">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a:latin typeface="Calibri"/>
                          <a:ea typeface="Calibri"/>
                          <a:cs typeface="Calibri"/>
                          <a:sym typeface="Calibri"/>
                        </a:rPr>
                        <a:t>Express and communicate ideas / theme  to an audience using a range of choreographic devices.</a:t>
                      </a:r>
                      <a:endParaRPr sz="1800"/>
                    </a:p>
                    <a:p>
                      <a:pPr marL="0" marR="0" lvl="0" indent="0" algn="l" rtl="0">
                        <a:lnSpc>
                          <a:spcPct val="100000"/>
                        </a:lnSpc>
                        <a:spcBef>
                          <a:spcPts val="0"/>
                        </a:spcBef>
                        <a:spcAft>
                          <a:spcPts val="0"/>
                        </a:spcAft>
                        <a:buClr>
                          <a:schemeClr val="dk1"/>
                        </a:buClr>
                        <a:buSzPts val="900"/>
                        <a:buFont typeface="Calibri"/>
                        <a:buNone/>
                      </a:pPr>
                      <a:r>
                        <a:rPr lang="en-GB" sz="900" b="1" i="0" u="none" strike="noStrike">
                          <a:latin typeface="Calibri"/>
                          <a:ea typeface="Calibri"/>
                          <a:cs typeface="Calibri"/>
                          <a:sym typeface="Calibri"/>
                        </a:rPr>
                        <a:t>gestures</a:t>
                      </a:r>
                      <a:r>
                        <a:rPr lang="en-GB" sz="900" b="0" i="0" u="none" strike="noStrike">
                          <a:latin typeface="Calibri"/>
                          <a:ea typeface="Calibri"/>
                          <a:cs typeface="Calibri"/>
                          <a:sym typeface="Calibri"/>
                        </a:rPr>
                        <a:t>, facial movement, </a:t>
                      </a:r>
                      <a:r>
                        <a:rPr lang="en-GB" sz="900" b="1" i="0" u="none" strike="noStrike">
                          <a:latin typeface="Calibri"/>
                          <a:ea typeface="Calibri"/>
                          <a:cs typeface="Calibri"/>
                          <a:sym typeface="Calibri"/>
                        </a:rPr>
                        <a:t>dynamics</a:t>
                      </a:r>
                      <a:r>
                        <a:rPr lang="en-GB" sz="900" b="0" i="0" u="none" strike="noStrike">
                          <a:latin typeface="Calibri"/>
                          <a:ea typeface="Calibri"/>
                          <a:cs typeface="Calibri"/>
                          <a:sym typeface="Calibri"/>
                        </a:rPr>
                        <a:t> and</a:t>
                      </a:r>
                      <a:r>
                        <a:rPr lang="en-GB" sz="900" b="1" i="0" u="none" strike="noStrike">
                          <a:latin typeface="Calibri"/>
                          <a:ea typeface="Calibri"/>
                          <a:cs typeface="Calibri"/>
                          <a:sym typeface="Calibri"/>
                        </a:rPr>
                        <a:t> spatial relationships.</a:t>
                      </a:r>
                      <a:endParaRPr/>
                    </a:p>
                    <a:p>
                      <a:pPr marL="0" marR="0" lvl="0" indent="0" algn="l" rtl="0">
                        <a:lnSpc>
                          <a:spcPct val="100000"/>
                        </a:lnSpc>
                        <a:spcBef>
                          <a:spcPts val="0"/>
                        </a:spcBef>
                        <a:spcAft>
                          <a:spcPts val="0"/>
                        </a:spcAft>
                        <a:buClr>
                          <a:schemeClr val="dk1"/>
                        </a:buClr>
                        <a:buSzPts val="900"/>
                        <a:buFont typeface="Calibri"/>
                        <a:buNone/>
                      </a:pPr>
                      <a:endParaRPr sz="900" b="0" i="0" u="none" strike="noStrike"/>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endParaRPr sz="900" b="0" i="0" u="none" strike="noStrike" dirty="0">
                        <a:solidFill>
                          <a:srgbClr val="FF0000"/>
                        </a:solidFill>
                        <a:latin typeface="Calibri"/>
                        <a:ea typeface="Calibri"/>
                        <a:cs typeface="Calibri"/>
                        <a:sym typeface="Calibri"/>
                      </a:endParaRPr>
                    </a:p>
                  </a:txBody>
                  <a:tcPr marL="91450" marR="91450" marT="45725" marB="45725">
                    <a:solidFill>
                      <a:srgbClr val="00B0DE">
                        <a:alpha val="19608"/>
                      </a:srgbClr>
                    </a:solidFill>
                  </a:tcPr>
                </a:tc>
                <a:extLst>
                  <a:ext uri="{0D108BD9-81ED-4DB2-BD59-A6C34878D82A}">
                    <a16:rowId xmlns:a16="http://schemas.microsoft.com/office/drawing/2014/main" val="10005"/>
                  </a:ext>
                </a:extLst>
              </a:tr>
              <a:tr h="897200">
                <a:tc rowSpan="2">
                  <a:txBody>
                    <a:bodyPr/>
                    <a:lstStyle/>
                    <a:p>
                      <a:r>
                        <a:rPr lang="en-US" dirty="0"/>
                        <a:t>Body</a:t>
                      </a:r>
                    </a:p>
                  </a:txBody>
                  <a:tcPr>
                    <a:solidFill>
                      <a:srgbClr val="00B0DE">
                        <a:alpha val="20392"/>
                      </a:srgbClr>
                    </a:solidFill>
                  </a:tcPr>
                </a:tc>
                <a:tc>
                  <a:txBody>
                    <a:bodyPr/>
                    <a:lstStyle/>
                    <a:p>
                      <a:pPr>
                        <a:lnSpc>
                          <a:spcPct val="107000"/>
                        </a:lnSpc>
                        <a:spcAft>
                          <a:spcPts val="800"/>
                        </a:spcAft>
                      </a:pP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Use the body as a whole or in parts to make static or isolated shapes.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DE">
                        <a:alpha val="20392"/>
                      </a:srgbClr>
                    </a:solidFill>
                  </a:tcPr>
                </a:tc>
                <a:tc>
                  <a:txBody>
                    <a:bodyPr/>
                    <a:lstStyle/>
                    <a:p>
                      <a:pPr>
                        <a:lnSpc>
                          <a:spcPct val="107000"/>
                        </a:lnSpc>
                        <a:spcAft>
                          <a:spcPts val="0"/>
                        </a:spcAft>
                      </a:pPr>
                      <a:r>
                        <a:rPr lang="en-GB" sz="800" b="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Use the body as a whole or in parts and represent different shapes integrated with </a:t>
                      </a:r>
                      <a:endParaRPr lang="en-GB" sz="1100" b="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b="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movement.</a:t>
                      </a:r>
                      <a:endParaRPr lang="en-GB" sz="1100" b="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b="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DE">
                        <a:alpha val="20392"/>
                      </a:srgbClr>
                    </a:solidFill>
                  </a:tcPr>
                </a:tc>
                <a:tc>
                  <a:txBody>
                    <a:bodyPr/>
                    <a:lstStyle/>
                    <a:p>
                      <a:pPr>
                        <a:lnSpc>
                          <a:spcPct val="107000"/>
                        </a:lnSpc>
                        <a:spcAft>
                          <a:spcPts val="800"/>
                        </a:spcAft>
                      </a:pPr>
                      <a:r>
                        <a:rPr lang="en-GB" sz="8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Control the body as a whole or in parts and represent a variety of shapes integrated with </a:t>
                      </a:r>
                      <a:r>
                        <a:rPr lang="en-GB" sz="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transitions</a:t>
                      </a:r>
                      <a:r>
                        <a:rPr lang="en-GB" sz="8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and movement.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DE">
                        <a:alpha val="19608"/>
                      </a:srgbClr>
                    </a:solidFill>
                  </a:tcPr>
                </a:tc>
                <a:tc>
                  <a:txBody>
                    <a:bodyPr/>
                    <a:lstStyle/>
                    <a:p>
                      <a:pPr>
                        <a:lnSpc>
                          <a:spcPct val="107000"/>
                        </a:lnSpc>
                        <a:spcAft>
                          <a:spcPts val="800"/>
                        </a:spcAft>
                      </a:pP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Control the body as a whole or in parts and represent a variety of complex shapes integrated with fluid </a:t>
                      </a:r>
                      <a:r>
                        <a:rPr lang="en-GB" sz="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transitions</a:t>
                      </a: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and movement.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endParaRPr sz="900" b="0" i="0" u="none" strike="noStrike" dirty="0">
                        <a:solidFill>
                          <a:srgbClr val="FF0000"/>
                        </a:solidFill>
                        <a:latin typeface="Calibri"/>
                        <a:ea typeface="Calibri"/>
                        <a:cs typeface="Calibri"/>
                        <a:sym typeface="Calibri"/>
                      </a:endParaRPr>
                    </a:p>
                  </a:txBody>
                  <a:tcPr marL="91450" marR="91450" marT="45725" marB="45725">
                    <a:solidFill>
                      <a:srgbClr val="00B0DE">
                        <a:alpha val="19608"/>
                      </a:srgbClr>
                    </a:solidFill>
                  </a:tcPr>
                </a:tc>
                <a:extLst>
                  <a:ext uri="{0D108BD9-81ED-4DB2-BD59-A6C34878D82A}">
                    <a16:rowId xmlns:a16="http://schemas.microsoft.com/office/drawing/2014/main" val="832723441"/>
                  </a:ext>
                </a:extLst>
              </a:tr>
              <a:tr h="897200">
                <a:tc vMerge="1">
                  <a:txBody>
                    <a:bodyPr/>
                    <a:lstStyle/>
                    <a:p>
                      <a:endParaRPr lang="en-US" dirty="0"/>
                    </a:p>
                  </a:txBody>
                  <a:tcPr>
                    <a:solidFill>
                      <a:srgbClr val="00B0DE">
                        <a:alpha val="20392"/>
                      </a:srgbClr>
                    </a:solidFill>
                  </a:tcPr>
                </a:tc>
                <a:tc>
                  <a:txBody>
                    <a:bodyPr/>
                    <a:lstStyle/>
                    <a:p>
                      <a:pPr>
                        <a:lnSpc>
                          <a:spcPct val="107000"/>
                        </a:lnSpc>
                        <a:spcAft>
                          <a:spcPts val="0"/>
                        </a:spcAft>
                      </a:pP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Hold body weight in a simple </a:t>
                      </a:r>
                      <a:r>
                        <a:rPr lang="en-GB" sz="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balance.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DE">
                        <a:alpha val="20392"/>
                      </a:srgbClr>
                    </a:solidFill>
                  </a:tcPr>
                </a:tc>
                <a:tc>
                  <a:txBody>
                    <a:bodyPr/>
                    <a:lstStyle/>
                    <a:p>
                      <a:pPr>
                        <a:lnSpc>
                          <a:spcPct val="107000"/>
                        </a:lnSpc>
                        <a:spcAft>
                          <a:spcPts val="0"/>
                        </a:spcAft>
                      </a:pP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Use static</a:t>
                      </a:r>
                      <a:r>
                        <a:rPr lang="en-GB" sz="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and partner balances.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Use simple partner lifts.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DE">
                        <a:alpha val="20392"/>
                      </a:srgbClr>
                    </a:solidFill>
                  </a:tcPr>
                </a:tc>
                <a:tc>
                  <a:txBody>
                    <a:bodyPr/>
                    <a:lstStyle/>
                    <a:p>
                      <a:pPr>
                        <a:lnSpc>
                          <a:spcPct val="107000"/>
                        </a:lnSpc>
                        <a:spcAft>
                          <a:spcPts val="0"/>
                        </a:spcAft>
                      </a:pPr>
                      <a:r>
                        <a:rPr lang="en-GB" sz="8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Use </a:t>
                      </a:r>
                      <a:r>
                        <a:rPr lang="en-GB" sz="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static, partn</a:t>
                      </a:r>
                      <a:r>
                        <a:rPr lang="en-GB" sz="8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er and </a:t>
                      </a:r>
                      <a:r>
                        <a:rPr lang="en-GB" sz="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group balances.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Use partner and group </a:t>
                      </a:r>
                      <a:r>
                        <a:rPr lang="en-GB" sz="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lifts.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DE">
                        <a:alpha val="19608"/>
                      </a:srgbClr>
                    </a:solidFill>
                  </a:tcPr>
                </a:tc>
                <a:tc>
                  <a:txBody>
                    <a:bodyPr/>
                    <a:lstStyle/>
                    <a:p>
                      <a:pPr>
                        <a:lnSpc>
                          <a:spcPct val="107000"/>
                        </a:lnSpc>
                        <a:spcAft>
                          <a:spcPts val="0"/>
                        </a:spcAft>
                      </a:pP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Use a wide range of controlled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balances</a:t>
                      </a: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demonstrating a  variety of</a:t>
                      </a:r>
                      <a:r>
                        <a:rPr lang="en-GB" sz="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levels.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Use a range of controlled lifts.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endParaRPr sz="900" b="0" i="0" u="none" strike="noStrike" dirty="0">
                        <a:solidFill>
                          <a:srgbClr val="FF0000"/>
                        </a:solidFill>
                        <a:latin typeface="Calibri"/>
                        <a:ea typeface="Calibri"/>
                        <a:cs typeface="Calibri"/>
                        <a:sym typeface="Calibri"/>
                      </a:endParaRPr>
                    </a:p>
                  </a:txBody>
                  <a:tcPr marL="91450" marR="91450" marT="45725" marB="45725">
                    <a:solidFill>
                      <a:srgbClr val="00B0DE">
                        <a:alpha val="19608"/>
                      </a:srgbClr>
                    </a:solidFill>
                  </a:tcPr>
                </a:tc>
                <a:extLst>
                  <a:ext uri="{0D108BD9-81ED-4DB2-BD59-A6C34878D82A}">
                    <a16:rowId xmlns:a16="http://schemas.microsoft.com/office/drawing/2014/main" val="1621618413"/>
                  </a:ext>
                </a:extLst>
              </a:tr>
              <a:tr h="897200">
                <a:tc>
                  <a:txBody>
                    <a:bodyPr/>
                    <a:lstStyle/>
                    <a:p>
                      <a:pPr marL="0" marR="0" lvl="0" indent="0" algn="l" rtl="0">
                        <a:spcBef>
                          <a:spcPts val="0"/>
                        </a:spcBef>
                        <a:spcAft>
                          <a:spcPts val="0"/>
                        </a:spcAft>
                        <a:buClr>
                          <a:schemeClr val="dk1"/>
                        </a:buClr>
                        <a:buSzPts val="1800"/>
                        <a:buFont typeface="Calibri"/>
                        <a:buNone/>
                      </a:pPr>
                      <a:r>
                        <a:rPr lang="en-GB" dirty="0"/>
                        <a:t>Choreography</a:t>
                      </a:r>
                      <a:endParaRPr dirty="0"/>
                    </a:p>
                  </a:txBody>
                  <a:tcPr marL="0" marR="0" marT="0" marB="0">
                    <a:solidFill>
                      <a:srgbClr val="00B0DE">
                        <a:alpha val="20392"/>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dirty="0">
                          <a:solidFill>
                            <a:schemeClr val="dk1"/>
                          </a:solidFill>
                          <a:latin typeface="Calibri"/>
                          <a:ea typeface="Calibri"/>
                          <a:cs typeface="Calibri"/>
                          <a:sym typeface="Calibri"/>
                        </a:rPr>
                        <a:t>Begin to explore choreographic devices: </a:t>
                      </a:r>
                      <a:r>
                        <a:rPr lang="en-GB" sz="900" b="1" i="0" u="none" strike="noStrike" dirty="0">
                          <a:solidFill>
                            <a:schemeClr val="dk1"/>
                          </a:solidFill>
                          <a:latin typeface="Calibri"/>
                          <a:ea typeface="Calibri"/>
                          <a:cs typeface="Calibri"/>
                          <a:sym typeface="Calibri"/>
                        </a:rPr>
                        <a:t>mirroring, unison, canon</a:t>
                      </a:r>
                      <a:r>
                        <a:rPr lang="en-GB" sz="900" b="0" i="0" u="none" strike="noStrike" dirty="0">
                          <a:solidFill>
                            <a:schemeClr val="dk1"/>
                          </a:solidFill>
                          <a:latin typeface="Calibri"/>
                          <a:ea typeface="Calibri"/>
                          <a:cs typeface="Calibri"/>
                          <a:sym typeface="Calibri"/>
                        </a:rPr>
                        <a:t>, </a:t>
                      </a:r>
                      <a:r>
                        <a:rPr lang="en-GB" sz="900" b="1" i="0" u="none" strike="noStrike" dirty="0">
                          <a:solidFill>
                            <a:schemeClr val="dk1"/>
                          </a:solidFill>
                          <a:latin typeface="Calibri"/>
                          <a:ea typeface="Calibri"/>
                          <a:cs typeface="Calibri"/>
                          <a:sym typeface="Calibri"/>
                        </a:rPr>
                        <a:t>imitating.</a:t>
                      </a:r>
                      <a:endParaRPr dirty="0"/>
                    </a:p>
                  </a:txBody>
                  <a:tcPr marL="91450" marR="91450" marT="45725" marB="45725">
                    <a:solidFill>
                      <a:srgbClr val="00B0DE">
                        <a:alpha val="20392"/>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u="none" strike="noStrike" dirty="0">
                          <a:latin typeface="Calibri"/>
                          <a:ea typeface="Calibri"/>
                          <a:cs typeface="Calibri"/>
                          <a:sym typeface="Calibri"/>
                        </a:rPr>
                        <a:t>Explore and use choreographic devices: </a:t>
                      </a:r>
                      <a:r>
                        <a:rPr lang="en-GB" sz="900" b="1" i="0" u="none" strike="noStrike" dirty="0">
                          <a:latin typeface="Calibri"/>
                          <a:ea typeface="Calibri"/>
                          <a:cs typeface="Calibri"/>
                          <a:sym typeface="Calibri"/>
                        </a:rPr>
                        <a:t>mirroring, contrast, repetition, unison,  canon action &amp; reaction, d</a:t>
                      </a:r>
                      <a:r>
                        <a:rPr lang="en-GB" sz="900" b="1" i="0" u="none" strike="noStrike" dirty="0"/>
                        <a:t>ynamics and  levels space.</a:t>
                      </a:r>
                      <a:endParaRPr sz="900" b="1" dirty="0"/>
                    </a:p>
                  </a:txBody>
                  <a:tcPr marL="91450" marR="91450" marT="45725" marB="45725">
                    <a:solidFill>
                      <a:srgbClr val="00B0DE">
                        <a:alpha val="20392"/>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t>Use a range of choreographic devices for purposeful outcomes: </a:t>
                      </a:r>
                      <a:r>
                        <a:rPr lang="en-GB" sz="900" b="1" i="0" u="none" strike="noStrike" dirty="0"/>
                        <a:t>mirroring, unison, canon,  repetition,</a:t>
                      </a:r>
                      <a:r>
                        <a:rPr lang="en-GB" sz="900" b="0" i="0" u="none" strike="noStrike" dirty="0"/>
                        <a:t>  </a:t>
                      </a:r>
                      <a:r>
                        <a:rPr lang="en-GB" sz="900" b="1" i="0" u="none" strike="noStrike" dirty="0"/>
                        <a:t>action &amp;  reaction,  symmetry  texture, space, dynamics and levels. </a:t>
                      </a:r>
                      <a:endParaRPr sz="900" b="1" dirty="0"/>
                    </a:p>
                  </a:txBody>
                  <a:tcPr marL="68575" marR="68575" marT="36200" marB="36200">
                    <a:solidFill>
                      <a:srgbClr val="00B0DE">
                        <a:alpha val="19608"/>
                      </a:srgbClr>
                    </a:solidFill>
                  </a:tcPr>
                </a:tc>
                <a:tc>
                  <a:txBody>
                    <a:bodyPr/>
                    <a:lstStyle/>
                    <a:p>
                      <a:pPr marL="0" marR="0" lvl="0" indent="0" algn="l" rtl="0">
                        <a:spcBef>
                          <a:spcPts val="0"/>
                        </a:spcBef>
                        <a:spcAft>
                          <a:spcPts val="0"/>
                        </a:spcAft>
                        <a:buClr>
                          <a:schemeClr val="dk1"/>
                        </a:buClr>
                        <a:buSzPts val="900"/>
                        <a:buFont typeface="Calibri"/>
                        <a:buNone/>
                      </a:pPr>
                      <a:r>
                        <a:rPr lang="en-GB" sz="900" b="0" i="0" u="none" strike="noStrike" dirty="0"/>
                        <a:t>Use a range of choreographic devices for purposeful outcomes:</a:t>
                      </a:r>
                      <a:endParaRPr dirty="0"/>
                    </a:p>
                    <a:p>
                      <a:pPr marL="0" marR="0" lvl="0" indent="0" algn="l" rtl="0">
                        <a:spcBef>
                          <a:spcPts val="0"/>
                        </a:spcBef>
                        <a:spcAft>
                          <a:spcPts val="0"/>
                        </a:spcAft>
                        <a:buClr>
                          <a:schemeClr val="dk1"/>
                        </a:buClr>
                        <a:buSzPts val="900"/>
                        <a:buFont typeface="Calibri"/>
                        <a:buNone/>
                      </a:pPr>
                      <a:r>
                        <a:rPr lang="en-GB" sz="900" b="1" i="0" u="none" strike="noStrike" dirty="0"/>
                        <a:t>mirroring, unison, canon,  repetition,</a:t>
                      </a:r>
                      <a:r>
                        <a:rPr lang="en-GB" sz="900" b="0" i="0" u="none" strike="noStrike" dirty="0"/>
                        <a:t> a</a:t>
                      </a:r>
                      <a:r>
                        <a:rPr lang="en-GB" sz="900" b="1" i="0" u="none" strike="noStrike" dirty="0"/>
                        <a:t>ction &amp; reaction, symmetry, retrograde, texture,</a:t>
                      </a:r>
                      <a:r>
                        <a:rPr lang="en-GB" sz="900" b="0" i="0" u="none" strike="noStrike" dirty="0"/>
                        <a:t> </a:t>
                      </a:r>
                      <a:endParaRPr dirty="0"/>
                    </a:p>
                    <a:p>
                      <a:pPr marL="0" marR="0" lvl="0" indent="0" algn="l" rtl="0">
                        <a:spcBef>
                          <a:spcPts val="0"/>
                        </a:spcBef>
                        <a:spcAft>
                          <a:spcPts val="0"/>
                        </a:spcAft>
                        <a:buClr>
                          <a:schemeClr val="dk1"/>
                        </a:buClr>
                        <a:buSzPts val="900"/>
                        <a:buFont typeface="Calibri"/>
                        <a:buNone/>
                      </a:pPr>
                      <a:r>
                        <a:rPr lang="en-GB" sz="900" b="1" i="0" u="none" strike="noStrike" dirty="0"/>
                        <a:t>space, dynamics </a:t>
                      </a:r>
                      <a:r>
                        <a:rPr lang="en-GB" sz="900" b="0" i="0" u="none" strike="noStrike" dirty="0"/>
                        <a:t>and</a:t>
                      </a:r>
                      <a:r>
                        <a:rPr lang="en-GB" sz="900" b="1" i="0" u="none" strike="noStrike" dirty="0"/>
                        <a:t> levels.</a:t>
                      </a:r>
                      <a:endParaRPr sz="900" b="0" i="0" u="none" strike="noStrike" dirty="0"/>
                    </a:p>
                  </a:txBody>
                  <a:tcPr marL="91450" marR="91450" marT="45725" marB="45725">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endParaRPr sz="900" b="0" i="0" u="none" strike="noStrike" dirty="0">
                        <a:solidFill>
                          <a:srgbClr val="FF0000"/>
                        </a:solidFill>
                        <a:latin typeface="Calibri"/>
                        <a:ea typeface="Calibri"/>
                        <a:cs typeface="Calibri"/>
                        <a:sym typeface="Calibri"/>
                      </a:endParaRPr>
                    </a:p>
                  </a:txBody>
                  <a:tcPr marL="91450" marR="91450" marT="45725" marB="45725">
                    <a:solidFill>
                      <a:srgbClr val="00B0DE">
                        <a:alpha val="19608"/>
                      </a:srgbClr>
                    </a:solidFill>
                  </a:tcPr>
                </a:tc>
                <a:extLst>
                  <a:ext uri="{0D108BD9-81ED-4DB2-BD59-A6C34878D82A}">
                    <a16:rowId xmlns:a16="http://schemas.microsoft.com/office/drawing/2014/main" val="1564814765"/>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2" name="TextBox 1">
            <a:extLst>
              <a:ext uri="{FF2B5EF4-FFF2-40B4-BE49-F238E27FC236}">
                <a16:creationId xmlns:a16="http://schemas.microsoft.com/office/drawing/2014/main" id="{0FBBEB07-D4B9-D444-F594-0B3CA1859F1A}"/>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44" name="Google Shape;144;g204ff8ebb48_4_203"/>
          <p:cNvGraphicFramePr/>
          <p:nvPr>
            <p:extLst>
              <p:ext uri="{D42A27DB-BD31-4B8C-83A1-F6EECF244321}">
                <p14:modId xmlns:p14="http://schemas.microsoft.com/office/powerpoint/2010/main" val="3590033571"/>
              </p:ext>
            </p:extLst>
          </p:nvPr>
        </p:nvGraphicFramePr>
        <p:xfrm>
          <a:off x="278850" y="166018"/>
          <a:ext cx="11634300" cy="6347695"/>
        </p:xfrm>
        <a:graphic>
          <a:graphicData uri="http://schemas.openxmlformats.org/drawingml/2006/table">
            <a:tbl>
              <a:tblPr firstRow="1" bandRow="1">
                <a:noFill/>
              </a:tblPr>
              <a:tblGrid>
                <a:gridCol w="1939050">
                  <a:extLst>
                    <a:ext uri="{9D8B030D-6E8A-4147-A177-3AD203B41FA5}">
                      <a16:colId xmlns:a16="http://schemas.microsoft.com/office/drawing/2014/main" val="20000"/>
                    </a:ext>
                  </a:extLst>
                </a:gridCol>
                <a:gridCol w="1939050">
                  <a:extLst>
                    <a:ext uri="{9D8B030D-6E8A-4147-A177-3AD203B41FA5}">
                      <a16:colId xmlns:a16="http://schemas.microsoft.com/office/drawing/2014/main" val="20001"/>
                    </a:ext>
                  </a:extLst>
                </a:gridCol>
                <a:gridCol w="1939050">
                  <a:extLst>
                    <a:ext uri="{9D8B030D-6E8A-4147-A177-3AD203B41FA5}">
                      <a16:colId xmlns:a16="http://schemas.microsoft.com/office/drawing/2014/main" val="20002"/>
                    </a:ext>
                  </a:extLst>
                </a:gridCol>
                <a:gridCol w="1939050">
                  <a:extLst>
                    <a:ext uri="{9D8B030D-6E8A-4147-A177-3AD203B41FA5}">
                      <a16:colId xmlns:a16="http://schemas.microsoft.com/office/drawing/2014/main" val="20003"/>
                    </a:ext>
                  </a:extLst>
                </a:gridCol>
                <a:gridCol w="1939050">
                  <a:extLst>
                    <a:ext uri="{9D8B030D-6E8A-4147-A177-3AD203B41FA5}">
                      <a16:colId xmlns:a16="http://schemas.microsoft.com/office/drawing/2014/main" val="20004"/>
                    </a:ext>
                  </a:extLst>
                </a:gridCol>
                <a:gridCol w="1939050">
                  <a:extLst>
                    <a:ext uri="{9D8B030D-6E8A-4147-A177-3AD203B41FA5}">
                      <a16:colId xmlns:a16="http://schemas.microsoft.com/office/drawing/2014/main" val="20005"/>
                    </a:ext>
                  </a:extLst>
                </a:gridCol>
              </a:tblGrid>
              <a:tr h="946200">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400" u="none" strike="noStrike" cap="none" dirty="0">
                          <a:solidFill>
                            <a:schemeClr val="bg1"/>
                          </a:solidFill>
                        </a:rPr>
                        <a:t>Exploring the expressive arts is essential to developing artistic skills and knowledge and it enables learners to become curious and creative individuals.</a:t>
                      </a:r>
                      <a:endParaRPr sz="1400" u="none" strike="noStrike" cap="none" dirty="0">
                        <a:solidFill>
                          <a:schemeClr val="bg1"/>
                        </a:solidFill>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Responding and reflecting, both as artist and audience, is a fundamental part of learning in the expressive arts.</a:t>
                      </a:r>
                      <a:endParaRPr sz="1400" u="none" strike="noStrike" cap="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Creating combines skills and knowledge, drawing on the senses, inspiration and imagination.</a:t>
                      </a:r>
                      <a:endParaRPr sz="1400" u="none" strike="noStrike" cap="none" dirty="0">
                        <a:solidFill>
                          <a:schemeClr val="lt1"/>
                        </a:solidFil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extLst>
                  <a:ext uri="{0D108BD9-81ED-4DB2-BD59-A6C34878D82A}">
                    <a16:rowId xmlns:a16="http://schemas.microsoft.com/office/drawing/2014/main" val="10000"/>
                  </a:ext>
                </a:extLst>
              </a:tr>
              <a:tr h="471125">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 Techniques – Communication – Context - Creating</a:t>
                      </a:r>
                      <a:endParaRPr dirty="0"/>
                    </a:p>
                  </a:txBody>
                  <a:tcPr marL="91450" marR="91450" marT="45725" marB="45725">
                    <a:solidFill>
                      <a:srgbClr val="00AF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585225">
                <a:tc>
                  <a:txBody>
                    <a:bodyPr/>
                    <a:lstStyle/>
                    <a:p>
                      <a:pPr marL="0" marR="0" lvl="0" indent="0" algn="ctr" rtl="0">
                        <a:lnSpc>
                          <a:spcPct val="100000"/>
                        </a:lnSpc>
                        <a:spcBef>
                          <a:spcPts val="0"/>
                        </a:spcBef>
                        <a:spcAft>
                          <a:spcPts val="0"/>
                        </a:spcAft>
                        <a:buClr>
                          <a:schemeClr val="dk1"/>
                        </a:buClr>
                        <a:buSzPts val="1100"/>
                        <a:buFont typeface="Calibri"/>
                        <a:buNone/>
                      </a:pPr>
                      <a:r>
                        <a:rPr lang="en-GB" sz="1400" b="1" dirty="0"/>
                        <a:t>DRAMA</a:t>
                      </a:r>
                      <a:endParaRPr sz="1400" b="1" u="none" strike="noStrike" cap="none" dirty="0"/>
                    </a:p>
                  </a:txBody>
                  <a:tcPr marL="91450" marR="91450" marT="45725" marB="45725">
                    <a:solidFill>
                      <a:srgbClr val="00B0DE">
                        <a:alpha val="69804"/>
                      </a:srgbClr>
                    </a:solidFill>
                  </a:tcPr>
                </a:tc>
                <a:tc>
                  <a:txBody>
                    <a:bodyPr/>
                    <a:lstStyle/>
                    <a:p>
                      <a:pPr marL="0" marR="0" lvl="0" indent="0" algn="ctr" rtl="0">
                        <a:spcBef>
                          <a:spcPts val="0"/>
                        </a:spcBef>
                        <a:spcAft>
                          <a:spcPts val="0"/>
                        </a:spcAft>
                        <a:buNone/>
                      </a:pPr>
                      <a:r>
                        <a:rPr lang="en-GB" sz="1400" b="1" u="none" strike="noStrike" cap="none" dirty="0"/>
                        <a:t>PS1</a:t>
                      </a:r>
                      <a:endParaRPr sz="1400" b="1" dirty="0"/>
                    </a:p>
                  </a:txBody>
                  <a:tcPr marL="91450" marR="91450" marT="45725" marB="45725">
                    <a:solidFill>
                      <a:srgbClr val="00B0DE">
                        <a:alpha val="69804"/>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PS2</a:t>
                      </a:r>
                      <a:endParaRPr sz="1400" b="1" dirty="0"/>
                    </a:p>
                  </a:txBody>
                  <a:tcPr marL="91450" marR="91450" marT="45725" marB="45725">
                    <a:solidFill>
                      <a:srgbClr val="00B0DE">
                        <a:alpha val="69804"/>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PS3</a:t>
                      </a:r>
                      <a:endParaRPr sz="1400" b="1" dirty="0"/>
                    </a:p>
                    <a:p>
                      <a:pPr marL="0" marR="0" lvl="0" indent="0" algn="l" rtl="0">
                        <a:spcBef>
                          <a:spcPts val="0"/>
                        </a:spcBef>
                        <a:spcAft>
                          <a:spcPts val="0"/>
                        </a:spcAft>
                        <a:buNone/>
                      </a:pPr>
                      <a:endParaRPr sz="1400" b="1" dirty="0"/>
                    </a:p>
                  </a:txBody>
                  <a:tcPr marL="91450" marR="91450" marT="45725" marB="45725">
                    <a:solidFill>
                      <a:srgbClr val="00B0DE">
                        <a:alpha val="69804"/>
                      </a:srgbClr>
                    </a:solidFill>
                  </a:tcPr>
                </a:tc>
                <a:tc>
                  <a:txBody>
                    <a:bodyPr/>
                    <a:lstStyle/>
                    <a:p>
                      <a:pPr marL="0" marR="0" lvl="0" indent="0" algn="l" rtl="0">
                        <a:spcBef>
                          <a:spcPts val="0"/>
                        </a:spcBef>
                        <a:spcAft>
                          <a:spcPts val="0"/>
                        </a:spcAft>
                        <a:buNone/>
                      </a:pPr>
                      <a:r>
                        <a:rPr lang="en-GB" sz="1400" b="1" dirty="0"/>
                        <a:t>PS4</a:t>
                      </a:r>
                      <a:endParaRPr sz="1400" b="1" dirty="0"/>
                    </a:p>
                  </a:txBody>
                  <a:tcPr marL="91450" marR="91450" marT="45725" marB="45725">
                    <a:solidFill>
                      <a:srgbClr val="00B0DE">
                        <a:alpha val="69804"/>
                      </a:srgbClr>
                    </a:solidFill>
                  </a:tcPr>
                </a:tc>
                <a:tc>
                  <a:txBody>
                    <a:bodyPr/>
                    <a:lstStyle/>
                    <a:p>
                      <a:pPr marL="0" marR="0" lvl="0" indent="0" algn="l" rtl="0">
                        <a:spcBef>
                          <a:spcPts val="0"/>
                        </a:spcBef>
                        <a:spcAft>
                          <a:spcPts val="0"/>
                        </a:spcAft>
                        <a:buNone/>
                      </a:pPr>
                      <a:r>
                        <a:rPr lang="en-GB" sz="1400" b="1" dirty="0"/>
                        <a:t>PS5</a:t>
                      </a:r>
                      <a:endParaRPr sz="1400" b="1" dirty="0"/>
                    </a:p>
                  </a:txBody>
                  <a:tcPr marL="91450" marR="91450" marT="45725" marB="45725">
                    <a:solidFill>
                      <a:srgbClr val="00B0DE">
                        <a:alpha val="69804"/>
                      </a:srgbClr>
                    </a:solidFill>
                  </a:tcPr>
                </a:tc>
                <a:extLst>
                  <a:ext uri="{0D108BD9-81ED-4DB2-BD59-A6C34878D82A}">
                    <a16:rowId xmlns:a16="http://schemas.microsoft.com/office/drawing/2014/main" val="10002"/>
                  </a:ext>
                </a:extLst>
              </a:tr>
              <a:tr h="1288275">
                <a:tc rowSpan="2">
                  <a:txBody>
                    <a:bodyPr/>
                    <a:lstStyle/>
                    <a:p>
                      <a:pPr marL="0" lvl="0" indent="0" algn="l" rtl="0">
                        <a:spcBef>
                          <a:spcPts val="0"/>
                        </a:spcBef>
                        <a:spcAft>
                          <a:spcPts val="0"/>
                        </a:spcAft>
                        <a:buNone/>
                      </a:pPr>
                      <a:r>
                        <a:rPr lang="en-GB" sz="1800" b="1" dirty="0">
                          <a:solidFill>
                            <a:schemeClr val="dk1"/>
                          </a:solidFill>
                        </a:rPr>
                        <a:t>Devise</a:t>
                      </a:r>
                      <a:endParaRPr sz="1800" b="1" dirty="0">
                        <a:solidFill>
                          <a:schemeClr val="dk1"/>
                        </a:solidFill>
                      </a:endParaRPr>
                    </a:p>
                  </a:txBody>
                  <a:tcPr marL="91450" marR="91450" marT="45725" marB="45725">
                    <a:lnB w="12700" cap="flat" cmpd="sng">
                      <a:solidFill>
                        <a:schemeClr val="lt1"/>
                      </a:solidFill>
                      <a:prstDash val="solid"/>
                      <a:round/>
                      <a:headEnd type="none" w="sm" len="sm"/>
                      <a:tailEnd type="none" w="sm" len="sm"/>
                    </a:lnB>
                    <a:solidFill>
                      <a:srgbClr val="00B0DE">
                        <a:alpha val="20392"/>
                      </a:srgbClr>
                    </a:solidFill>
                  </a:tcPr>
                </a:tc>
                <a:tc>
                  <a:txBody>
                    <a:bodyPr/>
                    <a:lstStyle/>
                    <a:p>
                      <a:pPr marL="0" marR="0" lvl="0" indent="0" algn="l" rtl="0">
                        <a:spcBef>
                          <a:spcPts val="0"/>
                        </a:spcBef>
                        <a:spcAft>
                          <a:spcPts val="0"/>
                        </a:spcAft>
                        <a:buClr>
                          <a:schemeClr val="dk1"/>
                        </a:buClr>
                        <a:buSzPts val="1400"/>
                        <a:buFont typeface="Arial"/>
                        <a:buNone/>
                      </a:pPr>
                      <a:r>
                        <a:rPr lang="en-GB" sz="900" b="0" i="0" dirty="0">
                          <a:solidFill>
                            <a:schemeClr val="dk1"/>
                          </a:solidFill>
                          <a:latin typeface="Calibri"/>
                          <a:ea typeface="Calibri"/>
                          <a:cs typeface="Calibri"/>
                          <a:sym typeface="Calibri"/>
                        </a:rPr>
                        <a:t>Create short </a:t>
                      </a:r>
                      <a:r>
                        <a:rPr lang="en-GB" sz="900" b="1" i="0" dirty="0">
                          <a:solidFill>
                            <a:schemeClr val="dk1"/>
                          </a:solidFill>
                        </a:rPr>
                        <a:t>role-play</a:t>
                      </a:r>
                      <a:r>
                        <a:rPr lang="en-GB" sz="900" b="0" i="0" dirty="0">
                          <a:solidFill>
                            <a:schemeClr val="dk1"/>
                          </a:solidFill>
                          <a:latin typeface="Calibri"/>
                          <a:ea typeface="Calibri"/>
                          <a:cs typeface="Calibri"/>
                          <a:sym typeface="Calibri"/>
                        </a:rPr>
                        <a:t>, simple </a:t>
                      </a:r>
                      <a:r>
                        <a:rPr lang="en-GB" sz="900" b="1" i="0" dirty="0">
                          <a:solidFill>
                            <a:schemeClr val="dk1"/>
                          </a:solidFill>
                        </a:rPr>
                        <a:t>freeze-frame</a:t>
                      </a:r>
                      <a:r>
                        <a:rPr lang="en-GB" sz="900" dirty="0"/>
                        <a:t>, </a:t>
                      </a:r>
                      <a:r>
                        <a:rPr lang="en-GB" sz="900" b="0" i="0" dirty="0">
                          <a:solidFill>
                            <a:schemeClr val="dk1"/>
                          </a:solidFill>
                          <a:latin typeface="Calibri"/>
                          <a:ea typeface="Calibri"/>
                          <a:cs typeface="Calibri"/>
                          <a:sym typeface="Calibri"/>
                        </a:rPr>
                        <a:t>a frozen image, simple/familiar characters using appropriate</a:t>
                      </a:r>
                      <a:r>
                        <a:rPr lang="en-GB" sz="900" b="1" i="0" dirty="0">
                          <a:solidFill>
                            <a:schemeClr val="dk1"/>
                          </a:solidFill>
                        </a:rPr>
                        <a:t> performance skills</a:t>
                      </a:r>
                      <a:r>
                        <a:rPr lang="en-GB" sz="900" b="0" i="0" dirty="0">
                          <a:solidFill>
                            <a:schemeClr val="dk1"/>
                          </a:solidFill>
                          <a:latin typeface="Calibri"/>
                          <a:ea typeface="Calibri"/>
                          <a:cs typeface="Calibri"/>
                          <a:sym typeface="Calibri"/>
                        </a:rPr>
                        <a:t> from corresponding taught technique.</a:t>
                      </a:r>
                      <a:endParaRPr sz="900" dirty="0"/>
                    </a:p>
                  </a:txBody>
                  <a:tcPr marL="91450" marR="91450" marT="45725" marB="45725">
                    <a:solidFill>
                      <a:srgbClr val="00B0DE">
                        <a:alpha val="20392"/>
                      </a:srgbClr>
                    </a:solidFill>
                  </a:tcPr>
                </a:tc>
                <a:tc>
                  <a:txBody>
                    <a:bodyPr/>
                    <a:lstStyle/>
                    <a:p>
                      <a:pPr marL="0" marR="0" lvl="0" indent="0" algn="l" rtl="0">
                        <a:spcBef>
                          <a:spcPts val="0"/>
                        </a:spcBef>
                        <a:spcAft>
                          <a:spcPts val="0"/>
                        </a:spcAft>
                        <a:buNone/>
                      </a:pPr>
                      <a:r>
                        <a:rPr lang="en-GB" sz="900" b="0" i="0" dirty="0">
                          <a:solidFill>
                            <a:schemeClr val="dk1"/>
                          </a:solidFill>
                          <a:latin typeface="Calibri"/>
                          <a:ea typeface="Calibri"/>
                          <a:cs typeface="Calibri"/>
                          <a:sym typeface="Calibri"/>
                        </a:rPr>
                        <a:t>Create short pieces</a:t>
                      </a:r>
                      <a:r>
                        <a:rPr lang="en-GB" sz="900" b="1" dirty="0"/>
                        <a:t>  </a:t>
                      </a:r>
                      <a:r>
                        <a:rPr lang="en-GB" sz="900" b="0" i="0" dirty="0">
                          <a:solidFill>
                            <a:schemeClr val="dk1"/>
                          </a:solidFill>
                          <a:latin typeface="Calibri"/>
                          <a:ea typeface="Calibri"/>
                          <a:cs typeface="Calibri"/>
                          <a:sym typeface="Calibri"/>
                        </a:rPr>
                        <a:t>imitating real life and fictional</a:t>
                      </a:r>
                      <a:r>
                        <a:rPr lang="en-GB" sz="900" dirty="0"/>
                        <a:t> </a:t>
                      </a:r>
                      <a:r>
                        <a:rPr lang="en-GB" sz="900" b="0" i="0" dirty="0">
                          <a:solidFill>
                            <a:schemeClr val="dk1"/>
                          </a:solidFill>
                          <a:latin typeface="Calibri"/>
                          <a:ea typeface="Calibri"/>
                          <a:cs typeface="Calibri"/>
                          <a:sym typeface="Calibri"/>
                        </a:rPr>
                        <a:t>situations showing a wider range of</a:t>
                      </a:r>
                      <a:r>
                        <a:rPr lang="en-GB" sz="900" dirty="0"/>
                        <a:t> </a:t>
                      </a:r>
                      <a:r>
                        <a:rPr lang="en-GB" sz="900" b="0" i="0" dirty="0">
                          <a:solidFill>
                            <a:schemeClr val="dk1"/>
                          </a:solidFill>
                          <a:latin typeface="Calibri"/>
                          <a:ea typeface="Calibri"/>
                          <a:cs typeface="Calibri"/>
                          <a:sym typeface="Calibri"/>
                        </a:rPr>
                        <a:t>characters, beginning to explore those</a:t>
                      </a:r>
                      <a:r>
                        <a:rPr lang="en-GB" sz="900" dirty="0"/>
                        <a:t> </a:t>
                      </a:r>
                      <a:r>
                        <a:rPr lang="en-GB" sz="900" b="0" i="0" dirty="0">
                          <a:solidFill>
                            <a:schemeClr val="dk1"/>
                          </a:solidFill>
                          <a:latin typeface="Calibri"/>
                          <a:ea typeface="Calibri"/>
                          <a:cs typeface="Calibri"/>
                          <a:sym typeface="Calibri"/>
                        </a:rPr>
                        <a:t>more unfamiliar to themselves using appropriate performance</a:t>
                      </a:r>
                      <a:r>
                        <a:rPr lang="en-GB" sz="900" dirty="0"/>
                        <a:t> skills and </a:t>
                      </a:r>
                      <a:r>
                        <a:rPr lang="en-GB" sz="900" b="0" i="0" dirty="0">
                          <a:solidFill>
                            <a:schemeClr val="dk1"/>
                          </a:solidFill>
                          <a:latin typeface="Calibri"/>
                          <a:ea typeface="Calibri"/>
                          <a:cs typeface="Calibri"/>
                          <a:sym typeface="Calibri"/>
                        </a:rPr>
                        <a:t>techniques.</a:t>
                      </a:r>
                      <a:endParaRPr sz="900" dirty="0">
                        <a:solidFill>
                          <a:schemeClr val="dk1"/>
                        </a:solidFill>
                      </a:endParaRPr>
                    </a:p>
                  </a:txBody>
                  <a:tcPr marL="91450" marR="91450" marT="45725" marB="45725">
                    <a:solidFill>
                      <a:srgbClr val="00B0DE">
                        <a:alpha val="20392"/>
                      </a:srgbClr>
                    </a:solidFill>
                  </a:tcPr>
                </a:tc>
                <a:tc>
                  <a:txBody>
                    <a:bodyPr/>
                    <a:lstStyle/>
                    <a:p>
                      <a:pPr marL="0" marR="0" lvl="0" indent="0" algn="l" rtl="0">
                        <a:lnSpc>
                          <a:spcPct val="100000"/>
                        </a:lnSpc>
                        <a:spcBef>
                          <a:spcPts val="0"/>
                        </a:spcBef>
                        <a:spcAft>
                          <a:spcPts val="0"/>
                        </a:spcAft>
                        <a:buClr>
                          <a:schemeClr val="dk1"/>
                        </a:buClr>
                        <a:buSzPts val="1400"/>
                        <a:buFont typeface="Calibri"/>
                        <a:buNone/>
                      </a:pPr>
                      <a:r>
                        <a:rPr lang="en-GB" sz="900" b="0" i="0">
                          <a:solidFill>
                            <a:schemeClr val="dk1"/>
                          </a:solidFill>
                          <a:latin typeface="Calibri"/>
                          <a:ea typeface="Calibri"/>
                          <a:cs typeface="Calibri"/>
                          <a:sym typeface="Calibri"/>
                        </a:rPr>
                        <a:t>Create more detailed performances, showing consideration of planning, rehearsal, and development, including written form</a:t>
                      </a:r>
                      <a:r>
                        <a:rPr lang="en-GB" sz="900"/>
                        <a:t>, </a:t>
                      </a:r>
                      <a:r>
                        <a:rPr lang="en-GB" sz="900" i="1"/>
                        <a:t>e.g. </a:t>
                      </a:r>
                      <a:r>
                        <a:rPr lang="en-GB" sz="900" b="1" i="1"/>
                        <a:t>gesture, facial expression.</a:t>
                      </a:r>
                      <a:endParaRPr sz="900" b="1" i="1"/>
                    </a:p>
                    <a:p>
                      <a:pPr marL="0" marR="0" lvl="0" indent="0" algn="l" rtl="0">
                        <a:lnSpc>
                          <a:spcPct val="100000"/>
                        </a:lnSpc>
                        <a:spcBef>
                          <a:spcPts val="400"/>
                        </a:spcBef>
                        <a:spcAft>
                          <a:spcPts val="0"/>
                        </a:spcAft>
                        <a:buClr>
                          <a:schemeClr val="dk1"/>
                        </a:buClr>
                        <a:buSzPts val="1400"/>
                        <a:buFont typeface="Calibri"/>
                        <a:buNone/>
                      </a:pPr>
                      <a:endParaRPr sz="900" b="0">
                        <a:solidFill>
                          <a:schemeClr val="dk1"/>
                        </a:solidFill>
                        <a:latin typeface="Arial"/>
                        <a:ea typeface="Arial"/>
                        <a:cs typeface="Arial"/>
                        <a:sym typeface="Arial"/>
                      </a:endParaRPr>
                    </a:p>
                  </a:txBody>
                  <a:tcPr marL="68575" marR="68575" marT="36200" marB="36200">
                    <a:solidFill>
                      <a:srgbClr val="00B0DE">
                        <a:alpha val="20392"/>
                      </a:srgbClr>
                    </a:solidFill>
                  </a:tcPr>
                </a:tc>
                <a:tc>
                  <a:txBody>
                    <a:bodyPr/>
                    <a:lstStyle/>
                    <a:p>
                      <a:pPr marL="0" lvl="0" indent="0" algn="l" rtl="0">
                        <a:lnSpc>
                          <a:spcPct val="100000"/>
                        </a:lnSpc>
                        <a:spcBef>
                          <a:spcPts val="1200"/>
                        </a:spcBef>
                        <a:spcAft>
                          <a:spcPts val="0"/>
                        </a:spcAft>
                        <a:buClr>
                          <a:schemeClr val="dk1"/>
                        </a:buClr>
                        <a:buSzPts val="1100"/>
                        <a:buFont typeface="Arial"/>
                        <a:buNone/>
                      </a:pPr>
                      <a:r>
                        <a:rPr lang="en-GB" sz="900"/>
                        <a:t>Create and perform showing a varied range of characters, using appropriate performance skills from corresponding taught techniques.</a:t>
                      </a:r>
                      <a:endParaRPr sz="900"/>
                    </a:p>
                    <a:p>
                      <a:pPr marL="0" marR="0" lvl="0" indent="0" algn="l" rtl="0">
                        <a:spcBef>
                          <a:spcPts val="1200"/>
                        </a:spcBef>
                        <a:spcAft>
                          <a:spcPts val="0"/>
                        </a:spcAft>
                        <a:buNone/>
                      </a:pPr>
                      <a:endParaRPr sz="900"/>
                    </a:p>
                  </a:txBody>
                  <a:tcPr marL="91450" marR="91450" marT="45725" marB="45725">
                    <a:solidFill>
                      <a:srgbClr val="00B0DE">
                        <a:alpha val="20392"/>
                      </a:srgbClr>
                    </a:solidFill>
                  </a:tcPr>
                </a:tc>
                <a:tc>
                  <a:txBody>
                    <a:bodyPr/>
                    <a:lstStyle/>
                    <a:p>
                      <a:pPr marL="0" marR="0" lvl="0" indent="0" algn="l" rtl="0">
                        <a:spcBef>
                          <a:spcPts val="0"/>
                        </a:spcBef>
                        <a:spcAft>
                          <a:spcPts val="0"/>
                        </a:spcAft>
                        <a:buNone/>
                      </a:pPr>
                      <a:r>
                        <a:rPr lang="en-GB" sz="900"/>
                        <a:t>Participate in the creation, development, and performance of a piece of</a:t>
                      </a:r>
                      <a:r>
                        <a:rPr lang="en-GB" sz="900" b="1"/>
                        <a:t> devised</a:t>
                      </a:r>
                      <a:r>
                        <a:rPr lang="en-GB" sz="900"/>
                        <a:t> theatre based on either the work of a theatre practitioner or a genre in response to a stimulus/theme/idea. Create with artistic intention and select appropriate dramatic and stage-design ideas to realise this.</a:t>
                      </a:r>
                      <a:endParaRPr sz="900"/>
                    </a:p>
                  </a:txBody>
                  <a:tcPr marL="91450" marR="91450" marT="45725" marB="45725">
                    <a:solidFill>
                      <a:srgbClr val="00B0DE">
                        <a:alpha val="20392"/>
                      </a:srgbClr>
                    </a:solidFill>
                  </a:tcPr>
                </a:tc>
                <a:extLst>
                  <a:ext uri="{0D108BD9-81ED-4DB2-BD59-A6C34878D82A}">
                    <a16:rowId xmlns:a16="http://schemas.microsoft.com/office/drawing/2014/main" val="10003"/>
                  </a:ext>
                </a:extLst>
              </a:tr>
              <a:tr h="1184675">
                <a:tc vMerge="1">
                  <a:txBody>
                    <a:bodyPr/>
                    <a:lstStyle/>
                    <a:p>
                      <a:endParaRPr lang="en-US"/>
                    </a:p>
                  </a:txBody>
                  <a:tcPr/>
                </a:tc>
                <a:tc>
                  <a:txBody>
                    <a:bodyPr/>
                    <a:lstStyle/>
                    <a:p>
                      <a:pPr marL="0" lvl="0" indent="-228600" algn="l" rtl="0">
                        <a:lnSpc>
                          <a:spcPct val="115000"/>
                        </a:lnSpc>
                        <a:spcBef>
                          <a:spcPts val="1200"/>
                        </a:spcBef>
                        <a:spcAft>
                          <a:spcPts val="1200"/>
                        </a:spcAft>
                        <a:buNone/>
                      </a:pPr>
                      <a:r>
                        <a:rPr lang="en-GB" sz="900" dirty="0"/>
                        <a:t>Explore simple devising techniques. Begin to explore familiar characters, setting and plot, </a:t>
                      </a:r>
                      <a:r>
                        <a:rPr lang="en-GB" sz="900" i="1" dirty="0"/>
                        <a:t>e.g. sequencing a story, retelling through </a:t>
                      </a:r>
                      <a:r>
                        <a:rPr lang="en-GB" sz="900" b="1" i="1" dirty="0"/>
                        <a:t>role-play </a:t>
                      </a:r>
                      <a:r>
                        <a:rPr lang="en-GB" sz="900" i="1" dirty="0"/>
                        <a:t>and </a:t>
                      </a:r>
                      <a:r>
                        <a:rPr lang="en-GB" sz="900" b="1" i="1" dirty="0"/>
                        <a:t>mime.</a:t>
                      </a:r>
                      <a:endParaRPr sz="900" b="1" dirty="0"/>
                    </a:p>
                  </a:txBody>
                  <a:tcPr marL="91450" marR="91450" marT="45725" marB="45725">
                    <a:lnB w="12700" cap="flat" cmpd="sng">
                      <a:solidFill>
                        <a:schemeClr val="lt1"/>
                      </a:solidFill>
                      <a:prstDash val="solid"/>
                      <a:round/>
                      <a:headEnd type="none" w="sm" len="sm"/>
                      <a:tailEnd type="none" w="sm" len="sm"/>
                    </a:lnB>
                    <a:solidFill>
                      <a:srgbClr val="00B0DE">
                        <a:alpha val="20392"/>
                      </a:srgbClr>
                    </a:solidFill>
                  </a:tcPr>
                </a:tc>
                <a:tc>
                  <a:txBody>
                    <a:bodyPr/>
                    <a:lstStyle/>
                    <a:p>
                      <a:pPr marL="0" lvl="0" indent="-228600" algn="l" rtl="0">
                        <a:lnSpc>
                          <a:spcPct val="115000"/>
                        </a:lnSpc>
                        <a:spcBef>
                          <a:spcPts val="1200"/>
                        </a:spcBef>
                        <a:spcAft>
                          <a:spcPts val="1200"/>
                        </a:spcAft>
                        <a:buNone/>
                      </a:pPr>
                      <a:r>
                        <a:rPr lang="en-GB" sz="900" dirty="0"/>
                        <a:t>Explore more varied devising strategies to become aware of role and situation. Explore wider variety of characters, setting and plot, </a:t>
                      </a:r>
                      <a:r>
                        <a:rPr lang="en-GB" sz="900" i="1" dirty="0"/>
                        <a:t>e.g. </a:t>
                      </a:r>
                      <a:r>
                        <a:rPr lang="en-GB" sz="900" b="1" i="1" dirty="0"/>
                        <a:t>thought tracking, hot seating.</a:t>
                      </a:r>
                      <a:endParaRPr sz="700" b="1" i="1" dirty="0"/>
                    </a:p>
                  </a:txBody>
                  <a:tcPr marL="91450" marR="91450" marT="45725" marB="45725">
                    <a:lnB w="12700" cap="flat" cmpd="sng">
                      <a:solidFill>
                        <a:schemeClr val="lt1"/>
                      </a:solidFill>
                      <a:prstDash val="solid"/>
                      <a:round/>
                      <a:headEnd type="none" w="sm" len="sm"/>
                      <a:tailEnd type="none" w="sm" len="sm"/>
                    </a:lnB>
                    <a:solidFill>
                      <a:srgbClr val="00B0DE">
                        <a:alpha val="20392"/>
                      </a:srgbClr>
                    </a:solidFill>
                  </a:tcPr>
                </a:tc>
                <a:tc>
                  <a:txBody>
                    <a:bodyPr/>
                    <a:lstStyle/>
                    <a:p>
                      <a:pPr marL="0" lvl="0" indent="-228600" algn="l" rtl="0">
                        <a:lnSpc>
                          <a:spcPct val="115000"/>
                        </a:lnSpc>
                        <a:spcBef>
                          <a:spcPts val="1200"/>
                        </a:spcBef>
                        <a:spcAft>
                          <a:spcPts val="1200"/>
                        </a:spcAft>
                        <a:buNone/>
                      </a:pPr>
                      <a:r>
                        <a:rPr lang="en-GB" sz="900" dirty="0"/>
                        <a:t>Explore and experiment with more sophisticated devising strategies with increased independence, develop an understanding of characters, setting and plot, </a:t>
                      </a:r>
                      <a:r>
                        <a:rPr lang="en-GB" sz="900" i="1" dirty="0"/>
                        <a:t>e.g. </a:t>
                      </a:r>
                      <a:r>
                        <a:rPr lang="en-GB" sz="900" b="1" i="1" dirty="0"/>
                        <a:t>conscience-alley, tableaux.</a:t>
                      </a:r>
                      <a:endParaRPr sz="900" b="1" dirty="0"/>
                    </a:p>
                  </a:txBody>
                  <a:tcPr marL="68575" marR="68575" marT="36200" marB="36200">
                    <a:lnB w="12700" cap="flat" cmpd="sng">
                      <a:solidFill>
                        <a:schemeClr val="lt1"/>
                      </a:solidFill>
                      <a:prstDash val="solid"/>
                      <a:round/>
                      <a:headEnd type="none" w="sm" len="sm"/>
                      <a:tailEnd type="none" w="sm" len="sm"/>
                    </a:lnB>
                    <a:solidFill>
                      <a:srgbClr val="00B0DE">
                        <a:alpha val="20392"/>
                      </a:srgbClr>
                    </a:solidFill>
                  </a:tcPr>
                </a:tc>
                <a:tc>
                  <a:txBody>
                    <a:bodyPr/>
                    <a:lstStyle/>
                    <a:p>
                      <a:pPr marL="0" lvl="0" indent="0" algn="l" rtl="0">
                        <a:spcBef>
                          <a:spcPts val="0"/>
                        </a:spcBef>
                        <a:spcAft>
                          <a:spcPts val="0"/>
                        </a:spcAft>
                        <a:buNone/>
                      </a:pPr>
                      <a:r>
                        <a:rPr lang="en-GB" sz="900" dirty="0"/>
                        <a:t>Experiment and select  more sophisticated </a:t>
                      </a:r>
                      <a:r>
                        <a:rPr lang="en-GB" sz="900" b="1" dirty="0"/>
                        <a:t>devising</a:t>
                      </a:r>
                      <a:r>
                        <a:rPr lang="en-GB" sz="900" dirty="0"/>
                        <a:t> strategies with increased independence.</a:t>
                      </a:r>
                      <a:endParaRPr sz="900" dirty="0"/>
                    </a:p>
                  </a:txBody>
                  <a:tcPr marL="91450" marR="91450" marT="45725" marB="45725">
                    <a:lnB w="12700" cap="flat" cmpd="sng">
                      <a:solidFill>
                        <a:schemeClr val="lt1"/>
                      </a:solidFill>
                      <a:prstDash val="solid"/>
                      <a:round/>
                      <a:headEnd type="none" w="sm" len="sm"/>
                      <a:tailEnd type="none" w="sm" len="sm"/>
                    </a:lnB>
                    <a:solidFill>
                      <a:srgbClr val="00B0DE">
                        <a:alpha val="20392"/>
                      </a:srgbClr>
                    </a:solidFill>
                  </a:tcPr>
                </a:tc>
                <a:tc>
                  <a:txBody>
                    <a:bodyPr/>
                    <a:lstStyle/>
                    <a:p>
                      <a:pPr marL="0" lvl="0" indent="0" algn="l" rtl="0">
                        <a:spcBef>
                          <a:spcPts val="0"/>
                        </a:spcBef>
                        <a:spcAft>
                          <a:spcPts val="0"/>
                        </a:spcAft>
                        <a:buNone/>
                      </a:pPr>
                      <a:r>
                        <a:rPr lang="en-GB" sz="900"/>
                        <a:t>Use sophisticated </a:t>
                      </a:r>
                      <a:r>
                        <a:rPr lang="en-GB" sz="900" b="1"/>
                        <a:t>devising</a:t>
                      </a:r>
                      <a:r>
                        <a:rPr lang="en-GB" sz="900"/>
                        <a:t> and performance strategies &amp; conventions, including those taken from specific performance </a:t>
                      </a:r>
                      <a:r>
                        <a:rPr lang="en-GB" sz="900" b="1"/>
                        <a:t>styles, </a:t>
                      </a:r>
                      <a:r>
                        <a:rPr lang="en-GB" sz="900"/>
                        <a:t>e.g. </a:t>
                      </a:r>
                      <a:r>
                        <a:rPr lang="en-GB" sz="900" b="1"/>
                        <a:t>the system</a:t>
                      </a:r>
                      <a:r>
                        <a:rPr lang="en-GB" sz="900"/>
                        <a:t>, with independence and creative intent.</a:t>
                      </a:r>
                      <a:endParaRPr sz="900"/>
                    </a:p>
                  </a:txBody>
                  <a:tcPr marL="91450" marR="91450" marT="45725" marB="45725">
                    <a:lnB w="12700" cap="flat" cmpd="sng">
                      <a:solidFill>
                        <a:schemeClr val="lt1"/>
                      </a:solidFill>
                      <a:prstDash val="solid"/>
                      <a:round/>
                      <a:headEnd type="none" w="sm" len="sm"/>
                      <a:tailEnd type="none" w="sm" len="sm"/>
                    </a:lnB>
                    <a:solidFill>
                      <a:srgbClr val="00B0DE">
                        <a:alpha val="20392"/>
                      </a:srgbClr>
                    </a:solidFill>
                  </a:tcPr>
                </a:tc>
                <a:extLst>
                  <a:ext uri="{0D108BD9-81ED-4DB2-BD59-A6C34878D82A}">
                    <a16:rowId xmlns:a16="http://schemas.microsoft.com/office/drawing/2014/main" val="10004"/>
                  </a:ext>
                </a:extLst>
              </a:tr>
              <a:tr h="118467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t>Voice</a:t>
                      </a:r>
                    </a:p>
                    <a:p>
                      <a:pPr marL="0" lvl="0" indent="0" algn="l" rtl="0">
                        <a:spcBef>
                          <a:spcPts val="0"/>
                        </a:spcBef>
                        <a:spcAft>
                          <a:spcPts val="0"/>
                        </a:spcAft>
                        <a:buNone/>
                      </a:pPr>
                      <a:endParaRPr sz="1800" b="1" dirty="0">
                        <a:solidFill>
                          <a:schemeClr val="dk1"/>
                        </a:solidFill>
                      </a:endParaRPr>
                    </a:p>
                  </a:txBody>
                  <a:tcPr marL="91450" marR="91450" marT="45725" marB="45725">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20392"/>
                      </a:srgbClr>
                    </a:solidFill>
                  </a:tcPr>
                </a:tc>
                <a:tc>
                  <a:txBody>
                    <a:bodyPr/>
                    <a:lstStyle/>
                    <a:p>
                      <a:pPr marL="0" marR="0" lvl="0" indent="0" algn="l" rtl="0">
                        <a:spcBef>
                          <a:spcPts val="0"/>
                        </a:spcBef>
                        <a:spcAft>
                          <a:spcPts val="0"/>
                        </a:spcAft>
                        <a:buNone/>
                      </a:pPr>
                      <a:r>
                        <a:rPr lang="en-GB" sz="900" dirty="0">
                          <a:solidFill>
                            <a:schemeClr val="dk1"/>
                          </a:solidFill>
                          <a:latin typeface="+mn-lt"/>
                          <a:ea typeface="Calibri"/>
                          <a:cs typeface="Calibri"/>
                          <a:sym typeface="Calibri"/>
                        </a:rPr>
                        <a:t>Begin to make appropriate and different use of voice and recognise the differences</a:t>
                      </a:r>
                      <a:r>
                        <a:rPr lang="en-GB" sz="900" dirty="0"/>
                        <a:t>, </a:t>
                      </a:r>
                      <a:r>
                        <a:rPr lang="en-GB" sz="900" i="1" dirty="0"/>
                        <a:t>e.g. t</a:t>
                      </a:r>
                      <a:r>
                        <a:rPr lang="en-GB" sz="900" i="1" dirty="0">
                          <a:solidFill>
                            <a:schemeClr val="dk1"/>
                          </a:solidFill>
                          <a:latin typeface="+mn-lt"/>
                          <a:ea typeface="Calibri"/>
                          <a:cs typeface="Calibri"/>
                          <a:sym typeface="Calibri"/>
                        </a:rPr>
                        <a:t>hrough exploration and discussion, consider three of the</a:t>
                      </a:r>
                      <a:r>
                        <a:rPr lang="en-GB" sz="900" b="1" i="1" dirty="0">
                          <a:solidFill>
                            <a:schemeClr val="dk1"/>
                          </a:solidFill>
                        </a:rPr>
                        <a:t> 6 P</a:t>
                      </a:r>
                      <a:r>
                        <a:rPr lang="en-GB" sz="900" b="1" i="1" dirty="0"/>
                        <a:t>’s</a:t>
                      </a:r>
                      <a:r>
                        <a:rPr lang="en-GB" sz="900" i="1" dirty="0"/>
                        <a:t> </a:t>
                      </a:r>
                      <a:r>
                        <a:rPr lang="en-GB" sz="900" b="1" i="1" dirty="0">
                          <a:solidFill>
                            <a:schemeClr val="dk1"/>
                          </a:solidFill>
                          <a:latin typeface="+mn-lt"/>
                          <a:ea typeface="Calibri"/>
                          <a:cs typeface="Calibri"/>
                          <a:sym typeface="Calibri"/>
                        </a:rPr>
                        <a:t>pitch</a:t>
                      </a:r>
                      <a:r>
                        <a:rPr lang="en-GB" sz="900" i="1" dirty="0">
                          <a:solidFill>
                            <a:schemeClr val="dk1"/>
                          </a:solidFill>
                          <a:latin typeface="+mn-lt"/>
                          <a:ea typeface="Calibri"/>
                          <a:cs typeface="Calibri"/>
                          <a:sym typeface="Calibri"/>
                        </a:rPr>
                        <a:t> (low and high), </a:t>
                      </a:r>
                      <a:r>
                        <a:rPr lang="en-GB" sz="900" b="1" i="1" dirty="0">
                          <a:solidFill>
                            <a:schemeClr val="dk1"/>
                          </a:solidFill>
                          <a:latin typeface="+mn-lt"/>
                          <a:ea typeface="Calibri"/>
                          <a:cs typeface="Calibri"/>
                          <a:sym typeface="Calibri"/>
                        </a:rPr>
                        <a:t>pace</a:t>
                      </a:r>
                      <a:r>
                        <a:rPr lang="en-GB" sz="900" i="1" dirty="0">
                          <a:solidFill>
                            <a:schemeClr val="dk1"/>
                          </a:solidFill>
                          <a:latin typeface="+mn-lt"/>
                          <a:ea typeface="Calibri"/>
                          <a:cs typeface="Calibri"/>
                          <a:sym typeface="Calibri"/>
                        </a:rPr>
                        <a:t> (slow and fast) and </a:t>
                      </a:r>
                      <a:r>
                        <a:rPr lang="en-GB" sz="900" b="1" i="1" dirty="0">
                          <a:solidFill>
                            <a:schemeClr val="dk1"/>
                          </a:solidFill>
                          <a:latin typeface="+mn-lt"/>
                          <a:ea typeface="Calibri"/>
                          <a:cs typeface="Calibri"/>
                          <a:sym typeface="Calibri"/>
                        </a:rPr>
                        <a:t>projection</a:t>
                      </a:r>
                      <a:r>
                        <a:rPr lang="en-GB" sz="900" i="1" dirty="0">
                          <a:solidFill>
                            <a:schemeClr val="dk1"/>
                          </a:solidFill>
                          <a:latin typeface="+mn-lt"/>
                          <a:ea typeface="Calibri"/>
                          <a:cs typeface="Calibri"/>
                          <a:sym typeface="Calibri"/>
                        </a:rPr>
                        <a:t> (loud and quiet). </a:t>
                      </a:r>
                      <a:endParaRPr lang="en-GB" sz="900" i="1" dirty="0"/>
                    </a:p>
                    <a:p>
                      <a:pPr marL="0" marR="0" lvl="0" indent="0" algn="l" rtl="0">
                        <a:spcBef>
                          <a:spcPts val="0"/>
                        </a:spcBef>
                        <a:spcAft>
                          <a:spcPts val="0"/>
                        </a:spcAft>
                        <a:buNone/>
                      </a:pPr>
                      <a:r>
                        <a:rPr lang="en-GB" sz="900" i="1" dirty="0">
                          <a:solidFill>
                            <a:schemeClr val="dk1"/>
                          </a:solidFill>
                          <a:latin typeface="+mn-lt"/>
                          <a:ea typeface="Calibri"/>
                          <a:cs typeface="Calibri"/>
                          <a:sym typeface="Calibri"/>
                        </a:rPr>
                        <a:t>Link these to a simple emotions (happy/sad).</a:t>
                      </a:r>
                      <a:endParaRPr lang="en-GB" sz="900" i="1" dirty="0">
                        <a:latin typeface="Arial"/>
                        <a:ea typeface="Arial"/>
                        <a:cs typeface="Arial"/>
                        <a:sym typeface="Arial"/>
                      </a:endParaRPr>
                    </a:p>
                    <a:p>
                      <a:pPr marL="0" lvl="0" indent="-228600" algn="l" rtl="0">
                        <a:lnSpc>
                          <a:spcPct val="115000"/>
                        </a:lnSpc>
                        <a:spcBef>
                          <a:spcPts val="1200"/>
                        </a:spcBef>
                        <a:spcAft>
                          <a:spcPts val="1200"/>
                        </a:spcAft>
                        <a:buNone/>
                      </a:pPr>
                      <a:endParaRPr sz="900" b="1" dirty="0"/>
                    </a:p>
                  </a:txBody>
                  <a:tcPr marL="91450" marR="91450" marT="45725" marB="45725">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20392"/>
                      </a:srgbClr>
                    </a:solidFill>
                  </a:tcPr>
                </a:tc>
                <a:tc>
                  <a:txBody>
                    <a:bodyPr/>
                    <a:lstStyle/>
                    <a:p>
                      <a:pPr marL="0" marR="0" lvl="0" indent="-228600" algn="l" defTabSz="914400" rtl="0" eaLnBrk="1" fontAlgn="auto" latinLnBrk="0" hangingPunct="1">
                        <a:lnSpc>
                          <a:spcPct val="115000"/>
                        </a:lnSpc>
                        <a:spcBef>
                          <a:spcPts val="1200"/>
                        </a:spcBef>
                        <a:spcAft>
                          <a:spcPts val="1200"/>
                        </a:spcAft>
                        <a:buClrTx/>
                        <a:buSzTx/>
                        <a:buFontTx/>
                        <a:buNone/>
                        <a:tabLst/>
                        <a:defRPr/>
                      </a:pPr>
                      <a:r>
                        <a:rPr lang="en-GB" sz="900" dirty="0">
                          <a:solidFill>
                            <a:schemeClr val="dk1"/>
                          </a:solidFill>
                          <a:latin typeface="+mn-lt"/>
                          <a:ea typeface="Calibri"/>
                          <a:cs typeface="Calibri"/>
                          <a:sym typeface="Calibri"/>
                        </a:rPr>
                        <a:t>Begin to make appropriate and different use of voice and recognise the differences; explore links between this and character/role</a:t>
                      </a:r>
                      <a:r>
                        <a:rPr lang="en-GB" sz="900" dirty="0"/>
                        <a:t>, </a:t>
                      </a:r>
                      <a:r>
                        <a:rPr lang="en-GB" sz="900" i="1" dirty="0"/>
                        <a:t>e.g. i</a:t>
                      </a:r>
                      <a:r>
                        <a:rPr lang="en-GB" sz="900" i="1" dirty="0">
                          <a:solidFill>
                            <a:schemeClr val="dk1"/>
                          </a:solidFill>
                          <a:latin typeface="+mn-lt"/>
                          <a:ea typeface="Calibri"/>
                          <a:cs typeface="Calibri"/>
                          <a:sym typeface="Calibri"/>
                        </a:rPr>
                        <a:t>ntroduce the </a:t>
                      </a:r>
                      <a:r>
                        <a:rPr lang="en-GB" sz="900" i="1" dirty="0"/>
                        <a:t>remaining </a:t>
                      </a:r>
                      <a:r>
                        <a:rPr lang="en-GB" sz="900" b="1" i="1" dirty="0"/>
                        <a:t>6P’s</a:t>
                      </a:r>
                      <a:r>
                        <a:rPr lang="en-GB" sz="900" b="1" i="1" dirty="0">
                          <a:solidFill>
                            <a:schemeClr val="dk1"/>
                          </a:solidFill>
                        </a:rPr>
                        <a:t> </a:t>
                      </a:r>
                      <a:r>
                        <a:rPr lang="en-GB" sz="900" b="1" i="1" dirty="0">
                          <a:solidFill>
                            <a:schemeClr val="dk1"/>
                          </a:solidFill>
                          <a:latin typeface="+mn-lt"/>
                          <a:ea typeface="Calibri"/>
                          <a:cs typeface="Calibri"/>
                          <a:sym typeface="Calibri"/>
                        </a:rPr>
                        <a:t>pronunciation</a:t>
                      </a:r>
                      <a:r>
                        <a:rPr lang="en-GB" sz="900" i="1" dirty="0">
                          <a:solidFill>
                            <a:schemeClr val="dk1"/>
                          </a:solidFill>
                          <a:latin typeface="+mn-lt"/>
                          <a:ea typeface="Calibri"/>
                          <a:cs typeface="Calibri"/>
                          <a:sym typeface="Calibri"/>
                        </a:rPr>
                        <a:t>, </a:t>
                      </a:r>
                      <a:r>
                        <a:rPr lang="en-GB" sz="900" b="1" i="1" dirty="0">
                          <a:solidFill>
                            <a:schemeClr val="dk1"/>
                          </a:solidFill>
                          <a:latin typeface="+mn-lt"/>
                          <a:ea typeface="Calibri"/>
                          <a:cs typeface="Calibri"/>
                          <a:sym typeface="Calibri"/>
                        </a:rPr>
                        <a:t>placing emphasis </a:t>
                      </a:r>
                      <a:r>
                        <a:rPr lang="en-GB" sz="900" i="1" dirty="0">
                          <a:solidFill>
                            <a:schemeClr val="dk1"/>
                          </a:solidFill>
                          <a:latin typeface="+mn-lt"/>
                          <a:ea typeface="Calibri"/>
                          <a:cs typeface="Calibri"/>
                          <a:sym typeface="Calibri"/>
                        </a:rPr>
                        <a:t>and </a:t>
                      </a:r>
                      <a:r>
                        <a:rPr lang="en-GB" sz="900" b="1" i="1" dirty="0">
                          <a:solidFill>
                            <a:schemeClr val="dk1"/>
                          </a:solidFill>
                          <a:latin typeface="+mn-lt"/>
                          <a:ea typeface="Calibri"/>
                          <a:cs typeface="Calibri"/>
                          <a:sym typeface="Calibri"/>
                        </a:rPr>
                        <a:t>pause</a:t>
                      </a:r>
                      <a:r>
                        <a:rPr lang="en-GB" sz="900" i="1" dirty="0">
                          <a:solidFill>
                            <a:schemeClr val="dk1"/>
                          </a:solidFill>
                          <a:latin typeface="+mn-lt"/>
                          <a:ea typeface="Calibri"/>
                          <a:cs typeface="Calibri"/>
                          <a:sym typeface="Calibri"/>
                        </a:rPr>
                        <a:t>.</a:t>
                      </a:r>
                      <a:r>
                        <a:rPr lang="en-GB" sz="900" i="1" dirty="0"/>
                        <a:t> </a:t>
                      </a:r>
                      <a:endParaRPr lang="en-GB" sz="900" i="1" dirty="0">
                        <a:latin typeface="Arial"/>
                        <a:ea typeface="Arial"/>
                        <a:cs typeface="Arial"/>
                        <a:sym typeface="Arial"/>
                      </a:endParaRPr>
                    </a:p>
                    <a:p>
                      <a:pPr marL="0" lvl="0" indent="-228600" algn="l" rtl="0">
                        <a:lnSpc>
                          <a:spcPct val="115000"/>
                        </a:lnSpc>
                        <a:spcBef>
                          <a:spcPts val="1200"/>
                        </a:spcBef>
                        <a:spcAft>
                          <a:spcPts val="1200"/>
                        </a:spcAft>
                        <a:buNone/>
                      </a:pPr>
                      <a:endParaRPr sz="700" b="1" i="1" dirty="0"/>
                    </a:p>
                  </a:txBody>
                  <a:tcPr marL="91450" marR="91450" marT="45725" marB="45725">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20392"/>
                      </a:srgbClr>
                    </a:solidFill>
                  </a:tcPr>
                </a:tc>
                <a:tc>
                  <a:txBody>
                    <a:bodyPr/>
                    <a:lstStyle/>
                    <a:p>
                      <a:pPr marL="0" marR="0" lvl="0" indent="-228600" algn="l" defTabSz="914400" rtl="0" eaLnBrk="1" fontAlgn="auto" latinLnBrk="0" hangingPunct="1">
                        <a:lnSpc>
                          <a:spcPct val="115000"/>
                        </a:lnSpc>
                        <a:spcBef>
                          <a:spcPts val="1200"/>
                        </a:spcBef>
                        <a:spcAft>
                          <a:spcPts val="1200"/>
                        </a:spcAft>
                        <a:buClrTx/>
                        <a:buSzTx/>
                        <a:buFontTx/>
                        <a:buNone/>
                        <a:tabLst/>
                        <a:defRPr/>
                      </a:pPr>
                      <a:r>
                        <a:rPr lang="en-GB" sz="900" dirty="0">
                          <a:solidFill>
                            <a:schemeClr val="dk1"/>
                          </a:solidFill>
                          <a:latin typeface="+mn-lt"/>
                          <a:ea typeface="Calibri"/>
                          <a:cs typeface="Calibri"/>
                          <a:sym typeface="Calibri"/>
                        </a:rPr>
                        <a:t>Sustain the use of voice with consideration of the character, situation.</a:t>
                      </a:r>
                      <a:r>
                        <a:rPr lang="en-GB" sz="900" dirty="0"/>
                        <a:t> </a:t>
                      </a:r>
                      <a:r>
                        <a:rPr lang="en-GB" sz="900" i="1" dirty="0" err="1"/>
                        <a:t>e.g</a:t>
                      </a:r>
                      <a:r>
                        <a:rPr lang="en-GB" sz="900" i="1" dirty="0"/>
                        <a:t> c</a:t>
                      </a:r>
                      <a:r>
                        <a:rPr lang="en-GB" sz="900" i="1" dirty="0">
                          <a:solidFill>
                            <a:schemeClr val="dk1"/>
                          </a:solidFill>
                          <a:latin typeface="+mn-lt"/>
                          <a:ea typeface="Calibri"/>
                          <a:cs typeface="Calibri"/>
                          <a:sym typeface="Calibri"/>
                        </a:rPr>
                        <a:t>onsolidating the </a:t>
                      </a:r>
                      <a:r>
                        <a:rPr lang="en-GB" sz="900" b="1" i="1" dirty="0">
                          <a:solidFill>
                            <a:schemeClr val="dk1"/>
                          </a:solidFill>
                          <a:latin typeface="+mn-lt"/>
                          <a:ea typeface="Calibri"/>
                          <a:cs typeface="Calibri"/>
                          <a:sym typeface="Calibri"/>
                        </a:rPr>
                        <a:t>6P’s</a:t>
                      </a:r>
                      <a:r>
                        <a:rPr lang="en-GB" sz="900" i="1" dirty="0">
                          <a:solidFill>
                            <a:schemeClr val="dk1"/>
                          </a:solidFill>
                          <a:latin typeface="+mn-lt"/>
                          <a:ea typeface="Calibri"/>
                          <a:cs typeface="Calibri"/>
                          <a:sym typeface="Calibri"/>
                        </a:rPr>
                        <a:t> in relation to emotion, choose one element to develop with a </a:t>
                      </a:r>
                      <a:r>
                        <a:rPr lang="en-GB" sz="900" b="1" i="1" dirty="0">
                          <a:solidFill>
                            <a:schemeClr val="dk1"/>
                          </a:solidFill>
                        </a:rPr>
                        <a:t>scenario </a:t>
                      </a:r>
                      <a:r>
                        <a:rPr lang="en-GB" sz="900" i="1" dirty="0">
                          <a:solidFill>
                            <a:schemeClr val="dk1"/>
                          </a:solidFill>
                          <a:latin typeface="+mn-lt"/>
                          <a:ea typeface="Calibri"/>
                          <a:cs typeface="Calibri"/>
                          <a:sym typeface="Calibri"/>
                        </a:rPr>
                        <a:t>leading up to the emotion</a:t>
                      </a:r>
                      <a:r>
                        <a:rPr lang="en-GB" sz="900" i="1" dirty="0"/>
                        <a:t>, </a:t>
                      </a:r>
                      <a:r>
                        <a:rPr lang="en-GB" sz="900" i="1" dirty="0">
                          <a:solidFill>
                            <a:schemeClr val="dk1"/>
                          </a:solidFill>
                          <a:latin typeface="+mn-lt"/>
                          <a:ea typeface="Calibri"/>
                          <a:cs typeface="Calibri"/>
                          <a:sym typeface="Calibri"/>
                        </a:rPr>
                        <a:t>e.g. What has led the character to become sad and how can they represent it</a:t>
                      </a:r>
                      <a:endParaRPr lang="en-GB" sz="900" i="1" dirty="0">
                        <a:latin typeface="Arial"/>
                        <a:ea typeface="Arial"/>
                        <a:cs typeface="Arial"/>
                        <a:sym typeface="Arial"/>
                      </a:endParaRPr>
                    </a:p>
                    <a:p>
                      <a:pPr marL="0" lvl="0" indent="-228600" algn="l" rtl="0">
                        <a:lnSpc>
                          <a:spcPct val="115000"/>
                        </a:lnSpc>
                        <a:spcBef>
                          <a:spcPts val="1200"/>
                        </a:spcBef>
                        <a:spcAft>
                          <a:spcPts val="1200"/>
                        </a:spcAft>
                        <a:buNone/>
                      </a:pPr>
                      <a:endParaRPr sz="900" b="1" dirty="0"/>
                    </a:p>
                  </a:txBody>
                  <a:tcPr marL="68575" marR="68575" marT="36200" marB="36200">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20392"/>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t>Select and  sustain the use of voice with consideration of the character, situation and intended effect for the audience.</a:t>
                      </a:r>
                    </a:p>
                    <a:p>
                      <a:pPr marL="0" lvl="0" indent="0" algn="l" rtl="0">
                        <a:spcBef>
                          <a:spcPts val="0"/>
                        </a:spcBef>
                        <a:spcAft>
                          <a:spcPts val="0"/>
                        </a:spcAft>
                        <a:buNone/>
                      </a:pPr>
                      <a:endParaRPr sz="900" dirty="0"/>
                    </a:p>
                  </a:txBody>
                  <a:tcPr marL="91450" marR="91450" marT="45725" marB="45725">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20392"/>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t>Sustain the use of subtle &amp; varied vocal techniques with consideration of the character, situation and intended effect for the audience.</a:t>
                      </a:r>
                    </a:p>
                    <a:p>
                      <a:pPr marL="0" lvl="0" indent="0" algn="l" rtl="0">
                        <a:spcBef>
                          <a:spcPts val="0"/>
                        </a:spcBef>
                        <a:spcAft>
                          <a:spcPts val="0"/>
                        </a:spcAft>
                        <a:buNone/>
                      </a:pPr>
                      <a:endParaRPr sz="900" dirty="0"/>
                    </a:p>
                  </a:txBody>
                  <a:tcPr marL="91450" marR="91450" marT="45725" marB="45725">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20392"/>
                      </a:srgbClr>
                    </a:solidFill>
                  </a:tcPr>
                </a:tc>
                <a:extLst>
                  <a:ext uri="{0D108BD9-81ED-4DB2-BD59-A6C34878D82A}">
                    <a16:rowId xmlns:a16="http://schemas.microsoft.com/office/drawing/2014/main" val="3850242128"/>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2" name="TextBox 1">
            <a:extLst>
              <a:ext uri="{FF2B5EF4-FFF2-40B4-BE49-F238E27FC236}">
                <a16:creationId xmlns:a16="http://schemas.microsoft.com/office/drawing/2014/main" id="{A859918C-E187-9D49-FC43-9BBC87816D44}"/>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49" name="Google Shape;149;g204ff8ebb48_4_207"/>
          <p:cNvGraphicFramePr/>
          <p:nvPr>
            <p:extLst>
              <p:ext uri="{D42A27DB-BD31-4B8C-83A1-F6EECF244321}">
                <p14:modId xmlns:p14="http://schemas.microsoft.com/office/powerpoint/2010/main" val="332070695"/>
              </p:ext>
            </p:extLst>
          </p:nvPr>
        </p:nvGraphicFramePr>
        <p:xfrm>
          <a:off x="292652" y="77635"/>
          <a:ext cx="11634300" cy="6262235"/>
        </p:xfrm>
        <a:graphic>
          <a:graphicData uri="http://schemas.openxmlformats.org/drawingml/2006/table">
            <a:tbl>
              <a:tblPr firstRow="1" bandRow="1">
                <a:noFill/>
              </a:tblPr>
              <a:tblGrid>
                <a:gridCol w="1939050">
                  <a:extLst>
                    <a:ext uri="{9D8B030D-6E8A-4147-A177-3AD203B41FA5}">
                      <a16:colId xmlns:a16="http://schemas.microsoft.com/office/drawing/2014/main" val="20000"/>
                    </a:ext>
                  </a:extLst>
                </a:gridCol>
                <a:gridCol w="1939050">
                  <a:extLst>
                    <a:ext uri="{9D8B030D-6E8A-4147-A177-3AD203B41FA5}">
                      <a16:colId xmlns:a16="http://schemas.microsoft.com/office/drawing/2014/main" val="20001"/>
                    </a:ext>
                  </a:extLst>
                </a:gridCol>
                <a:gridCol w="1939050">
                  <a:extLst>
                    <a:ext uri="{9D8B030D-6E8A-4147-A177-3AD203B41FA5}">
                      <a16:colId xmlns:a16="http://schemas.microsoft.com/office/drawing/2014/main" val="20002"/>
                    </a:ext>
                  </a:extLst>
                </a:gridCol>
                <a:gridCol w="1939050">
                  <a:extLst>
                    <a:ext uri="{9D8B030D-6E8A-4147-A177-3AD203B41FA5}">
                      <a16:colId xmlns:a16="http://schemas.microsoft.com/office/drawing/2014/main" val="20003"/>
                    </a:ext>
                  </a:extLst>
                </a:gridCol>
                <a:gridCol w="1939050">
                  <a:extLst>
                    <a:ext uri="{9D8B030D-6E8A-4147-A177-3AD203B41FA5}">
                      <a16:colId xmlns:a16="http://schemas.microsoft.com/office/drawing/2014/main" val="20004"/>
                    </a:ext>
                  </a:extLst>
                </a:gridCol>
                <a:gridCol w="1939050">
                  <a:extLst>
                    <a:ext uri="{9D8B030D-6E8A-4147-A177-3AD203B41FA5}">
                      <a16:colId xmlns:a16="http://schemas.microsoft.com/office/drawing/2014/main" val="20005"/>
                    </a:ext>
                  </a:extLst>
                </a:gridCol>
              </a:tblGrid>
              <a:tr h="1016350">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400" u="none" strike="noStrike" cap="none" dirty="0">
                          <a:solidFill>
                            <a:schemeClr val="bg1"/>
                          </a:solidFill>
                        </a:rPr>
                        <a:t>Exploring the expressive arts is essential to developing artistic skills and knowledge and it enables learners to become curious and creative individuals.</a:t>
                      </a:r>
                      <a:endParaRPr sz="1400" u="none" strike="noStrike" cap="none" dirty="0">
                        <a:solidFill>
                          <a:schemeClr val="bg1"/>
                        </a:solidFill>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Responding and reflecting, both as artist and audience, is a fundamental part of learning in the expressive arts.</a:t>
                      </a:r>
                      <a:endParaRPr sz="1400" u="none" strike="noStrike" cap="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Creating combines skills and knowledge, drawing on the senses, inspiration and imagination.</a:t>
                      </a:r>
                      <a:endParaRPr sz="1400" u="none" strike="noStrike" cap="none" dirty="0">
                        <a:solidFill>
                          <a:schemeClr val="lt1"/>
                        </a:solidFil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AFDE"/>
                    </a:solidFill>
                  </a:tcPr>
                </a:tc>
                <a:tc hMerge="1">
                  <a:txBody>
                    <a:bodyPr/>
                    <a:lstStyle/>
                    <a:p>
                      <a:endParaRPr lang="en-US"/>
                    </a:p>
                  </a:txBody>
                  <a:tcPr/>
                </a:tc>
                <a:extLst>
                  <a:ext uri="{0D108BD9-81ED-4DB2-BD59-A6C34878D82A}">
                    <a16:rowId xmlns:a16="http://schemas.microsoft.com/office/drawing/2014/main" val="10000"/>
                  </a:ext>
                </a:extLst>
              </a:tr>
              <a:tr h="509800">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 Techniques – Communication – Context - Creating</a:t>
                      </a:r>
                      <a:endParaRPr dirty="0"/>
                    </a:p>
                  </a:txBody>
                  <a:tcPr marL="91450" marR="91450" marT="45725" marB="45725">
                    <a:solidFill>
                      <a:srgbClr val="00AF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445245">
                <a:tc>
                  <a:txBody>
                    <a:bodyPr/>
                    <a:lstStyle/>
                    <a:p>
                      <a:pPr marL="0" marR="0" lvl="0" indent="0" algn="ctr" rtl="0">
                        <a:lnSpc>
                          <a:spcPct val="100000"/>
                        </a:lnSpc>
                        <a:spcBef>
                          <a:spcPts val="0"/>
                        </a:spcBef>
                        <a:spcAft>
                          <a:spcPts val="0"/>
                        </a:spcAft>
                        <a:buClr>
                          <a:schemeClr val="dk1"/>
                        </a:buClr>
                        <a:buSzPts val="1100"/>
                        <a:buFont typeface="Calibri"/>
                        <a:buNone/>
                      </a:pPr>
                      <a:r>
                        <a:rPr lang="en-GB" sz="1400" b="1" dirty="0"/>
                        <a:t>DRAMA</a:t>
                      </a:r>
                      <a:endParaRPr sz="1400" b="1" u="none" strike="noStrike" cap="none" dirty="0"/>
                    </a:p>
                  </a:txBody>
                  <a:tcPr marL="91450" marR="91450" marT="45725" marB="45725">
                    <a:lnB w="12700" cap="flat" cmpd="sng">
                      <a:solidFill>
                        <a:schemeClr val="lt1"/>
                      </a:solidFill>
                      <a:prstDash val="solid"/>
                      <a:round/>
                      <a:headEnd type="none" w="sm" len="sm"/>
                      <a:tailEnd type="none" w="sm" len="sm"/>
                    </a:lnB>
                    <a:solidFill>
                      <a:srgbClr val="00B0DE"/>
                    </a:solidFill>
                  </a:tcPr>
                </a:tc>
                <a:tc>
                  <a:txBody>
                    <a:bodyPr/>
                    <a:lstStyle/>
                    <a:p>
                      <a:pPr marL="0" marR="0" lvl="0" indent="0" algn="ctr" rtl="0">
                        <a:spcBef>
                          <a:spcPts val="0"/>
                        </a:spcBef>
                        <a:spcAft>
                          <a:spcPts val="0"/>
                        </a:spcAft>
                        <a:buNone/>
                      </a:pPr>
                      <a:r>
                        <a:rPr lang="en-GB" sz="1400" b="1" u="none" strike="noStrike" cap="none" dirty="0"/>
                        <a:t>PS1</a:t>
                      </a:r>
                      <a:endParaRPr sz="1400" b="1" dirty="0"/>
                    </a:p>
                  </a:txBody>
                  <a:tcPr marL="91450" marR="91450" marT="45725" marB="45725">
                    <a:lnB w="12700" cap="flat" cmpd="sng">
                      <a:solidFill>
                        <a:schemeClr val="lt1"/>
                      </a:solidFill>
                      <a:prstDash val="solid"/>
                      <a:round/>
                      <a:headEnd type="none" w="sm" len="sm"/>
                      <a:tailEnd type="none" w="sm" len="sm"/>
                    </a:lnB>
                    <a:solidFill>
                      <a:srgbClr val="00B0DE"/>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PS2</a:t>
                      </a:r>
                      <a:endParaRPr sz="1400" b="1" dirty="0"/>
                    </a:p>
                  </a:txBody>
                  <a:tcPr marL="91450" marR="91450" marT="45725" marB="45725">
                    <a:lnB w="12700" cap="flat" cmpd="sng">
                      <a:solidFill>
                        <a:schemeClr val="lt1"/>
                      </a:solidFill>
                      <a:prstDash val="solid"/>
                      <a:round/>
                      <a:headEnd type="none" w="sm" len="sm"/>
                      <a:tailEnd type="none" w="sm" len="sm"/>
                    </a:lnB>
                    <a:solidFill>
                      <a:srgbClr val="00B0DE"/>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PS3</a:t>
                      </a:r>
                      <a:endParaRPr sz="1400" b="1" dirty="0"/>
                    </a:p>
                  </a:txBody>
                  <a:tcPr marL="91450" marR="91450" marT="45725" marB="45725">
                    <a:lnB w="12700" cap="flat" cmpd="sng">
                      <a:solidFill>
                        <a:schemeClr val="lt1"/>
                      </a:solidFill>
                      <a:prstDash val="solid"/>
                      <a:round/>
                      <a:headEnd type="none" w="sm" len="sm"/>
                      <a:tailEnd type="none" w="sm" len="sm"/>
                    </a:lnB>
                    <a:solidFill>
                      <a:srgbClr val="00B0DE"/>
                    </a:solidFill>
                  </a:tcPr>
                </a:tc>
                <a:tc>
                  <a:txBody>
                    <a:bodyPr/>
                    <a:lstStyle/>
                    <a:p>
                      <a:pPr marL="0" marR="0" lvl="0" indent="0" algn="l" rtl="0">
                        <a:spcBef>
                          <a:spcPts val="0"/>
                        </a:spcBef>
                        <a:spcAft>
                          <a:spcPts val="0"/>
                        </a:spcAft>
                        <a:buNone/>
                      </a:pPr>
                      <a:r>
                        <a:rPr lang="en-GB" sz="1400" b="1" dirty="0"/>
                        <a:t>PS4</a:t>
                      </a:r>
                      <a:endParaRPr sz="1400" b="1" dirty="0"/>
                    </a:p>
                  </a:txBody>
                  <a:tcPr marL="91450" marR="91450" marT="45725" marB="45725">
                    <a:lnB w="12700" cap="flat" cmpd="sng">
                      <a:solidFill>
                        <a:schemeClr val="lt1"/>
                      </a:solidFill>
                      <a:prstDash val="solid"/>
                      <a:round/>
                      <a:headEnd type="none" w="sm" len="sm"/>
                      <a:tailEnd type="none" w="sm" len="sm"/>
                    </a:lnB>
                    <a:solidFill>
                      <a:srgbClr val="00B0DE"/>
                    </a:solidFill>
                  </a:tcPr>
                </a:tc>
                <a:tc>
                  <a:txBody>
                    <a:bodyPr/>
                    <a:lstStyle/>
                    <a:p>
                      <a:pPr marL="0" marR="0" lvl="0" indent="0" algn="l" rtl="0">
                        <a:spcBef>
                          <a:spcPts val="0"/>
                        </a:spcBef>
                        <a:spcAft>
                          <a:spcPts val="0"/>
                        </a:spcAft>
                        <a:buNone/>
                      </a:pPr>
                      <a:r>
                        <a:rPr lang="en-GB" sz="1400" b="1" dirty="0"/>
                        <a:t>PS5</a:t>
                      </a:r>
                      <a:endParaRPr sz="1400" b="1" dirty="0"/>
                    </a:p>
                  </a:txBody>
                  <a:tcPr marL="91450" marR="91450" marT="45725" marB="45725">
                    <a:lnB w="12700" cap="flat" cmpd="sng">
                      <a:solidFill>
                        <a:schemeClr val="lt1"/>
                      </a:solidFill>
                      <a:prstDash val="solid"/>
                      <a:round/>
                      <a:headEnd type="none" w="sm" len="sm"/>
                      <a:tailEnd type="none" w="sm" len="sm"/>
                    </a:lnB>
                    <a:solidFill>
                      <a:srgbClr val="00B0DE"/>
                    </a:solidFill>
                  </a:tcPr>
                </a:tc>
                <a:extLst>
                  <a:ext uri="{0D108BD9-81ED-4DB2-BD59-A6C34878D82A}">
                    <a16:rowId xmlns:a16="http://schemas.microsoft.com/office/drawing/2014/main" val="10002"/>
                  </a:ext>
                </a:extLst>
              </a:tr>
              <a:tr h="1304450">
                <a:tc>
                  <a:txBody>
                    <a:bodyPr/>
                    <a:lstStyle/>
                    <a:p>
                      <a:pPr marL="0" marR="0" lvl="0" indent="0" algn="l" rtl="0">
                        <a:spcBef>
                          <a:spcPts val="0"/>
                        </a:spcBef>
                        <a:spcAft>
                          <a:spcPts val="0"/>
                        </a:spcAft>
                        <a:buNone/>
                      </a:pPr>
                      <a:r>
                        <a:rPr lang="en-GB" sz="1800" b="1" dirty="0"/>
                        <a:t>Movement</a:t>
                      </a:r>
                      <a:endParaRPr sz="1800" b="1" u="none" strike="noStrike" cap="none" dirty="0">
                        <a:latin typeface="Calibri"/>
                        <a:ea typeface="Calibri"/>
                        <a:cs typeface="Calibri"/>
                        <a:sym typeface="Calibri"/>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AFDE">
                        <a:alpha val="20392"/>
                      </a:srgbClr>
                    </a:solidFill>
                  </a:tcPr>
                </a:tc>
                <a:tc>
                  <a:txBody>
                    <a:bodyPr/>
                    <a:lstStyle/>
                    <a:p>
                      <a:pPr marL="0" marR="0" lvl="0" indent="0" algn="l" rtl="0">
                        <a:lnSpc>
                          <a:spcPct val="100000"/>
                        </a:lnSpc>
                        <a:spcBef>
                          <a:spcPts val="0"/>
                        </a:spcBef>
                        <a:spcAft>
                          <a:spcPts val="0"/>
                        </a:spcAft>
                        <a:buClr>
                          <a:schemeClr val="dk1"/>
                        </a:buClr>
                        <a:buSzPts val="1400"/>
                        <a:buFont typeface="Arial"/>
                        <a:buNone/>
                      </a:pPr>
                      <a:r>
                        <a:rPr lang="en-GB" sz="900" dirty="0">
                          <a:solidFill>
                            <a:schemeClr val="dk1"/>
                          </a:solidFill>
                          <a:latin typeface="Calibri"/>
                          <a:ea typeface="Calibri"/>
                          <a:cs typeface="Calibri"/>
                          <a:sym typeface="Calibri"/>
                        </a:rPr>
                        <a:t>Begin to explore and make different use of movement /</a:t>
                      </a:r>
                      <a:r>
                        <a:rPr lang="en-GB" sz="900" b="1" dirty="0">
                          <a:solidFill>
                            <a:schemeClr val="dk1"/>
                          </a:solidFill>
                        </a:rPr>
                        <a:t> </a:t>
                      </a:r>
                      <a:r>
                        <a:rPr lang="en-GB" sz="900" b="1" dirty="0"/>
                        <a:t>g</a:t>
                      </a:r>
                      <a:r>
                        <a:rPr lang="en-GB" sz="900" b="1" dirty="0">
                          <a:solidFill>
                            <a:schemeClr val="dk1"/>
                          </a:solidFill>
                        </a:rPr>
                        <a:t>esture</a:t>
                      </a:r>
                      <a:r>
                        <a:rPr lang="en-GB" sz="900" dirty="0"/>
                        <a:t>, </a:t>
                      </a:r>
                      <a:r>
                        <a:rPr lang="en-GB" sz="900" i="1" dirty="0"/>
                        <a:t>e.g. b</a:t>
                      </a:r>
                      <a:r>
                        <a:rPr lang="en-GB" sz="900" i="1" dirty="0">
                          <a:solidFill>
                            <a:schemeClr val="dk1"/>
                          </a:solidFill>
                          <a:latin typeface="Calibri"/>
                          <a:ea typeface="Calibri"/>
                          <a:cs typeface="Calibri"/>
                          <a:sym typeface="Calibri"/>
                        </a:rPr>
                        <a:t>egin to explore </a:t>
                      </a:r>
                      <a:r>
                        <a:rPr lang="en-GB" sz="900" b="1" i="1" dirty="0">
                          <a:solidFill>
                            <a:schemeClr val="dk1"/>
                          </a:solidFill>
                          <a:latin typeface="Calibri"/>
                          <a:ea typeface="Calibri"/>
                          <a:cs typeface="Calibri"/>
                          <a:sym typeface="Calibri"/>
                        </a:rPr>
                        <a:t>size</a:t>
                      </a:r>
                      <a:r>
                        <a:rPr lang="en-GB" sz="900" i="1" dirty="0">
                          <a:solidFill>
                            <a:schemeClr val="dk1"/>
                          </a:solidFill>
                          <a:latin typeface="Calibri"/>
                          <a:ea typeface="Calibri"/>
                          <a:cs typeface="Calibri"/>
                          <a:sym typeface="Calibri"/>
                        </a:rPr>
                        <a:t> of movement applicable to character </a:t>
                      </a:r>
                      <a:r>
                        <a:rPr lang="en-GB" sz="900" i="1" dirty="0"/>
                        <a:t>and setting by e</a:t>
                      </a:r>
                      <a:r>
                        <a:rPr lang="en-GB" sz="900" i="1" dirty="0">
                          <a:solidFill>
                            <a:schemeClr val="dk1"/>
                          </a:solidFill>
                          <a:latin typeface="Calibri"/>
                          <a:ea typeface="Calibri"/>
                          <a:cs typeface="Calibri"/>
                          <a:sym typeface="Calibri"/>
                        </a:rPr>
                        <a:t>xplor</a:t>
                      </a:r>
                      <a:r>
                        <a:rPr lang="en-GB" sz="900" i="1" dirty="0"/>
                        <a:t>ing</a:t>
                      </a:r>
                      <a:r>
                        <a:rPr lang="en-GB" sz="900" i="1" dirty="0">
                          <a:solidFill>
                            <a:schemeClr val="dk1"/>
                          </a:solidFill>
                          <a:latin typeface="Calibri"/>
                          <a:ea typeface="Calibri"/>
                          <a:cs typeface="Calibri"/>
                          <a:sym typeface="Calibri"/>
                        </a:rPr>
                        <a:t> </a:t>
                      </a:r>
                      <a:r>
                        <a:rPr lang="en-GB" sz="900" b="1" i="1" dirty="0">
                          <a:solidFill>
                            <a:schemeClr val="dk1"/>
                          </a:solidFill>
                          <a:latin typeface="Calibri"/>
                          <a:ea typeface="Calibri"/>
                          <a:cs typeface="Calibri"/>
                          <a:sym typeface="Calibri"/>
                        </a:rPr>
                        <a:t>posture</a:t>
                      </a:r>
                      <a:r>
                        <a:rPr lang="en-GB" sz="900" i="1" dirty="0">
                          <a:solidFill>
                            <a:schemeClr val="dk1"/>
                          </a:solidFill>
                          <a:latin typeface="Calibri"/>
                          <a:ea typeface="Calibri"/>
                          <a:cs typeface="Calibri"/>
                          <a:sym typeface="Calibri"/>
                        </a:rPr>
                        <a:t> and </a:t>
                      </a:r>
                      <a:r>
                        <a:rPr lang="en-GB" sz="900" b="1" i="1" dirty="0">
                          <a:solidFill>
                            <a:schemeClr val="dk1"/>
                          </a:solidFill>
                          <a:latin typeface="Calibri"/>
                          <a:ea typeface="Calibri"/>
                          <a:cs typeface="Calibri"/>
                          <a:sym typeface="Calibri"/>
                        </a:rPr>
                        <a:t>pace</a:t>
                      </a:r>
                      <a:r>
                        <a:rPr lang="en-GB" sz="900" b="1" i="1" dirty="0"/>
                        <a:t>.</a:t>
                      </a:r>
                      <a:endParaRPr sz="900" i="1" u="none" strike="noStrike" cap="none"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AFDE">
                        <a:alpha val="20392"/>
                      </a:srgbClr>
                    </a:solidFill>
                  </a:tcPr>
                </a:tc>
                <a:tc>
                  <a:txBody>
                    <a:bodyPr/>
                    <a:lstStyle/>
                    <a:p>
                      <a:pPr marL="0" marR="0" lvl="0" indent="0" algn="l" rtl="0">
                        <a:lnSpc>
                          <a:spcPct val="100000"/>
                        </a:lnSpc>
                        <a:spcBef>
                          <a:spcPts val="0"/>
                        </a:spcBef>
                        <a:spcAft>
                          <a:spcPts val="0"/>
                        </a:spcAft>
                        <a:buClr>
                          <a:schemeClr val="dk1"/>
                        </a:buClr>
                        <a:buSzPts val="1400"/>
                        <a:buFont typeface="Calibri"/>
                        <a:buNone/>
                      </a:pPr>
                      <a:r>
                        <a:rPr lang="en-GB" sz="900" dirty="0">
                          <a:solidFill>
                            <a:schemeClr val="dk1"/>
                          </a:solidFill>
                          <a:latin typeface="Calibri"/>
                          <a:ea typeface="Calibri"/>
                          <a:cs typeface="Calibri"/>
                          <a:sym typeface="Calibri"/>
                        </a:rPr>
                        <a:t>Begin to explore and make different use of movement / Gesture explore links between this and character/role</a:t>
                      </a:r>
                      <a:r>
                        <a:rPr lang="en-GB" sz="900" dirty="0"/>
                        <a:t>,  </a:t>
                      </a:r>
                      <a:r>
                        <a:rPr lang="en-GB" sz="900" i="1" dirty="0"/>
                        <a:t>e.g. c</a:t>
                      </a:r>
                      <a:r>
                        <a:rPr lang="en-GB" sz="900" i="1" dirty="0">
                          <a:solidFill>
                            <a:schemeClr val="dk1"/>
                          </a:solidFill>
                        </a:rPr>
                        <a:t>onsider different </a:t>
                      </a:r>
                      <a:r>
                        <a:rPr lang="en-GB" sz="900" b="1" i="1" dirty="0">
                          <a:solidFill>
                            <a:schemeClr val="dk1"/>
                          </a:solidFill>
                        </a:rPr>
                        <a:t>levels</a:t>
                      </a:r>
                      <a:r>
                        <a:rPr lang="en-GB" sz="900" i="1" dirty="0">
                          <a:solidFill>
                            <a:schemeClr val="dk1"/>
                          </a:solidFill>
                        </a:rPr>
                        <a:t> for the characters </a:t>
                      </a:r>
                      <a:r>
                        <a:rPr lang="en-GB" sz="900" i="1" dirty="0"/>
                        <a:t>and setting </a:t>
                      </a:r>
                      <a:r>
                        <a:rPr lang="en-GB" sz="900" i="1" dirty="0">
                          <a:solidFill>
                            <a:schemeClr val="dk1"/>
                          </a:solidFill>
                        </a:rPr>
                        <a:t>and how they relate to each other within a group activity. </a:t>
                      </a:r>
                      <a:r>
                        <a:rPr lang="en-GB" sz="900" i="1" dirty="0"/>
                        <a:t>B</a:t>
                      </a:r>
                      <a:r>
                        <a:rPr lang="en-GB" sz="900" i="1" dirty="0">
                          <a:solidFill>
                            <a:schemeClr val="dk1"/>
                          </a:solidFill>
                        </a:rPr>
                        <a:t>uild </a:t>
                      </a:r>
                      <a:r>
                        <a:rPr lang="en-GB" sz="900" b="1" i="1" dirty="0">
                          <a:solidFill>
                            <a:schemeClr val="dk1"/>
                          </a:solidFill>
                        </a:rPr>
                        <a:t>awareness of space </a:t>
                      </a:r>
                      <a:r>
                        <a:rPr lang="en-GB" sz="900" i="1" dirty="0">
                          <a:solidFill>
                            <a:schemeClr val="dk1"/>
                          </a:solidFill>
                        </a:rPr>
                        <a:t>and others within the space.</a:t>
                      </a:r>
                      <a:endParaRPr sz="900" i="1" u="none" strike="noStrike" cap="none"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AFDE">
                        <a:alpha val="20392"/>
                      </a:srgbClr>
                    </a:solidFill>
                  </a:tcPr>
                </a:tc>
                <a:tc>
                  <a:txBody>
                    <a:bodyPr/>
                    <a:lstStyle/>
                    <a:p>
                      <a:pPr marL="0" marR="0" lvl="0" indent="0" algn="l" rtl="0">
                        <a:lnSpc>
                          <a:spcPct val="100000"/>
                        </a:lnSpc>
                        <a:spcBef>
                          <a:spcPts val="0"/>
                        </a:spcBef>
                        <a:spcAft>
                          <a:spcPts val="0"/>
                        </a:spcAft>
                        <a:buClr>
                          <a:schemeClr val="dk1"/>
                        </a:buClr>
                        <a:buSzPts val="1400"/>
                        <a:buFont typeface="Calibri"/>
                        <a:buNone/>
                      </a:pPr>
                      <a:r>
                        <a:rPr lang="en-GB" sz="900">
                          <a:solidFill>
                            <a:schemeClr val="dk1"/>
                          </a:solidFill>
                          <a:latin typeface="Calibri"/>
                          <a:ea typeface="Calibri"/>
                          <a:cs typeface="Calibri"/>
                          <a:sym typeface="Calibri"/>
                        </a:rPr>
                        <a:t>Sustain the use of movement consideration of the character, setting and situation</a:t>
                      </a:r>
                      <a:r>
                        <a:rPr lang="en-GB" sz="900"/>
                        <a:t>, </a:t>
                      </a:r>
                      <a:r>
                        <a:rPr lang="en-GB" sz="900" i="1"/>
                        <a:t>e.g. c</a:t>
                      </a:r>
                      <a:r>
                        <a:rPr lang="en-GB" sz="900" i="1">
                          <a:solidFill>
                            <a:schemeClr val="dk1"/>
                          </a:solidFill>
                          <a:latin typeface="Calibri"/>
                          <a:ea typeface="Calibri"/>
                          <a:cs typeface="Calibri"/>
                          <a:sym typeface="Calibri"/>
                        </a:rPr>
                        <a:t>ontinue building </a:t>
                      </a:r>
                      <a:r>
                        <a:rPr lang="en-GB" sz="900" b="1" i="1">
                          <a:solidFill>
                            <a:schemeClr val="dk1"/>
                          </a:solidFill>
                          <a:latin typeface="Calibri"/>
                          <a:ea typeface="Calibri"/>
                          <a:cs typeface="Calibri"/>
                          <a:sym typeface="Calibri"/>
                        </a:rPr>
                        <a:t>awareness of space </a:t>
                      </a:r>
                      <a:r>
                        <a:rPr lang="en-GB" sz="900" i="1">
                          <a:solidFill>
                            <a:schemeClr val="dk1"/>
                          </a:solidFill>
                          <a:latin typeface="Calibri"/>
                          <a:ea typeface="Calibri"/>
                          <a:cs typeface="Calibri"/>
                          <a:sym typeface="Calibri"/>
                        </a:rPr>
                        <a:t>and </a:t>
                      </a:r>
                      <a:r>
                        <a:rPr lang="en-GB" sz="900" b="1" i="1">
                          <a:solidFill>
                            <a:schemeClr val="dk1"/>
                          </a:solidFill>
                          <a:latin typeface="Calibri"/>
                          <a:ea typeface="Calibri"/>
                          <a:cs typeface="Calibri"/>
                          <a:sym typeface="Calibri"/>
                        </a:rPr>
                        <a:t>proxemics</a:t>
                      </a:r>
                      <a:r>
                        <a:rPr lang="en-GB" sz="900" b="1" i="1"/>
                        <a:t>.</a:t>
                      </a:r>
                      <a:endParaRPr sz="900" b="1" i="1">
                        <a:solidFill>
                          <a:schemeClr val="dk1"/>
                        </a:solidFill>
                        <a:latin typeface="Calibri"/>
                        <a:ea typeface="Calibri"/>
                        <a:cs typeface="Calibri"/>
                        <a:sym typeface="Calibri"/>
                      </a:endParaRPr>
                    </a:p>
                    <a:p>
                      <a:pPr marL="0" marR="0" lvl="0" indent="0" algn="l" rtl="0">
                        <a:spcBef>
                          <a:spcPts val="400"/>
                        </a:spcBef>
                        <a:spcAft>
                          <a:spcPts val="0"/>
                        </a:spcAft>
                        <a:buNone/>
                      </a:pPr>
                      <a:endParaRPr sz="900" b="0">
                        <a:solidFill>
                          <a:schemeClr val="dk1"/>
                        </a:solidFill>
                        <a:latin typeface="Arial"/>
                        <a:ea typeface="Arial"/>
                        <a:cs typeface="Arial"/>
                        <a:sym typeface="Arial"/>
                      </a:endParaRPr>
                    </a:p>
                    <a:p>
                      <a:pPr marL="0" marR="0" lvl="0" indent="0" algn="l" rtl="0">
                        <a:spcBef>
                          <a:spcPts val="400"/>
                        </a:spcBef>
                        <a:spcAft>
                          <a:spcPts val="0"/>
                        </a:spcAft>
                        <a:buNone/>
                      </a:pPr>
                      <a:endParaRPr sz="900" b="0" u="none" strike="noStrike" cap="none">
                        <a:solidFill>
                          <a:schemeClr val="dk1"/>
                        </a:solidFill>
                        <a:latin typeface="Arial"/>
                        <a:ea typeface="Arial"/>
                        <a:cs typeface="Arial"/>
                        <a:sym typeface="Arial"/>
                      </a:endParaRPr>
                    </a:p>
                  </a:txBody>
                  <a:tcPr marL="68575" marR="68575" marT="36200" marB="3620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AFDE">
                        <a:alpha val="20392"/>
                      </a:srgbClr>
                    </a:solidFill>
                  </a:tcPr>
                </a:tc>
                <a:tc>
                  <a:txBody>
                    <a:bodyPr/>
                    <a:lstStyle/>
                    <a:p>
                      <a:pPr marL="0" lvl="0" indent="-228600" algn="l" rtl="0">
                        <a:lnSpc>
                          <a:spcPct val="100000"/>
                        </a:lnSpc>
                        <a:spcBef>
                          <a:spcPts val="1200"/>
                        </a:spcBef>
                        <a:spcAft>
                          <a:spcPts val="0"/>
                        </a:spcAft>
                        <a:buClr>
                          <a:schemeClr val="dk1"/>
                        </a:buClr>
                        <a:buSzPts val="1100"/>
                        <a:buFont typeface="Arial"/>
                        <a:buNone/>
                      </a:pPr>
                      <a:r>
                        <a:rPr lang="en-GB" sz="900">
                          <a:latin typeface="Arial"/>
                          <a:ea typeface="Arial"/>
                          <a:cs typeface="Arial"/>
                          <a:sym typeface="Arial"/>
                        </a:rPr>
                        <a:t>·</a:t>
                      </a:r>
                      <a:r>
                        <a:rPr lang="en-GB" sz="900">
                          <a:latin typeface="Times New Roman"/>
                          <a:ea typeface="Times New Roman"/>
                          <a:cs typeface="Times New Roman"/>
                          <a:sym typeface="Times New Roman"/>
                        </a:rPr>
                        <a:t>       </a:t>
                      </a:r>
                      <a:r>
                        <a:rPr lang="en-GB" sz="900"/>
                        <a:t>Select and sustain the use of movement consideration of the character, situation and it’s  intended effect for the audience.</a:t>
                      </a:r>
                      <a:endParaRPr sz="900"/>
                    </a:p>
                    <a:p>
                      <a:pPr marL="0" marR="0" lvl="0" indent="0" algn="l" rtl="0">
                        <a:spcBef>
                          <a:spcPts val="1200"/>
                        </a:spcBef>
                        <a:spcAft>
                          <a:spcPts val="0"/>
                        </a:spcAft>
                        <a:buNone/>
                      </a:pPr>
                      <a:endParaRPr sz="90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AFDE">
                        <a:alpha val="20392"/>
                      </a:srgbClr>
                    </a:solidFill>
                  </a:tcPr>
                </a:tc>
                <a:tc>
                  <a:txBody>
                    <a:bodyPr/>
                    <a:lstStyle/>
                    <a:p>
                      <a:pPr marL="0" lvl="0" indent="-228600" algn="l" rtl="0">
                        <a:lnSpc>
                          <a:spcPct val="100000"/>
                        </a:lnSpc>
                        <a:spcBef>
                          <a:spcPts val="1200"/>
                        </a:spcBef>
                        <a:spcAft>
                          <a:spcPts val="1200"/>
                        </a:spcAft>
                        <a:buSzPts val="1100"/>
                        <a:buNone/>
                      </a:pPr>
                      <a:r>
                        <a:rPr lang="en-GB" sz="900">
                          <a:latin typeface="Arial"/>
                          <a:ea typeface="Arial"/>
                          <a:cs typeface="Arial"/>
                          <a:sym typeface="Arial"/>
                        </a:rPr>
                        <a:t>·</a:t>
                      </a:r>
                      <a:r>
                        <a:rPr lang="en-GB" sz="900">
                          <a:latin typeface="Times New Roman"/>
                          <a:ea typeface="Times New Roman"/>
                          <a:cs typeface="Times New Roman"/>
                          <a:sym typeface="Times New Roman"/>
                        </a:rPr>
                        <a:t>       </a:t>
                      </a:r>
                      <a:r>
                        <a:rPr lang="en-GB" sz="900"/>
                        <a:t>Sustain the use of subtle &amp; varied movement consideration of the character, situation and intended effect for the audience.</a:t>
                      </a:r>
                      <a:endParaRPr sz="90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AFDE">
                        <a:alpha val="20392"/>
                      </a:srgbClr>
                    </a:solidFill>
                  </a:tcPr>
                </a:tc>
                <a:extLst>
                  <a:ext uri="{0D108BD9-81ED-4DB2-BD59-A6C34878D82A}">
                    <a16:rowId xmlns:a16="http://schemas.microsoft.com/office/drawing/2014/main" val="10003"/>
                  </a:ext>
                </a:extLst>
              </a:tr>
              <a:tr h="1476175">
                <a:tc rowSpan="2">
                  <a:txBody>
                    <a:bodyPr/>
                    <a:lstStyle/>
                    <a:p>
                      <a:pPr marL="0" lvl="0" indent="0" algn="l" rtl="0">
                        <a:spcBef>
                          <a:spcPts val="0"/>
                        </a:spcBef>
                        <a:spcAft>
                          <a:spcPts val="0"/>
                        </a:spcAft>
                        <a:buNone/>
                      </a:pPr>
                      <a:r>
                        <a:rPr lang="en-GB" sz="1800" b="1">
                          <a:solidFill>
                            <a:schemeClr val="dk1"/>
                          </a:solidFill>
                        </a:rPr>
                        <a:t>Character</a:t>
                      </a:r>
                      <a:endParaRPr sz="1800" b="1">
                        <a:solidFill>
                          <a:schemeClr val="dk1"/>
                        </a:solidFil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AFDE">
                        <a:alpha val="20392"/>
                      </a:srgbClr>
                    </a:solidFill>
                  </a:tcPr>
                </a:tc>
                <a:tc>
                  <a:txBody>
                    <a:bodyPr/>
                    <a:lstStyle/>
                    <a:p>
                      <a:pPr marL="0" lvl="0" indent="-228600" algn="l" rtl="0">
                        <a:lnSpc>
                          <a:spcPct val="100000"/>
                        </a:lnSpc>
                        <a:spcBef>
                          <a:spcPts val="1200"/>
                        </a:spcBef>
                        <a:spcAft>
                          <a:spcPts val="1200"/>
                        </a:spcAft>
                        <a:buSzPts val="1100"/>
                        <a:buNone/>
                      </a:pPr>
                      <a:r>
                        <a:rPr lang="en-GB" sz="900" dirty="0"/>
                        <a:t>·       Different activities can help us tell stories and create characters. e.g. creating familiar characters from life &amp; community experience.</a:t>
                      </a:r>
                      <a:endParaRPr sz="9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00AFDE">
                        <a:alpha val="20392"/>
                      </a:srgbClr>
                    </a:solidFill>
                  </a:tcPr>
                </a:tc>
                <a:tc>
                  <a:txBody>
                    <a:bodyPr/>
                    <a:lstStyle/>
                    <a:p>
                      <a:pPr marL="0" lvl="0" indent="-228600" algn="l" rtl="0">
                        <a:lnSpc>
                          <a:spcPct val="100000"/>
                        </a:lnSpc>
                        <a:spcBef>
                          <a:spcPts val="1200"/>
                        </a:spcBef>
                        <a:spcAft>
                          <a:spcPts val="1200"/>
                        </a:spcAft>
                        <a:buClr>
                          <a:schemeClr val="dk1"/>
                        </a:buClr>
                        <a:buSzPts val="1100"/>
                        <a:buFont typeface="Arial"/>
                        <a:buNone/>
                      </a:pPr>
                      <a:r>
                        <a:rPr lang="en-GB" sz="900" dirty="0"/>
                        <a:t>·       Different activities can help us tell stories and create more detailed characters, as well as exploring characters that are unfamiliar to us, </a:t>
                      </a:r>
                      <a:r>
                        <a:rPr lang="en-GB" sz="900" i="1" dirty="0"/>
                        <a:t>e.g. explore characters, issues and current events, diversity and cultures; have access to view or explore theatre that is an authentic representation of cultures from Wales and beyond.</a:t>
                      </a:r>
                      <a:endParaRPr sz="9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00AFDE">
                        <a:alpha val="20392"/>
                      </a:srgbClr>
                    </a:solidFill>
                  </a:tcPr>
                </a:tc>
                <a:tc>
                  <a:txBody>
                    <a:bodyPr/>
                    <a:lstStyle/>
                    <a:p>
                      <a:pPr marL="0" marR="0" lvl="0" indent="0" algn="l" rtl="0">
                        <a:spcBef>
                          <a:spcPts val="0"/>
                        </a:spcBef>
                        <a:spcAft>
                          <a:spcPts val="0"/>
                        </a:spcAft>
                        <a:buNone/>
                      </a:pPr>
                      <a:r>
                        <a:rPr lang="en-GB" sz="900" dirty="0"/>
                        <a:t>Begin to consider </a:t>
                      </a:r>
                      <a:r>
                        <a:rPr lang="en-GB" sz="900" b="1" dirty="0"/>
                        <a:t>voice</a:t>
                      </a:r>
                      <a:r>
                        <a:rPr lang="en-GB" sz="900" dirty="0"/>
                        <a:t>, </a:t>
                      </a:r>
                      <a:r>
                        <a:rPr lang="en-GB" sz="900" b="1" dirty="0"/>
                        <a:t>movement </a:t>
                      </a:r>
                      <a:r>
                        <a:rPr lang="en-GB" sz="900" dirty="0"/>
                        <a:t>and </a:t>
                      </a:r>
                      <a:r>
                        <a:rPr lang="en-GB" sz="900" b="1" dirty="0"/>
                        <a:t>gesture</a:t>
                      </a:r>
                      <a:r>
                        <a:rPr lang="en-GB" sz="900" dirty="0"/>
                        <a:t> to develop character in performance, </a:t>
                      </a:r>
                      <a:r>
                        <a:rPr lang="en-GB" sz="900" i="1" dirty="0"/>
                        <a:t>e.g. exploring characters from a wider community or beyond familiar knowledge (unfamiliar).</a:t>
                      </a:r>
                      <a:endParaRPr sz="900" i="1" dirty="0"/>
                    </a:p>
                    <a:p>
                      <a:pPr marL="0" marR="0" lvl="0" indent="0" algn="l" rtl="0">
                        <a:spcBef>
                          <a:spcPts val="0"/>
                        </a:spcBef>
                        <a:spcAft>
                          <a:spcPts val="0"/>
                        </a:spcAft>
                        <a:buNone/>
                      </a:pPr>
                      <a:endParaRPr sz="9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00AFDE">
                        <a:alpha val="20392"/>
                      </a:srgbClr>
                    </a:solidFill>
                  </a:tcPr>
                </a:tc>
                <a:tc>
                  <a:txBody>
                    <a:bodyPr/>
                    <a:lstStyle/>
                    <a:p>
                      <a:pPr marL="0" lvl="0" indent="-228600" algn="l" rtl="0">
                        <a:lnSpc>
                          <a:spcPct val="100000"/>
                        </a:lnSpc>
                        <a:spcBef>
                          <a:spcPts val="1200"/>
                        </a:spcBef>
                        <a:spcAft>
                          <a:spcPts val="0"/>
                        </a:spcAft>
                        <a:buSzPts val="1100"/>
                        <a:buNone/>
                      </a:pPr>
                      <a:r>
                        <a:rPr lang="en-GB" sz="900">
                          <a:latin typeface="Arial"/>
                          <a:ea typeface="Arial"/>
                          <a:cs typeface="Arial"/>
                          <a:sym typeface="Arial"/>
                        </a:rPr>
                        <a:t>·</a:t>
                      </a:r>
                      <a:r>
                        <a:rPr lang="en-GB" sz="900">
                          <a:latin typeface="Times New Roman"/>
                          <a:ea typeface="Times New Roman"/>
                          <a:cs typeface="Times New Roman"/>
                          <a:sym typeface="Times New Roman"/>
                        </a:rPr>
                        <a:t>      </a:t>
                      </a:r>
                      <a:r>
                        <a:rPr lang="en-GB" sz="900"/>
                        <a:t> Understand that </a:t>
                      </a:r>
                      <a:r>
                        <a:rPr lang="en-GB" sz="900" b="1"/>
                        <a:t>characterisation </a:t>
                      </a:r>
                      <a:r>
                        <a:rPr lang="en-GB" sz="900"/>
                        <a:t>demands accuracy of </a:t>
                      </a:r>
                      <a:r>
                        <a:rPr lang="en-GB" sz="900" b="1"/>
                        <a:t>voice</a:t>
                      </a:r>
                      <a:r>
                        <a:rPr lang="en-GB" sz="900"/>
                        <a:t>, </a:t>
                      </a:r>
                      <a:r>
                        <a:rPr lang="en-GB" sz="900" b="1"/>
                        <a:t>movement </a:t>
                      </a:r>
                      <a:r>
                        <a:rPr lang="en-GB" sz="900"/>
                        <a:t>and </a:t>
                      </a:r>
                      <a:r>
                        <a:rPr lang="en-GB" sz="900" b="1"/>
                        <a:t>gesture</a:t>
                      </a:r>
                      <a:r>
                        <a:rPr lang="en-GB" sz="900"/>
                        <a:t>, interaction with other performers where appropriate and engagement with the audience.</a:t>
                      </a:r>
                      <a:endParaRPr sz="900"/>
                    </a:p>
                    <a:p>
                      <a:pPr marL="0" lvl="0" indent="-228600" algn="l" rtl="0">
                        <a:lnSpc>
                          <a:spcPct val="100000"/>
                        </a:lnSpc>
                        <a:spcBef>
                          <a:spcPts val="1200"/>
                        </a:spcBef>
                        <a:spcAft>
                          <a:spcPts val="0"/>
                        </a:spcAft>
                        <a:buSzPts val="1100"/>
                        <a:buNone/>
                      </a:pPr>
                      <a:endParaRPr sz="900"/>
                    </a:p>
                    <a:p>
                      <a:pPr marL="0" lvl="0" indent="0" algn="l" rtl="0">
                        <a:lnSpc>
                          <a:spcPct val="100000"/>
                        </a:lnSpc>
                        <a:spcBef>
                          <a:spcPts val="1200"/>
                        </a:spcBef>
                        <a:spcAft>
                          <a:spcPts val="1200"/>
                        </a:spcAft>
                        <a:buSzPts val="1100"/>
                        <a:buNone/>
                      </a:pPr>
                      <a:endParaRPr sz="90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00AFDE">
                        <a:alpha val="20392"/>
                      </a:srgbClr>
                    </a:solidFill>
                  </a:tcPr>
                </a:tc>
                <a:tc>
                  <a:txBody>
                    <a:bodyPr/>
                    <a:lstStyle/>
                    <a:p>
                      <a:pPr marL="0" lvl="0" indent="-228600" algn="l" rtl="0">
                        <a:lnSpc>
                          <a:spcPct val="100000"/>
                        </a:lnSpc>
                        <a:spcBef>
                          <a:spcPts val="1200"/>
                        </a:spcBef>
                        <a:spcAft>
                          <a:spcPts val="1200"/>
                        </a:spcAft>
                        <a:buSzPts val="1100"/>
                        <a:buNone/>
                      </a:pPr>
                      <a:r>
                        <a:rPr lang="en-GB" sz="900">
                          <a:latin typeface="Arial"/>
                          <a:ea typeface="Arial"/>
                          <a:cs typeface="Arial"/>
                          <a:sym typeface="Arial"/>
                        </a:rPr>
                        <a:t>·</a:t>
                      </a:r>
                      <a:r>
                        <a:rPr lang="en-GB" sz="900">
                          <a:latin typeface="Times New Roman"/>
                          <a:ea typeface="Times New Roman"/>
                          <a:cs typeface="Times New Roman"/>
                          <a:sym typeface="Times New Roman"/>
                        </a:rPr>
                        <a:t>       </a:t>
                      </a:r>
                      <a:r>
                        <a:rPr lang="en-GB" sz="900"/>
                        <a:t>Understand how to develop characterisation through  accuracy of </a:t>
                      </a:r>
                      <a:r>
                        <a:rPr lang="en-GB" sz="900" b="1"/>
                        <a:t>voice,</a:t>
                      </a:r>
                      <a:r>
                        <a:rPr lang="en-GB" sz="900"/>
                        <a:t> </a:t>
                      </a:r>
                      <a:r>
                        <a:rPr lang="en-GB" sz="900" b="1"/>
                        <a:t>movement</a:t>
                      </a:r>
                      <a:r>
                        <a:rPr lang="en-GB" sz="900"/>
                        <a:t> and </a:t>
                      </a:r>
                      <a:r>
                        <a:rPr lang="en-GB" sz="900" b="1"/>
                        <a:t>gesture</a:t>
                      </a:r>
                      <a:r>
                        <a:rPr lang="en-GB" sz="900"/>
                        <a:t>, interaction with other performers where appropriate and considered engagement with the audience</a:t>
                      </a:r>
                      <a:endParaRPr sz="90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00AFDE">
                        <a:alpha val="20392"/>
                      </a:srgbClr>
                    </a:solidFill>
                  </a:tcPr>
                </a:tc>
                <a:extLst>
                  <a:ext uri="{0D108BD9-81ED-4DB2-BD59-A6C34878D82A}">
                    <a16:rowId xmlns:a16="http://schemas.microsoft.com/office/drawing/2014/main" val="10004"/>
                  </a:ext>
                </a:extLst>
              </a:tr>
              <a:tr h="1304450">
                <a:tc vMerge="1">
                  <a:txBody>
                    <a:bodyPr/>
                    <a:lstStyle/>
                    <a:p>
                      <a:endParaRPr lang="en-US"/>
                    </a:p>
                  </a:txBody>
                  <a:tcPr/>
                </a:tc>
                <a:tc>
                  <a:txBody>
                    <a:bodyPr/>
                    <a:lstStyle/>
                    <a:p>
                      <a:pPr marL="0" marR="0" lvl="0" indent="0" algn="l" rtl="0">
                        <a:spcBef>
                          <a:spcPts val="0"/>
                        </a:spcBef>
                        <a:spcAft>
                          <a:spcPts val="0"/>
                        </a:spcAft>
                        <a:buNone/>
                      </a:pPr>
                      <a:r>
                        <a:rPr lang="en-GB" sz="900">
                          <a:solidFill>
                            <a:schemeClr val="dk1"/>
                          </a:solidFill>
                          <a:latin typeface="Calibri"/>
                          <a:ea typeface="Calibri"/>
                          <a:cs typeface="Calibri"/>
                          <a:sym typeface="Calibri"/>
                        </a:rPr>
                        <a:t>Begin to explore and make different use of </a:t>
                      </a:r>
                      <a:r>
                        <a:rPr lang="en-GB" sz="900" b="1"/>
                        <a:t>f</a:t>
                      </a:r>
                      <a:r>
                        <a:rPr lang="en-GB" sz="900" b="1">
                          <a:solidFill>
                            <a:schemeClr val="dk1"/>
                          </a:solidFill>
                          <a:latin typeface="Calibri"/>
                          <a:ea typeface="Calibri"/>
                          <a:cs typeface="Calibri"/>
                          <a:sym typeface="Calibri"/>
                        </a:rPr>
                        <a:t>acial expressions</a:t>
                      </a:r>
                      <a:r>
                        <a:rPr lang="en-GB" sz="900">
                          <a:solidFill>
                            <a:schemeClr val="dk1"/>
                          </a:solidFill>
                          <a:latin typeface="Calibri"/>
                          <a:ea typeface="Calibri"/>
                          <a:cs typeface="Calibri"/>
                          <a:sym typeface="Calibri"/>
                        </a:rPr>
                        <a:t>.</a:t>
                      </a:r>
                      <a:endParaRPr sz="900">
                        <a:solidFill>
                          <a:schemeClr val="dk1"/>
                        </a:solidFill>
                        <a:latin typeface="Calibri"/>
                        <a:ea typeface="Calibri"/>
                        <a:cs typeface="Calibri"/>
                        <a:sym typeface="Calibri"/>
                      </a:endParaRPr>
                    </a:p>
                    <a:p>
                      <a:pPr marL="0" marR="0" lvl="0" indent="0" algn="l" rtl="0">
                        <a:spcBef>
                          <a:spcPts val="0"/>
                        </a:spcBef>
                        <a:spcAft>
                          <a:spcPts val="0"/>
                        </a:spcAft>
                        <a:buNone/>
                      </a:pPr>
                      <a:endParaRPr sz="900"/>
                    </a:p>
                    <a:p>
                      <a:pPr marL="0" lvl="0" indent="0" algn="l" rtl="0">
                        <a:lnSpc>
                          <a:spcPct val="115000"/>
                        </a:lnSpc>
                        <a:spcBef>
                          <a:spcPts val="0"/>
                        </a:spcBef>
                        <a:spcAft>
                          <a:spcPts val="0"/>
                        </a:spcAft>
                        <a:buSzPts val="1100"/>
                        <a:buNone/>
                      </a:pPr>
                      <a:r>
                        <a:rPr lang="en-GB" sz="900"/>
                        <a:t>With support they will use simple </a:t>
                      </a:r>
                      <a:r>
                        <a:rPr lang="en-GB" sz="900" b="1"/>
                        <a:t>facial expression</a:t>
                      </a:r>
                      <a:r>
                        <a:rPr lang="en-GB" sz="900"/>
                        <a:t> and</a:t>
                      </a:r>
                      <a:r>
                        <a:rPr lang="en-GB" sz="900" b="1"/>
                        <a:t> body language </a:t>
                      </a:r>
                      <a:r>
                        <a:rPr lang="en-GB" sz="900"/>
                        <a:t>to reflect their character, </a:t>
                      </a:r>
                      <a:r>
                        <a:rPr lang="en-GB" sz="900" i="1"/>
                        <a:t>e.g. happy/sad/angry.</a:t>
                      </a:r>
                      <a:endParaRPr sz="900" i="1">
                        <a:solidFill>
                          <a:schemeClr val="dk1"/>
                        </a:solidFill>
                        <a:latin typeface="Calibri"/>
                        <a:ea typeface="Calibri"/>
                        <a:cs typeface="Calibri"/>
                        <a:sym typeface="Calibri"/>
                      </a:endParaRPr>
                    </a:p>
                  </a:txBody>
                  <a:tcPr marL="91450" marR="91450" marT="45725" marB="45725">
                    <a:lnL w="952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AFDE">
                        <a:alpha val="20392"/>
                      </a:srgbClr>
                    </a:solidFill>
                  </a:tcPr>
                </a:tc>
                <a:tc>
                  <a:txBody>
                    <a:bodyPr/>
                    <a:lstStyle/>
                    <a:p>
                      <a:pPr marL="0" marR="0" lvl="0" indent="0" algn="l" rtl="0">
                        <a:lnSpc>
                          <a:spcPct val="100000"/>
                        </a:lnSpc>
                        <a:spcBef>
                          <a:spcPts val="0"/>
                        </a:spcBef>
                        <a:spcAft>
                          <a:spcPts val="0"/>
                        </a:spcAft>
                        <a:buClr>
                          <a:schemeClr val="dk1"/>
                        </a:buClr>
                        <a:buSzPts val="1400"/>
                        <a:buFont typeface="Calibri"/>
                        <a:buNone/>
                      </a:pPr>
                      <a:r>
                        <a:rPr lang="en-GB" sz="900">
                          <a:solidFill>
                            <a:schemeClr val="dk1"/>
                          </a:solidFill>
                          <a:latin typeface="Calibri"/>
                          <a:ea typeface="Calibri"/>
                          <a:cs typeface="Calibri"/>
                          <a:sym typeface="Calibri"/>
                        </a:rPr>
                        <a:t>Begin to explore and make different use of </a:t>
                      </a:r>
                      <a:r>
                        <a:rPr lang="en-GB" sz="900" b="1"/>
                        <a:t>f</a:t>
                      </a:r>
                      <a:r>
                        <a:rPr lang="en-GB" sz="900" b="1">
                          <a:solidFill>
                            <a:schemeClr val="dk1"/>
                          </a:solidFill>
                          <a:latin typeface="Calibri"/>
                          <a:ea typeface="Calibri"/>
                          <a:cs typeface="Calibri"/>
                          <a:sym typeface="Calibri"/>
                        </a:rPr>
                        <a:t>acial expressions </a:t>
                      </a:r>
                      <a:r>
                        <a:rPr lang="en-GB" sz="900">
                          <a:solidFill>
                            <a:schemeClr val="dk1"/>
                          </a:solidFill>
                          <a:latin typeface="Calibri"/>
                          <a:ea typeface="Calibri"/>
                          <a:cs typeface="Calibri"/>
                          <a:sym typeface="Calibri"/>
                        </a:rPr>
                        <a:t>explore links between this and character/role.</a:t>
                      </a:r>
                      <a:endParaRPr sz="9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400"/>
                        <a:buFont typeface="Calibri"/>
                        <a:buNone/>
                      </a:pPr>
                      <a:endParaRPr sz="900"/>
                    </a:p>
                    <a:p>
                      <a:pPr marL="0" marR="0" lvl="0" indent="0" algn="l" rtl="0">
                        <a:lnSpc>
                          <a:spcPct val="100000"/>
                        </a:lnSpc>
                        <a:spcBef>
                          <a:spcPts val="0"/>
                        </a:spcBef>
                        <a:spcAft>
                          <a:spcPts val="0"/>
                        </a:spcAft>
                        <a:buClr>
                          <a:schemeClr val="dk1"/>
                        </a:buClr>
                        <a:buSzPts val="1400"/>
                        <a:buFont typeface="Calibri"/>
                        <a:buNone/>
                      </a:pPr>
                      <a:r>
                        <a:rPr lang="en-GB" sz="900"/>
                        <a:t>With adult assistance students will begin to use body language and </a:t>
                      </a:r>
                      <a:r>
                        <a:rPr lang="en-GB" sz="900" b="1"/>
                        <a:t>facial expression </a:t>
                      </a:r>
                      <a:r>
                        <a:rPr lang="en-GB" sz="900"/>
                        <a:t>to depict varied emotion as well as constructing expressions, </a:t>
                      </a:r>
                      <a:r>
                        <a:rPr lang="en-GB" sz="900" i="1"/>
                        <a:t>e.g. eye contact.</a:t>
                      </a:r>
                      <a:endParaRPr sz="900" i="1">
                        <a:solidFill>
                          <a:schemeClr val="dk1"/>
                        </a:solidFill>
                        <a:latin typeface="Calibri"/>
                        <a:ea typeface="Calibri"/>
                        <a:cs typeface="Calibri"/>
                        <a:sym typeface="Calibri"/>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AFDE">
                        <a:alpha val="20392"/>
                      </a:srgbClr>
                    </a:solidFill>
                  </a:tcPr>
                </a:tc>
                <a:tc>
                  <a:txBody>
                    <a:bodyPr/>
                    <a:lstStyle/>
                    <a:p>
                      <a:pPr marL="0" marR="0" lvl="0" indent="0" algn="l" rtl="0">
                        <a:lnSpc>
                          <a:spcPct val="100000"/>
                        </a:lnSpc>
                        <a:spcBef>
                          <a:spcPts val="0"/>
                        </a:spcBef>
                        <a:spcAft>
                          <a:spcPts val="0"/>
                        </a:spcAft>
                        <a:buClr>
                          <a:schemeClr val="dk1"/>
                        </a:buClr>
                        <a:buSzPts val="1400"/>
                        <a:buFont typeface="Calibri"/>
                        <a:buNone/>
                      </a:pPr>
                      <a:r>
                        <a:rPr lang="en-GB" sz="900" dirty="0">
                          <a:solidFill>
                            <a:schemeClr val="dk1"/>
                          </a:solidFill>
                          <a:latin typeface="Calibri"/>
                          <a:ea typeface="Calibri"/>
                          <a:cs typeface="Calibri"/>
                          <a:sym typeface="Calibri"/>
                        </a:rPr>
                        <a:t>Sustain the use of </a:t>
                      </a:r>
                      <a:r>
                        <a:rPr lang="en-GB" sz="900" b="1" dirty="0">
                          <a:solidFill>
                            <a:schemeClr val="dk1"/>
                          </a:solidFill>
                          <a:latin typeface="Calibri"/>
                          <a:ea typeface="Calibri"/>
                          <a:cs typeface="Calibri"/>
                          <a:sym typeface="Calibri"/>
                        </a:rPr>
                        <a:t>facial expressions </a:t>
                      </a:r>
                      <a:r>
                        <a:rPr lang="en-GB" sz="900" dirty="0">
                          <a:solidFill>
                            <a:schemeClr val="dk1"/>
                          </a:solidFill>
                        </a:rPr>
                        <a:t>with c</a:t>
                      </a:r>
                      <a:r>
                        <a:rPr lang="en-GB" sz="900" dirty="0">
                          <a:solidFill>
                            <a:schemeClr val="dk1"/>
                          </a:solidFill>
                          <a:latin typeface="Calibri"/>
                          <a:ea typeface="Calibri"/>
                          <a:cs typeface="Calibri"/>
                          <a:sym typeface="Calibri"/>
                        </a:rPr>
                        <a:t>onsideration of the character, situation.</a:t>
                      </a:r>
                      <a:endParaRPr sz="90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400"/>
                        <a:buFont typeface="Calibri"/>
                        <a:buNone/>
                      </a:pPr>
                      <a:endParaRPr sz="900" dirty="0"/>
                    </a:p>
                    <a:p>
                      <a:pPr marL="0" marR="0" lvl="0" indent="0" algn="l" rtl="0">
                        <a:lnSpc>
                          <a:spcPct val="100000"/>
                        </a:lnSpc>
                        <a:spcBef>
                          <a:spcPts val="0"/>
                        </a:spcBef>
                        <a:spcAft>
                          <a:spcPts val="0"/>
                        </a:spcAft>
                        <a:buClr>
                          <a:schemeClr val="dk1"/>
                        </a:buClr>
                        <a:buSzPts val="1400"/>
                        <a:buFont typeface="Calibri"/>
                        <a:buNone/>
                      </a:pPr>
                      <a:endParaRPr sz="900" dirty="0">
                        <a:solidFill>
                          <a:schemeClr val="dk1"/>
                        </a:solidFill>
                        <a:latin typeface="Calibri"/>
                        <a:ea typeface="Calibri"/>
                        <a:cs typeface="Calibri"/>
                        <a:sym typeface="Calibri"/>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AFDE">
                        <a:alpha val="20392"/>
                      </a:srgbClr>
                    </a:solidFill>
                  </a:tcPr>
                </a:tc>
                <a:tc>
                  <a:txBody>
                    <a:bodyPr/>
                    <a:lstStyle/>
                    <a:p>
                      <a:pPr marL="0" lvl="0" indent="0" algn="l" rtl="0">
                        <a:spcBef>
                          <a:spcPts val="0"/>
                        </a:spcBef>
                        <a:spcAft>
                          <a:spcPts val="0"/>
                        </a:spcAft>
                        <a:buNone/>
                      </a:pPr>
                      <a:r>
                        <a:rPr lang="en-GB" sz="900" dirty="0"/>
                        <a:t>Sustain the use of </a:t>
                      </a:r>
                      <a:r>
                        <a:rPr lang="en-GB" sz="900" b="1" dirty="0"/>
                        <a:t>facial expressions </a:t>
                      </a:r>
                      <a:r>
                        <a:rPr lang="en-GB" sz="900" dirty="0"/>
                        <a:t>consideration of the character, situation and intended effect for the audience</a:t>
                      </a:r>
                      <a:endParaRPr sz="9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AFDE">
                        <a:alpha val="20392"/>
                      </a:srgbClr>
                    </a:solidFill>
                  </a:tcPr>
                </a:tc>
                <a:tc>
                  <a:txBody>
                    <a:bodyPr/>
                    <a:lstStyle/>
                    <a:p>
                      <a:pPr marL="0" lvl="0" indent="0" algn="l" rtl="0">
                        <a:spcBef>
                          <a:spcPts val="0"/>
                        </a:spcBef>
                        <a:spcAft>
                          <a:spcPts val="0"/>
                        </a:spcAft>
                        <a:buNone/>
                      </a:pPr>
                      <a:r>
                        <a:rPr lang="en-GB" sz="900" dirty="0"/>
                        <a:t>Sustain the use of subtle &amp; varied </a:t>
                      </a:r>
                      <a:r>
                        <a:rPr lang="en-GB" sz="900" b="1" dirty="0"/>
                        <a:t>facial expressions</a:t>
                      </a:r>
                      <a:r>
                        <a:rPr lang="en-GB" sz="900" dirty="0"/>
                        <a:t> consideration of the character, situation and intended effect for the audience</a:t>
                      </a:r>
                      <a:endParaRPr sz="9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AFDE">
                        <a:alpha val="20392"/>
                      </a:srgbClr>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2" name="TextBox 1">
            <a:extLst>
              <a:ext uri="{FF2B5EF4-FFF2-40B4-BE49-F238E27FC236}">
                <a16:creationId xmlns:a16="http://schemas.microsoft.com/office/drawing/2014/main" id="{5B7278B9-7F85-DB8A-D264-552D764648C4}"/>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54" name="Google Shape;154;g204ff8ebb48_4_211"/>
          <p:cNvGraphicFramePr/>
          <p:nvPr>
            <p:extLst>
              <p:ext uri="{D42A27DB-BD31-4B8C-83A1-F6EECF244321}">
                <p14:modId xmlns:p14="http://schemas.microsoft.com/office/powerpoint/2010/main" val="3720711998"/>
              </p:ext>
            </p:extLst>
          </p:nvPr>
        </p:nvGraphicFramePr>
        <p:xfrm>
          <a:off x="292652" y="149085"/>
          <a:ext cx="11634300" cy="6200250"/>
        </p:xfrm>
        <a:graphic>
          <a:graphicData uri="http://schemas.openxmlformats.org/drawingml/2006/table">
            <a:tbl>
              <a:tblPr firstRow="1" bandRow="1">
                <a:noFill/>
              </a:tblPr>
              <a:tblGrid>
                <a:gridCol w="1939050">
                  <a:extLst>
                    <a:ext uri="{9D8B030D-6E8A-4147-A177-3AD203B41FA5}">
                      <a16:colId xmlns:a16="http://schemas.microsoft.com/office/drawing/2014/main" val="20000"/>
                    </a:ext>
                  </a:extLst>
                </a:gridCol>
                <a:gridCol w="1939050">
                  <a:extLst>
                    <a:ext uri="{9D8B030D-6E8A-4147-A177-3AD203B41FA5}">
                      <a16:colId xmlns:a16="http://schemas.microsoft.com/office/drawing/2014/main" val="20001"/>
                    </a:ext>
                  </a:extLst>
                </a:gridCol>
                <a:gridCol w="1939050">
                  <a:extLst>
                    <a:ext uri="{9D8B030D-6E8A-4147-A177-3AD203B41FA5}">
                      <a16:colId xmlns:a16="http://schemas.microsoft.com/office/drawing/2014/main" val="20002"/>
                    </a:ext>
                  </a:extLst>
                </a:gridCol>
                <a:gridCol w="1939050">
                  <a:extLst>
                    <a:ext uri="{9D8B030D-6E8A-4147-A177-3AD203B41FA5}">
                      <a16:colId xmlns:a16="http://schemas.microsoft.com/office/drawing/2014/main" val="20003"/>
                    </a:ext>
                  </a:extLst>
                </a:gridCol>
                <a:gridCol w="1939050">
                  <a:extLst>
                    <a:ext uri="{9D8B030D-6E8A-4147-A177-3AD203B41FA5}">
                      <a16:colId xmlns:a16="http://schemas.microsoft.com/office/drawing/2014/main" val="20004"/>
                    </a:ext>
                  </a:extLst>
                </a:gridCol>
                <a:gridCol w="1939050">
                  <a:extLst>
                    <a:ext uri="{9D8B030D-6E8A-4147-A177-3AD203B41FA5}">
                      <a16:colId xmlns:a16="http://schemas.microsoft.com/office/drawing/2014/main" val="20005"/>
                    </a:ext>
                  </a:extLst>
                </a:gridCol>
              </a:tblGrid>
              <a:tr h="946200">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400" u="none" strike="noStrike" cap="none" dirty="0">
                          <a:solidFill>
                            <a:schemeClr val="bg1"/>
                          </a:solidFill>
                        </a:rPr>
                        <a:t>Exploring the expressive arts is essential to developing artistic skills and knowledge and it enables learners to become curious and creative individuals.</a:t>
                      </a:r>
                      <a:endParaRPr sz="1400" u="none" strike="noStrike" cap="none" dirty="0">
                        <a:solidFill>
                          <a:schemeClr val="bg1"/>
                        </a:solidFill>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Responding and reflecting, both as artist and audience, is a fundamental part of learning in the expressive arts.</a:t>
                      </a:r>
                      <a:endParaRPr sz="1400" u="none" strike="noStrike" cap="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Creating combines skills and knowledge, drawing on the senses, inspiration and imagination.</a:t>
                      </a:r>
                      <a:endParaRPr sz="1400" u="none" strike="noStrike" cap="none" dirty="0">
                        <a:solidFill>
                          <a:schemeClr val="lt1"/>
                        </a:solidFil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extLst>
                  <a:ext uri="{0D108BD9-81ED-4DB2-BD59-A6C34878D82A}">
                    <a16:rowId xmlns:a16="http://schemas.microsoft.com/office/drawing/2014/main" val="10000"/>
                  </a:ext>
                </a:extLst>
              </a:tr>
              <a:tr h="471125">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 Techniques – Communication – Context - Creating</a:t>
                      </a:r>
                      <a:endParaRPr dirty="0"/>
                    </a:p>
                  </a:txBody>
                  <a:tcPr marL="91450" marR="91450" marT="45725" marB="45725">
                    <a:solidFill>
                      <a:srgbClr val="00B0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86654">
                <a:tc>
                  <a:txBody>
                    <a:bodyPr/>
                    <a:lstStyle/>
                    <a:p>
                      <a:pPr marL="0" lvl="0" indent="0" algn="ctr" rtl="0">
                        <a:spcBef>
                          <a:spcPts val="0"/>
                        </a:spcBef>
                        <a:spcAft>
                          <a:spcPts val="0"/>
                        </a:spcAft>
                        <a:buClr>
                          <a:schemeClr val="dk1"/>
                        </a:buClr>
                        <a:buSzPts val="1100"/>
                        <a:buFont typeface="Calibri"/>
                        <a:buNone/>
                      </a:pPr>
                      <a:r>
                        <a:rPr lang="en-GB" sz="1400" b="1" dirty="0"/>
                        <a:t>DRAMA</a:t>
                      </a:r>
                      <a:endParaRPr sz="1400" b="1" u="none" strike="noStrike" cap="none" dirty="0"/>
                    </a:p>
                  </a:txBody>
                  <a:tcPr marL="91450" marR="91450" marT="45725" marB="45725">
                    <a:lnB w="12700" cap="flat" cmpd="sng">
                      <a:solidFill>
                        <a:schemeClr val="lt1"/>
                      </a:solidFill>
                      <a:prstDash val="solid"/>
                      <a:round/>
                      <a:headEnd type="none" w="sm" len="sm"/>
                      <a:tailEnd type="none" w="sm" len="sm"/>
                    </a:lnB>
                    <a:solidFill>
                      <a:srgbClr val="00B0DE">
                        <a:alpha val="69804"/>
                      </a:srgbClr>
                    </a:solidFill>
                  </a:tcPr>
                </a:tc>
                <a:tc>
                  <a:txBody>
                    <a:bodyPr/>
                    <a:lstStyle/>
                    <a:p>
                      <a:pPr marL="0" marR="0" lvl="0" indent="0" algn="ctr" rtl="0">
                        <a:spcBef>
                          <a:spcPts val="0"/>
                        </a:spcBef>
                        <a:spcAft>
                          <a:spcPts val="0"/>
                        </a:spcAft>
                        <a:buNone/>
                      </a:pPr>
                      <a:r>
                        <a:rPr lang="en-GB" sz="1400" b="1" u="none" strike="noStrike" cap="none" dirty="0"/>
                        <a:t>PS1</a:t>
                      </a:r>
                      <a:endParaRPr sz="1400" b="1" dirty="0"/>
                    </a:p>
                  </a:txBody>
                  <a:tcPr marL="91450" marR="91450" marT="45725" marB="45725">
                    <a:lnB w="12700" cap="flat" cmpd="sng">
                      <a:solidFill>
                        <a:schemeClr val="lt1"/>
                      </a:solidFill>
                      <a:prstDash val="solid"/>
                      <a:round/>
                      <a:headEnd type="none" w="sm" len="sm"/>
                      <a:tailEnd type="none" w="sm" len="sm"/>
                    </a:lnB>
                    <a:solidFill>
                      <a:srgbClr val="00B0DE">
                        <a:alpha val="69804"/>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PS2</a:t>
                      </a:r>
                      <a:endParaRPr sz="1400" b="1" dirty="0"/>
                    </a:p>
                  </a:txBody>
                  <a:tcPr marL="91450" marR="91450" marT="45725" marB="45725">
                    <a:lnB w="12700" cap="flat" cmpd="sng">
                      <a:solidFill>
                        <a:schemeClr val="lt1"/>
                      </a:solidFill>
                      <a:prstDash val="solid"/>
                      <a:round/>
                      <a:headEnd type="none" w="sm" len="sm"/>
                      <a:tailEnd type="none" w="sm" len="sm"/>
                    </a:lnB>
                    <a:solidFill>
                      <a:srgbClr val="00B0DE">
                        <a:alpha val="69804"/>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PS3</a:t>
                      </a:r>
                      <a:endParaRPr sz="1400" b="1" dirty="0"/>
                    </a:p>
                    <a:p>
                      <a:pPr marL="0" marR="0" lvl="0" indent="0" algn="l" rtl="0">
                        <a:spcBef>
                          <a:spcPts val="0"/>
                        </a:spcBef>
                        <a:spcAft>
                          <a:spcPts val="0"/>
                        </a:spcAft>
                        <a:buNone/>
                      </a:pPr>
                      <a:endParaRPr sz="1400" b="1" dirty="0"/>
                    </a:p>
                  </a:txBody>
                  <a:tcPr marL="91450" marR="91450" marT="45725" marB="45725">
                    <a:lnB w="12700" cap="flat" cmpd="sng">
                      <a:solidFill>
                        <a:schemeClr val="lt1"/>
                      </a:solidFill>
                      <a:prstDash val="solid"/>
                      <a:round/>
                      <a:headEnd type="none" w="sm" len="sm"/>
                      <a:tailEnd type="none" w="sm" len="sm"/>
                    </a:lnB>
                    <a:solidFill>
                      <a:srgbClr val="00B0DE">
                        <a:alpha val="69804"/>
                      </a:srgbClr>
                    </a:solidFill>
                  </a:tcPr>
                </a:tc>
                <a:tc>
                  <a:txBody>
                    <a:bodyPr/>
                    <a:lstStyle/>
                    <a:p>
                      <a:pPr marL="0" marR="0" lvl="0" indent="0" algn="l" rtl="0">
                        <a:spcBef>
                          <a:spcPts val="0"/>
                        </a:spcBef>
                        <a:spcAft>
                          <a:spcPts val="0"/>
                        </a:spcAft>
                        <a:buNone/>
                      </a:pPr>
                      <a:r>
                        <a:rPr lang="en-GB" sz="1400" b="1" dirty="0"/>
                        <a:t>PS4</a:t>
                      </a:r>
                      <a:endParaRPr sz="1400" b="1" dirty="0"/>
                    </a:p>
                  </a:txBody>
                  <a:tcPr marL="91450" marR="91450" marT="45725" marB="45725">
                    <a:lnB w="12700" cap="flat" cmpd="sng">
                      <a:solidFill>
                        <a:schemeClr val="lt1"/>
                      </a:solidFill>
                      <a:prstDash val="solid"/>
                      <a:round/>
                      <a:headEnd type="none" w="sm" len="sm"/>
                      <a:tailEnd type="none" w="sm" len="sm"/>
                    </a:lnB>
                    <a:solidFill>
                      <a:srgbClr val="00B0DE">
                        <a:alpha val="69804"/>
                      </a:srgbClr>
                    </a:solidFill>
                  </a:tcPr>
                </a:tc>
                <a:tc>
                  <a:txBody>
                    <a:bodyPr/>
                    <a:lstStyle/>
                    <a:p>
                      <a:pPr marL="0" marR="0" lvl="0" indent="0" algn="l" rtl="0">
                        <a:spcBef>
                          <a:spcPts val="0"/>
                        </a:spcBef>
                        <a:spcAft>
                          <a:spcPts val="0"/>
                        </a:spcAft>
                        <a:buNone/>
                      </a:pPr>
                      <a:r>
                        <a:rPr lang="en-GB" sz="1400" b="1" dirty="0"/>
                        <a:t>PS5</a:t>
                      </a:r>
                      <a:endParaRPr sz="1400" b="1" dirty="0"/>
                    </a:p>
                  </a:txBody>
                  <a:tcPr marL="91450" marR="91450" marT="45725" marB="45725">
                    <a:lnB w="12700" cap="flat" cmpd="sng">
                      <a:solidFill>
                        <a:schemeClr val="lt1"/>
                      </a:solidFill>
                      <a:prstDash val="solid"/>
                      <a:round/>
                      <a:headEnd type="none" w="sm" len="sm"/>
                      <a:tailEnd type="none" w="sm" len="sm"/>
                    </a:lnB>
                    <a:solidFill>
                      <a:srgbClr val="00B0DE">
                        <a:alpha val="69804"/>
                      </a:srgbClr>
                    </a:solidFill>
                  </a:tcPr>
                </a:tc>
                <a:extLst>
                  <a:ext uri="{0D108BD9-81ED-4DB2-BD59-A6C34878D82A}">
                    <a16:rowId xmlns:a16="http://schemas.microsoft.com/office/drawing/2014/main" val="10002"/>
                  </a:ext>
                </a:extLst>
              </a:tr>
              <a:tr h="585225">
                <a:tc>
                  <a:txBody>
                    <a:bodyPr/>
                    <a:lstStyle/>
                    <a:p>
                      <a:pPr marL="0" lvl="0" indent="0" algn="l" rtl="0">
                        <a:spcBef>
                          <a:spcPts val="0"/>
                        </a:spcBef>
                        <a:spcAft>
                          <a:spcPts val="0"/>
                        </a:spcAft>
                        <a:buNone/>
                      </a:pPr>
                      <a:r>
                        <a:rPr lang="en-GB" sz="1800" b="1" dirty="0"/>
                        <a:t>Character</a:t>
                      </a:r>
                      <a:endParaRPr sz="1800" b="1" dirty="0">
                        <a:solidFill>
                          <a:schemeClr val="dk1"/>
                        </a:solidFil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marR="0" lvl="0" indent="0" algn="l" rtl="0">
                        <a:spcBef>
                          <a:spcPts val="0"/>
                        </a:spcBef>
                        <a:spcAft>
                          <a:spcPts val="0"/>
                        </a:spcAft>
                        <a:buNone/>
                      </a:pPr>
                      <a:r>
                        <a:rPr lang="en-GB" sz="900" dirty="0"/>
                        <a:t>Begin to explore character development &amp; emotions, </a:t>
                      </a:r>
                      <a:r>
                        <a:rPr lang="en-GB" sz="900" i="1" dirty="0"/>
                        <a:t>e.g. via characters in role-play. </a:t>
                      </a:r>
                      <a:endParaRPr sz="900" i="1" dirty="0">
                        <a:solidFill>
                          <a:schemeClr val="dk1"/>
                        </a:solidFill>
                        <a:latin typeface="Calibri"/>
                        <a:ea typeface="Calibri"/>
                        <a:cs typeface="Calibri"/>
                        <a:sym typeface="Calibri"/>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900" dirty="0"/>
                        <a:t>Begin to explore character development, emotions &amp; relationships, </a:t>
                      </a:r>
                      <a:r>
                        <a:rPr lang="en-GB" sz="900" i="1" dirty="0"/>
                        <a:t>e.g. via characters in role-play. Work effectively and imaginatively – answering questions in role.</a:t>
                      </a:r>
                      <a:endParaRPr sz="900" i="1" dirty="0">
                        <a:solidFill>
                          <a:schemeClr val="dk1"/>
                        </a:solidFill>
                        <a:latin typeface="Calibri"/>
                        <a:ea typeface="Calibri"/>
                        <a:cs typeface="Calibri"/>
                        <a:sym typeface="Calibri"/>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lvl="0" indent="0" algn="l" rtl="0">
                        <a:lnSpc>
                          <a:spcPct val="100000"/>
                        </a:lnSpc>
                        <a:spcBef>
                          <a:spcPts val="1200"/>
                        </a:spcBef>
                        <a:spcAft>
                          <a:spcPts val="0"/>
                        </a:spcAft>
                        <a:buClr>
                          <a:schemeClr val="dk1"/>
                        </a:buClr>
                        <a:buSzPts val="1100"/>
                        <a:buFont typeface="Arial"/>
                        <a:buNone/>
                      </a:pPr>
                      <a:r>
                        <a:rPr lang="en-GB" sz="900"/>
                        <a:t>To understand that mood and atmosphere links to the character development, emotions and relationships felt by characters in the piece, and those felt by the audience.</a:t>
                      </a:r>
                      <a:endParaRPr sz="900"/>
                    </a:p>
                    <a:p>
                      <a:pPr marL="0" marR="0" lvl="0" indent="0" algn="l" rtl="0">
                        <a:lnSpc>
                          <a:spcPct val="100000"/>
                        </a:lnSpc>
                        <a:spcBef>
                          <a:spcPts val="1200"/>
                        </a:spcBef>
                        <a:spcAft>
                          <a:spcPts val="0"/>
                        </a:spcAft>
                        <a:buClr>
                          <a:schemeClr val="dk1"/>
                        </a:buClr>
                        <a:buSzPts val="1400"/>
                        <a:buFont typeface="Calibri"/>
                        <a:buNone/>
                      </a:pPr>
                      <a:endParaRPr sz="900">
                        <a:solidFill>
                          <a:schemeClr val="dk1"/>
                        </a:solidFill>
                        <a:latin typeface="Calibri"/>
                        <a:ea typeface="Calibri"/>
                        <a:cs typeface="Calibri"/>
                        <a:sym typeface="Calibri"/>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lvl="0" indent="0" algn="l" rtl="0">
                        <a:spcBef>
                          <a:spcPts val="1200"/>
                        </a:spcBef>
                        <a:spcAft>
                          <a:spcPts val="1200"/>
                        </a:spcAft>
                        <a:buClr>
                          <a:schemeClr val="dk1"/>
                        </a:buClr>
                        <a:buSzPts val="1100"/>
                        <a:buFont typeface="Arial"/>
                        <a:buNone/>
                      </a:pPr>
                      <a:r>
                        <a:rPr lang="en-GB" sz="900"/>
                        <a:t>To identify different ways of expressing specific emotions and relationships within a piece of drama through </a:t>
                      </a:r>
                      <a:r>
                        <a:rPr lang="en-GB" sz="900" b="1"/>
                        <a:t>body posture</a:t>
                      </a:r>
                      <a:r>
                        <a:rPr lang="en-GB" sz="900"/>
                        <a:t>,</a:t>
                      </a:r>
                      <a:r>
                        <a:rPr lang="en-GB" sz="900" b="1"/>
                        <a:t> 6Ps, facial expression , proxemics.</a:t>
                      </a:r>
                      <a:endParaRPr sz="900" b="1">
                        <a:latin typeface="Times New Roman"/>
                        <a:ea typeface="Times New Roman"/>
                        <a:cs typeface="Times New Roman"/>
                        <a:sym typeface="Times New Roman"/>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marR="0" lvl="0" indent="0" algn="l" rtl="0">
                        <a:spcBef>
                          <a:spcPts val="0"/>
                        </a:spcBef>
                        <a:spcAft>
                          <a:spcPts val="0"/>
                        </a:spcAft>
                        <a:buNone/>
                      </a:pPr>
                      <a:r>
                        <a:rPr lang="en-GB" sz="900"/>
                        <a:t>To identity and evaluate the effectiveness of expressing specific emotions and relationships through </a:t>
                      </a:r>
                      <a:r>
                        <a:rPr lang="en-GB" sz="900" b="1"/>
                        <a:t>movement, body language, interaction, reaction, relationships. proxemics, facial expressions</a:t>
                      </a:r>
                      <a:endParaRPr sz="900" b="1"/>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extLst>
                  <a:ext uri="{0D108BD9-81ED-4DB2-BD59-A6C34878D82A}">
                    <a16:rowId xmlns:a16="http://schemas.microsoft.com/office/drawing/2014/main" val="10003"/>
                  </a:ext>
                </a:extLst>
              </a:tr>
              <a:tr h="585225">
                <a:tc rowSpan="3">
                  <a:txBody>
                    <a:bodyPr/>
                    <a:lstStyle/>
                    <a:p>
                      <a:pPr marL="0" lvl="0" indent="0" algn="l" rtl="0">
                        <a:spcBef>
                          <a:spcPts val="0"/>
                        </a:spcBef>
                        <a:spcAft>
                          <a:spcPts val="0"/>
                        </a:spcAft>
                        <a:buNone/>
                      </a:pPr>
                      <a:r>
                        <a:rPr lang="en-GB" sz="1800" b="1">
                          <a:solidFill>
                            <a:schemeClr val="dk1"/>
                          </a:solidFill>
                        </a:rPr>
                        <a:t>Perform </a:t>
                      </a:r>
                      <a:endParaRPr sz="1800" b="1">
                        <a:solidFill>
                          <a:schemeClr val="dk1"/>
                        </a:solidFill>
                        <a:latin typeface="Calibri"/>
                        <a:ea typeface="Calibri"/>
                        <a:cs typeface="Calibri"/>
                        <a:sym typeface="Calibri"/>
                      </a:endParaRPr>
                    </a:p>
                  </a:txBody>
                  <a:tcPr marL="91450" marR="91450" marT="45725" marB="45725">
                    <a:lnL w="12700"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marR="0" lvl="0" indent="0" algn="l" rtl="0">
                        <a:lnSpc>
                          <a:spcPct val="100000"/>
                        </a:lnSpc>
                        <a:spcBef>
                          <a:spcPts val="0"/>
                        </a:spcBef>
                        <a:spcAft>
                          <a:spcPts val="0"/>
                        </a:spcAft>
                        <a:buClr>
                          <a:schemeClr val="dk1"/>
                        </a:buClr>
                        <a:buSzPts val="1400"/>
                        <a:buFont typeface="Arial"/>
                        <a:buNone/>
                      </a:pPr>
                      <a:r>
                        <a:rPr lang="en-GB" sz="900"/>
                        <a:t>U</a:t>
                      </a:r>
                      <a:r>
                        <a:rPr lang="en-GB" sz="900">
                          <a:solidFill>
                            <a:schemeClr val="dk1"/>
                          </a:solidFill>
                          <a:latin typeface="Calibri"/>
                          <a:ea typeface="Calibri"/>
                          <a:cs typeface="Calibri"/>
                          <a:sym typeface="Calibri"/>
                        </a:rPr>
                        <a:t>nderstanding performance skills help us understand real-life situations such as recognising emotion and feelings</a:t>
                      </a:r>
                      <a:r>
                        <a:rPr lang="en-GB" sz="900"/>
                        <a:t>,  </a:t>
                      </a:r>
                      <a:r>
                        <a:rPr lang="en-GB" sz="900" i="1"/>
                        <a:t>e.g. e</a:t>
                      </a:r>
                      <a:r>
                        <a:rPr lang="en-GB" sz="900" i="1">
                          <a:solidFill>
                            <a:schemeClr val="dk1"/>
                          </a:solidFill>
                          <a:latin typeface="Calibri"/>
                          <a:ea typeface="Calibri"/>
                          <a:cs typeface="Calibri"/>
                          <a:sym typeface="Calibri"/>
                        </a:rPr>
                        <a:t>xplore how characters are feeling with teacher support through </a:t>
                      </a:r>
                      <a:r>
                        <a:rPr lang="en-GB" sz="900" b="1" i="1"/>
                        <a:t>puppets , freeze frame , role pla</a:t>
                      </a:r>
                      <a:r>
                        <a:rPr lang="en-GB" sz="900" i="1"/>
                        <a:t>y area.</a:t>
                      </a:r>
                      <a:endParaRPr sz="900" i="1"/>
                    </a:p>
                    <a:p>
                      <a:pPr marL="0" marR="0" lvl="0" indent="0" algn="l" rtl="0">
                        <a:spcBef>
                          <a:spcPts val="0"/>
                        </a:spcBef>
                        <a:spcAft>
                          <a:spcPts val="0"/>
                        </a:spcAft>
                        <a:buClr>
                          <a:schemeClr val="dk1"/>
                        </a:buClr>
                        <a:buSzPts val="900"/>
                        <a:buFont typeface="Arial"/>
                        <a:buNone/>
                      </a:pPr>
                      <a:endParaRPr sz="900" u="none" strike="noStrike" cap="none"/>
                    </a:p>
                  </a:txBody>
                  <a:tcPr marL="91450" marR="91450" marT="45725" marB="45725">
                    <a:lnL w="952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marR="0" lvl="0" indent="0" algn="l" rtl="0">
                        <a:lnSpc>
                          <a:spcPct val="100000"/>
                        </a:lnSpc>
                        <a:spcBef>
                          <a:spcPts val="0"/>
                        </a:spcBef>
                        <a:spcAft>
                          <a:spcPts val="0"/>
                        </a:spcAft>
                        <a:buClr>
                          <a:schemeClr val="dk1"/>
                        </a:buClr>
                        <a:buSzPts val="1400"/>
                        <a:buFont typeface="Calibri"/>
                        <a:buNone/>
                      </a:pPr>
                      <a:r>
                        <a:rPr lang="en-GB" sz="900" dirty="0">
                          <a:solidFill>
                            <a:schemeClr val="dk1"/>
                          </a:solidFill>
                          <a:latin typeface="Calibri"/>
                          <a:ea typeface="Calibri"/>
                          <a:cs typeface="Calibri"/>
                          <a:sym typeface="Calibri"/>
                        </a:rPr>
                        <a:t>Varied performance skills can help us create and communicate characters</a:t>
                      </a:r>
                      <a:r>
                        <a:rPr lang="en-GB" sz="900" dirty="0"/>
                        <a:t>, </a:t>
                      </a:r>
                      <a:endParaRPr sz="900" dirty="0"/>
                    </a:p>
                    <a:p>
                      <a:pPr marL="0" marR="0" lvl="0" indent="0" algn="l" rtl="0">
                        <a:lnSpc>
                          <a:spcPct val="100000"/>
                        </a:lnSpc>
                        <a:spcBef>
                          <a:spcPts val="0"/>
                        </a:spcBef>
                        <a:spcAft>
                          <a:spcPts val="0"/>
                        </a:spcAft>
                        <a:buClr>
                          <a:schemeClr val="dk1"/>
                        </a:buClr>
                        <a:buSzPts val="1400"/>
                        <a:buFont typeface="Calibri"/>
                        <a:buNone/>
                      </a:pPr>
                      <a:r>
                        <a:rPr lang="en-GB" sz="900" i="1" dirty="0"/>
                        <a:t>e.g. e</a:t>
                      </a:r>
                      <a:r>
                        <a:rPr lang="en-GB" sz="900" i="1" dirty="0">
                          <a:solidFill>
                            <a:schemeClr val="dk1"/>
                          </a:solidFill>
                          <a:latin typeface="Calibri"/>
                          <a:ea typeface="Calibri"/>
                          <a:cs typeface="Calibri"/>
                          <a:sym typeface="Calibri"/>
                        </a:rPr>
                        <a:t>xplore the characters within a specific scene or section of the performance through </a:t>
                      </a:r>
                      <a:r>
                        <a:rPr lang="en-GB" sz="900" b="1" i="1" dirty="0"/>
                        <a:t>hot seating </a:t>
                      </a:r>
                      <a:r>
                        <a:rPr lang="en-GB" sz="900" i="1" dirty="0"/>
                        <a:t>and </a:t>
                      </a:r>
                      <a:r>
                        <a:rPr lang="en-GB" sz="900" b="1" i="1" dirty="0"/>
                        <a:t>Improvisation.</a:t>
                      </a:r>
                      <a:endParaRPr sz="900" b="1" i="1" dirty="0"/>
                    </a:p>
                    <a:p>
                      <a:pPr marL="0" marR="0" lvl="0" indent="0" algn="l" rtl="0">
                        <a:spcBef>
                          <a:spcPts val="0"/>
                        </a:spcBef>
                        <a:spcAft>
                          <a:spcPts val="0"/>
                        </a:spcAft>
                        <a:buNone/>
                      </a:pPr>
                      <a:endParaRPr sz="900" u="none" strike="noStrike" cap="none" dirty="0">
                        <a:solidFill>
                          <a:schemeClr val="dk1"/>
                        </a:solidFil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marR="0" lvl="0" indent="0" algn="l" rtl="0">
                        <a:lnSpc>
                          <a:spcPct val="100000"/>
                        </a:lnSpc>
                        <a:spcBef>
                          <a:spcPts val="0"/>
                        </a:spcBef>
                        <a:spcAft>
                          <a:spcPts val="0"/>
                        </a:spcAft>
                        <a:buClr>
                          <a:schemeClr val="dk1"/>
                        </a:buClr>
                        <a:buSzPts val="1400"/>
                        <a:buFont typeface="Calibri"/>
                        <a:buNone/>
                      </a:pPr>
                      <a:r>
                        <a:rPr lang="en-GB" sz="900">
                          <a:solidFill>
                            <a:schemeClr val="dk1"/>
                          </a:solidFill>
                          <a:latin typeface="Calibri"/>
                          <a:ea typeface="Calibri"/>
                          <a:cs typeface="Calibri"/>
                          <a:sym typeface="Calibri"/>
                        </a:rPr>
                        <a:t>Performances can be created t</a:t>
                      </a:r>
                      <a:r>
                        <a:rPr lang="en-GB" sz="900"/>
                        <a:t>o </a:t>
                      </a:r>
                      <a:r>
                        <a:rPr lang="en-GB" sz="900">
                          <a:solidFill>
                            <a:schemeClr val="dk1"/>
                          </a:solidFill>
                          <a:latin typeface="Calibri"/>
                          <a:ea typeface="Calibri"/>
                          <a:cs typeface="Calibri"/>
                          <a:sym typeface="Calibri"/>
                        </a:rPr>
                        <a:t> vary mood and atmosphere and have an impact on the audience</a:t>
                      </a:r>
                      <a:r>
                        <a:rPr lang="en-GB" sz="900"/>
                        <a:t>,  </a:t>
                      </a:r>
                      <a:r>
                        <a:rPr lang="en-GB" sz="900" i="1"/>
                        <a:t>e.g. s</a:t>
                      </a:r>
                      <a:r>
                        <a:rPr lang="en-GB" sz="900" i="1">
                          <a:solidFill>
                            <a:schemeClr val="dk1"/>
                          </a:solidFill>
                          <a:latin typeface="Calibri"/>
                          <a:ea typeface="Calibri"/>
                          <a:cs typeface="Calibri"/>
                          <a:sym typeface="Calibri"/>
                        </a:rPr>
                        <a:t>tudy a play or story (across genres) and interpret </a:t>
                      </a:r>
                      <a:r>
                        <a:rPr lang="en-GB" sz="900" b="1" i="1">
                          <a:solidFill>
                            <a:schemeClr val="dk1"/>
                          </a:solidFill>
                        </a:rPr>
                        <a:t>devised</a:t>
                      </a:r>
                      <a:r>
                        <a:rPr lang="en-GB" sz="900" i="1">
                          <a:solidFill>
                            <a:schemeClr val="dk1"/>
                          </a:solidFill>
                          <a:latin typeface="Calibri"/>
                          <a:ea typeface="Calibri"/>
                          <a:cs typeface="Calibri"/>
                          <a:sym typeface="Calibri"/>
                        </a:rPr>
                        <a:t> script or an existing script considering the context</a:t>
                      </a:r>
                      <a:r>
                        <a:rPr lang="en-GB" sz="900" i="1"/>
                        <a:t> using </a:t>
                      </a:r>
                      <a:r>
                        <a:rPr lang="en-GB" sz="900" b="1" i="1"/>
                        <a:t>freeze frames, tableaux, monologues.</a:t>
                      </a:r>
                      <a:endParaRPr sz="900" b="0" u="none" strike="noStrike" cap="none">
                        <a:solidFill>
                          <a:schemeClr val="dk1"/>
                        </a:solidFill>
                        <a:latin typeface="Calibri"/>
                        <a:ea typeface="Calibri"/>
                        <a:cs typeface="Calibri"/>
                        <a:sym typeface="Calibri"/>
                      </a:endParaRPr>
                    </a:p>
                  </a:txBody>
                  <a:tcPr marL="68575" marR="68575" marT="36200" marB="3620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lvl="0" indent="-228600" algn="l" rtl="0">
                        <a:spcBef>
                          <a:spcPts val="1200"/>
                        </a:spcBef>
                        <a:spcAft>
                          <a:spcPts val="1200"/>
                        </a:spcAft>
                        <a:buClr>
                          <a:schemeClr val="dk1"/>
                        </a:buClr>
                        <a:buSzPts val="1100"/>
                        <a:buFont typeface="Arial"/>
                        <a:buNone/>
                      </a:pPr>
                      <a:r>
                        <a:rPr lang="en-GB" sz="700">
                          <a:latin typeface="Times New Roman"/>
                          <a:ea typeface="Times New Roman"/>
                          <a:cs typeface="Times New Roman"/>
                          <a:sym typeface="Times New Roman"/>
                        </a:rPr>
                        <a:t>         </a:t>
                      </a:r>
                      <a:r>
                        <a:rPr lang="en-GB" sz="900"/>
                        <a:t>Performance</a:t>
                      </a:r>
                      <a:r>
                        <a:rPr lang="en-GB" sz="900" b="1"/>
                        <a:t> genres</a:t>
                      </a:r>
                      <a:r>
                        <a:rPr lang="en-GB" sz="900"/>
                        <a:t> require different application of performance skills to achieve intended impact for audience.</a:t>
                      </a:r>
                      <a:endParaRPr sz="90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lvl="0" indent="-228600" algn="l" rtl="0">
                        <a:spcBef>
                          <a:spcPts val="1200"/>
                        </a:spcBef>
                        <a:spcAft>
                          <a:spcPts val="1200"/>
                        </a:spcAft>
                        <a:buClr>
                          <a:schemeClr val="dk1"/>
                        </a:buClr>
                        <a:buSzPts val="1100"/>
                        <a:buFont typeface="Arial"/>
                        <a:buNone/>
                      </a:pPr>
                      <a:r>
                        <a:rPr lang="en-GB" sz="900"/>
                        <a:t>       Performance </a:t>
                      </a:r>
                      <a:r>
                        <a:rPr lang="en-GB" sz="900" b="1"/>
                        <a:t>styles</a:t>
                      </a:r>
                      <a:r>
                        <a:rPr lang="en-GB" sz="900"/>
                        <a:t> require different application of performance skills to achieve intended impact for audience.</a:t>
                      </a:r>
                      <a:endParaRPr sz="90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extLst>
                  <a:ext uri="{0D108BD9-81ED-4DB2-BD59-A6C34878D82A}">
                    <a16:rowId xmlns:a16="http://schemas.microsoft.com/office/drawing/2014/main" val="10004"/>
                  </a:ext>
                </a:extLst>
              </a:tr>
              <a:tr h="585225">
                <a:tc vMerge="1">
                  <a:txBody>
                    <a:bodyPr/>
                    <a:lstStyle/>
                    <a:p>
                      <a:endParaRPr lang="en-US"/>
                    </a:p>
                  </a:txBody>
                  <a:tcPr/>
                </a:tc>
                <a:tc>
                  <a:txBody>
                    <a:bodyPr/>
                    <a:lstStyle/>
                    <a:p>
                      <a:pPr marL="0" marR="0" lvl="0" indent="0" algn="l" rtl="0">
                        <a:lnSpc>
                          <a:spcPct val="100000"/>
                        </a:lnSpc>
                        <a:spcBef>
                          <a:spcPts val="0"/>
                        </a:spcBef>
                        <a:spcAft>
                          <a:spcPts val="0"/>
                        </a:spcAft>
                        <a:buNone/>
                      </a:pPr>
                      <a:r>
                        <a:rPr lang="en-GB" sz="900"/>
                        <a:t>Take part in performance, share work in front of others, act in role.</a:t>
                      </a:r>
                      <a:endParaRPr sz="900" u="none" strike="noStrike" cap="none"/>
                    </a:p>
                  </a:txBody>
                  <a:tcPr marL="91450" marR="91450" marT="45725" marB="45725">
                    <a:lnL w="952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lvl="0" indent="0" algn="l" rtl="0">
                        <a:lnSpc>
                          <a:spcPct val="100000"/>
                        </a:lnSpc>
                        <a:spcBef>
                          <a:spcPts val="1200"/>
                        </a:spcBef>
                        <a:spcAft>
                          <a:spcPts val="0"/>
                        </a:spcAft>
                        <a:buClr>
                          <a:schemeClr val="dk1"/>
                        </a:buClr>
                        <a:buSzPts val="1100"/>
                        <a:buFont typeface="Arial"/>
                        <a:buNone/>
                      </a:pPr>
                      <a:r>
                        <a:rPr lang="en-GB" sz="900" dirty="0"/>
                        <a:t>Understand the importance of their role for the success of the group activity/ performance.</a:t>
                      </a:r>
                      <a:endParaRPr sz="900" dirty="0"/>
                    </a:p>
                    <a:p>
                      <a:pPr marL="0" marR="0" lvl="0" indent="0" algn="l" rtl="0">
                        <a:lnSpc>
                          <a:spcPct val="100000"/>
                        </a:lnSpc>
                        <a:spcBef>
                          <a:spcPts val="1200"/>
                        </a:spcBef>
                        <a:spcAft>
                          <a:spcPts val="0"/>
                        </a:spcAft>
                        <a:buNone/>
                      </a:pPr>
                      <a:endParaRPr sz="900" u="none" strike="noStrike" cap="none"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lvl="0" indent="0" algn="l" rtl="0">
                        <a:lnSpc>
                          <a:spcPct val="100000"/>
                        </a:lnSpc>
                        <a:spcBef>
                          <a:spcPts val="1200"/>
                        </a:spcBef>
                        <a:spcAft>
                          <a:spcPts val="0"/>
                        </a:spcAft>
                        <a:buClr>
                          <a:schemeClr val="dk1"/>
                        </a:buClr>
                        <a:buSzPts val="1100"/>
                        <a:buFont typeface="Arial"/>
                        <a:buNone/>
                      </a:pPr>
                      <a:r>
                        <a:rPr lang="en-GB" sz="900" dirty="0"/>
                        <a:t>Understand the importance of their role and the role of others, including interaction during performance, to the success of the piece and when meeting their aims.</a:t>
                      </a:r>
                      <a:endParaRPr sz="900" dirty="0"/>
                    </a:p>
                    <a:p>
                      <a:pPr marL="0" marR="0" lvl="0" indent="0" algn="l" rtl="0">
                        <a:lnSpc>
                          <a:spcPct val="100000"/>
                        </a:lnSpc>
                        <a:spcBef>
                          <a:spcPts val="1200"/>
                        </a:spcBef>
                        <a:spcAft>
                          <a:spcPts val="0"/>
                        </a:spcAft>
                        <a:buNone/>
                      </a:pPr>
                      <a:endParaRPr sz="900" u="none" strike="noStrike" cap="none" dirty="0"/>
                    </a:p>
                  </a:txBody>
                  <a:tcPr marL="68575" marR="68575" marT="36200" marB="3620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marR="0" lvl="0" indent="0" algn="l" rtl="0">
                        <a:spcBef>
                          <a:spcPts val="0"/>
                        </a:spcBef>
                        <a:spcAft>
                          <a:spcPts val="0"/>
                        </a:spcAft>
                        <a:buNone/>
                      </a:pPr>
                      <a:r>
                        <a:rPr lang="en-GB" sz="900"/>
                        <a:t>Understand and begin to evaluate the importance of showing commitment to the piece, working cooperatively alongside others in order to produce a successful piece.</a:t>
                      </a:r>
                      <a:endParaRPr sz="90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marR="0" lvl="0" indent="0" algn="l" rtl="0">
                        <a:spcBef>
                          <a:spcPts val="0"/>
                        </a:spcBef>
                        <a:spcAft>
                          <a:spcPts val="0"/>
                        </a:spcAft>
                        <a:buNone/>
                      </a:pPr>
                      <a:r>
                        <a:rPr lang="en-GB" sz="900"/>
                        <a:t>Reflect and review the importance of showing commitment to the piece and how they have effectively produced a performance. </a:t>
                      </a:r>
                      <a:endParaRPr sz="90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extLst>
                  <a:ext uri="{0D108BD9-81ED-4DB2-BD59-A6C34878D82A}">
                    <a16:rowId xmlns:a16="http://schemas.microsoft.com/office/drawing/2014/main" val="10005"/>
                  </a:ext>
                </a:extLst>
              </a:tr>
              <a:tr h="585225">
                <a:tc vMerge="1">
                  <a:txBody>
                    <a:bodyPr/>
                    <a:lstStyle/>
                    <a:p>
                      <a:endParaRPr lang="en-US"/>
                    </a:p>
                  </a:txBody>
                  <a:tcPr/>
                </a:tc>
                <a:tc>
                  <a:txBody>
                    <a:bodyPr/>
                    <a:lstStyle/>
                    <a:p>
                      <a:pPr marL="0" marR="0" lvl="0" indent="0" algn="l" rtl="0">
                        <a:lnSpc>
                          <a:spcPct val="100000"/>
                        </a:lnSpc>
                        <a:spcBef>
                          <a:spcPts val="0"/>
                        </a:spcBef>
                        <a:spcAft>
                          <a:spcPts val="0"/>
                        </a:spcAft>
                        <a:buNone/>
                      </a:pPr>
                      <a:r>
                        <a:rPr lang="en-GB" sz="900"/>
                        <a:t>With support, be aware of an audience when performing,  </a:t>
                      </a:r>
                      <a:r>
                        <a:rPr lang="en-GB" sz="900" i="1"/>
                        <a:t>e.g. always face the audience.</a:t>
                      </a:r>
                      <a:endParaRPr sz="900" i="1" u="none" strike="noStrike" cap="none"/>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lvl="0" indent="0" algn="l" rtl="0">
                        <a:lnSpc>
                          <a:spcPct val="100000"/>
                        </a:lnSpc>
                        <a:spcBef>
                          <a:spcPts val="1200"/>
                        </a:spcBef>
                        <a:spcAft>
                          <a:spcPts val="1200"/>
                        </a:spcAft>
                        <a:buNone/>
                      </a:pPr>
                      <a:r>
                        <a:rPr lang="en-GB" sz="900"/>
                        <a:t>Begin to incorporate and be aware of the </a:t>
                      </a:r>
                      <a:r>
                        <a:rPr lang="en-GB" sz="900" b="1"/>
                        <a:t>6 P’s </a:t>
                      </a:r>
                      <a:r>
                        <a:rPr lang="en-GB" sz="900"/>
                        <a:t>in performance and develop confidence performing in front of an audience. </a:t>
                      </a:r>
                      <a:endParaRPr sz="900" u="none" strike="noStrike" cap="none"/>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lvl="0" indent="0" algn="l" rtl="0">
                        <a:lnSpc>
                          <a:spcPct val="100000"/>
                        </a:lnSpc>
                        <a:spcBef>
                          <a:spcPts val="1200"/>
                        </a:spcBef>
                        <a:spcAft>
                          <a:spcPts val="1200"/>
                        </a:spcAft>
                        <a:buNone/>
                      </a:pPr>
                      <a:r>
                        <a:rPr lang="en-GB" sz="900" dirty="0"/>
                        <a:t>Incorporate the </a:t>
                      </a:r>
                      <a:r>
                        <a:rPr lang="en-GB" sz="900" b="1" dirty="0"/>
                        <a:t>6P’s</a:t>
                      </a:r>
                      <a:r>
                        <a:rPr lang="en-GB" sz="900" dirty="0"/>
                        <a:t> in performance and follow stage directions confidently when performing in front of an audience. </a:t>
                      </a:r>
                      <a:endParaRPr sz="900" u="none" strike="noStrike" cap="none" dirty="0"/>
                    </a:p>
                  </a:txBody>
                  <a:tcPr marL="68575" marR="68575" marT="36200" marB="3620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marR="0" lvl="0" indent="0" algn="l" rtl="0">
                        <a:spcBef>
                          <a:spcPts val="0"/>
                        </a:spcBef>
                        <a:spcAft>
                          <a:spcPts val="0"/>
                        </a:spcAft>
                        <a:buNone/>
                      </a:pPr>
                      <a:r>
                        <a:rPr lang="en-GB" sz="900" dirty="0"/>
                        <a:t>Alongside effective use of the P’s effectively carry out </a:t>
                      </a:r>
                      <a:r>
                        <a:rPr lang="en-GB" sz="900" b="1" dirty="0"/>
                        <a:t>blocking</a:t>
                      </a:r>
                      <a:r>
                        <a:rPr lang="en-GB" sz="900" dirty="0"/>
                        <a:t> and display within the performance an awareness to the other characters. Review own and others’ performance  and develop further. </a:t>
                      </a:r>
                      <a:endParaRPr sz="9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tc>
                  <a:txBody>
                    <a:bodyPr/>
                    <a:lstStyle/>
                    <a:p>
                      <a:pPr marL="0" lvl="0" indent="0" algn="l" rtl="0">
                        <a:spcBef>
                          <a:spcPts val="0"/>
                        </a:spcBef>
                        <a:spcAft>
                          <a:spcPts val="0"/>
                        </a:spcAft>
                        <a:buClr>
                          <a:schemeClr val="dk1"/>
                        </a:buClr>
                        <a:buSzPts val="1100"/>
                        <a:buFont typeface="Arial"/>
                        <a:buNone/>
                      </a:pPr>
                      <a:r>
                        <a:rPr lang="en-GB" sz="900" dirty="0"/>
                        <a:t>Alongside effective use of the</a:t>
                      </a:r>
                      <a:r>
                        <a:rPr lang="en-GB" sz="900" b="1" dirty="0"/>
                        <a:t> 6P’s</a:t>
                      </a:r>
                      <a:r>
                        <a:rPr lang="en-GB" sz="900" dirty="0"/>
                        <a:t> effectively carry out </a:t>
                      </a:r>
                      <a:r>
                        <a:rPr lang="en-GB" sz="900" b="1" dirty="0"/>
                        <a:t>blocking</a:t>
                      </a:r>
                      <a:r>
                        <a:rPr lang="en-GB" sz="900" dirty="0"/>
                        <a:t> and display within the performance an awareness to the other characters. Building an awareness of </a:t>
                      </a:r>
                      <a:r>
                        <a:rPr lang="en-GB" sz="900" b="1" dirty="0"/>
                        <a:t>proxemics</a:t>
                      </a:r>
                      <a:r>
                        <a:rPr lang="en-GB" sz="900" dirty="0"/>
                        <a:t> and </a:t>
                      </a:r>
                      <a:r>
                        <a:rPr lang="en-GB" sz="900" b="1" dirty="0"/>
                        <a:t>levels</a:t>
                      </a:r>
                      <a:r>
                        <a:rPr lang="en-GB" sz="900" dirty="0"/>
                        <a:t>, drawing on the feedback. </a:t>
                      </a:r>
                      <a:endParaRPr sz="9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D">
                        <a:alpha val="20000"/>
                      </a:srgbClr>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2" name="TextBox 1">
            <a:extLst>
              <a:ext uri="{FF2B5EF4-FFF2-40B4-BE49-F238E27FC236}">
                <a16:creationId xmlns:a16="http://schemas.microsoft.com/office/drawing/2014/main" id="{CCB6B277-3E2E-1B5E-CDF5-47B85AEDD2C7}"/>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59" name="Google Shape;159;g204ff8ebb48_4_215"/>
          <p:cNvGraphicFramePr/>
          <p:nvPr>
            <p:extLst>
              <p:ext uri="{D42A27DB-BD31-4B8C-83A1-F6EECF244321}">
                <p14:modId xmlns:p14="http://schemas.microsoft.com/office/powerpoint/2010/main" val="1040443728"/>
              </p:ext>
            </p:extLst>
          </p:nvPr>
        </p:nvGraphicFramePr>
        <p:xfrm>
          <a:off x="292652" y="149085"/>
          <a:ext cx="11634300" cy="6353058"/>
        </p:xfrm>
        <a:graphic>
          <a:graphicData uri="http://schemas.openxmlformats.org/drawingml/2006/table">
            <a:tbl>
              <a:tblPr firstRow="1" bandRow="1">
                <a:noFill/>
              </a:tblPr>
              <a:tblGrid>
                <a:gridCol w="1939050">
                  <a:extLst>
                    <a:ext uri="{9D8B030D-6E8A-4147-A177-3AD203B41FA5}">
                      <a16:colId xmlns:a16="http://schemas.microsoft.com/office/drawing/2014/main" val="20000"/>
                    </a:ext>
                  </a:extLst>
                </a:gridCol>
                <a:gridCol w="1939050">
                  <a:extLst>
                    <a:ext uri="{9D8B030D-6E8A-4147-A177-3AD203B41FA5}">
                      <a16:colId xmlns:a16="http://schemas.microsoft.com/office/drawing/2014/main" val="20001"/>
                    </a:ext>
                  </a:extLst>
                </a:gridCol>
                <a:gridCol w="1939050">
                  <a:extLst>
                    <a:ext uri="{9D8B030D-6E8A-4147-A177-3AD203B41FA5}">
                      <a16:colId xmlns:a16="http://schemas.microsoft.com/office/drawing/2014/main" val="20002"/>
                    </a:ext>
                  </a:extLst>
                </a:gridCol>
                <a:gridCol w="1939050">
                  <a:extLst>
                    <a:ext uri="{9D8B030D-6E8A-4147-A177-3AD203B41FA5}">
                      <a16:colId xmlns:a16="http://schemas.microsoft.com/office/drawing/2014/main" val="20003"/>
                    </a:ext>
                  </a:extLst>
                </a:gridCol>
                <a:gridCol w="1939050">
                  <a:extLst>
                    <a:ext uri="{9D8B030D-6E8A-4147-A177-3AD203B41FA5}">
                      <a16:colId xmlns:a16="http://schemas.microsoft.com/office/drawing/2014/main" val="20004"/>
                    </a:ext>
                  </a:extLst>
                </a:gridCol>
                <a:gridCol w="1939050">
                  <a:extLst>
                    <a:ext uri="{9D8B030D-6E8A-4147-A177-3AD203B41FA5}">
                      <a16:colId xmlns:a16="http://schemas.microsoft.com/office/drawing/2014/main" val="20005"/>
                    </a:ext>
                  </a:extLst>
                </a:gridCol>
              </a:tblGrid>
              <a:tr h="902375">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400" u="none" strike="noStrike" cap="none" dirty="0">
                          <a:solidFill>
                            <a:schemeClr val="bg1"/>
                          </a:solidFill>
                        </a:rPr>
                        <a:t>Exploring the expressive arts is essential to developing artistic skills and knowledge and it enables learners to become curious and creative individuals.</a:t>
                      </a:r>
                      <a:endParaRPr sz="1400" u="none" strike="noStrike" cap="none" dirty="0">
                        <a:solidFill>
                          <a:schemeClr val="bg1"/>
                        </a:solidFill>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Responding and reflecting, both as artist and audience, is a fundamental part of learning in the expressive arts.</a:t>
                      </a:r>
                      <a:endParaRPr sz="1400" u="none" strike="noStrike" cap="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Creating combines skills and knowledge, drawing on the senses, inspiration and imagination.</a:t>
                      </a:r>
                      <a:endParaRPr sz="1400" u="none" strike="noStrike" cap="none" dirty="0">
                        <a:solidFill>
                          <a:schemeClr val="lt1"/>
                        </a:solidFil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extLst>
                  <a:ext uri="{0D108BD9-81ED-4DB2-BD59-A6C34878D82A}">
                    <a16:rowId xmlns:a16="http://schemas.microsoft.com/office/drawing/2014/main" val="10000"/>
                  </a:ext>
                </a:extLst>
              </a:tr>
              <a:tr h="494175">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 Techniques – Communication – Context - Creating</a:t>
                      </a:r>
                      <a:endParaRPr dirty="0"/>
                    </a:p>
                  </a:txBody>
                  <a:tcPr marL="91450" marR="91450" marT="45725" marB="45725">
                    <a:solidFill>
                      <a:srgbClr val="00B0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558125">
                <a:tc>
                  <a:txBody>
                    <a:bodyPr/>
                    <a:lstStyle/>
                    <a:p>
                      <a:pPr marL="0" lvl="0" indent="0" algn="ctr" rtl="0">
                        <a:spcBef>
                          <a:spcPts val="0"/>
                        </a:spcBef>
                        <a:spcAft>
                          <a:spcPts val="0"/>
                        </a:spcAft>
                        <a:buClr>
                          <a:schemeClr val="dk1"/>
                        </a:buClr>
                        <a:buSzPts val="1100"/>
                        <a:buFont typeface="Calibri"/>
                        <a:buNone/>
                      </a:pPr>
                      <a:r>
                        <a:rPr lang="en-GB" sz="1400" b="1" dirty="0"/>
                        <a:t>DRAMA</a:t>
                      </a:r>
                      <a:endParaRPr sz="1400" b="1" u="none" strike="noStrike" cap="none" dirty="0"/>
                    </a:p>
                  </a:txBody>
                  <a:tcPr marL="91450" marR="91450" marT="45725" marB="45725">
                    <a:lnB w="12700" cap="flat" cmpd="sng">
                      <a:solidFill>
                        <a:schemeClr val="lt1"/>
                      </a:solidFill>
                      <a:prstDash val="solid"/>
                      <a:round/>
                      <a:headEnd type="none" w="sm" len="sm"/>
                      <a:tailEnd type="none" w="sm" len="sm"/>
                    </a:lnB>
                    <a:solidFill>
                      <a:srgbClr val="00B0DE">
                        <a:alpha val="70196"/>
                      </a:srgbClr>
                    </a:solidFill>
                  </a:tcPr>
                </a:tc>
                <a:tc>
                  <a:txBody>
                    <a:bodyPr/>
                    <a:lstStyle/>
                    <a:p>
                      <a:pPr marL="0" marR="0" lvl="0" indent="0" algn="ctr" rtl="0">
                        <a:spcBef>
                          <a:spcPts val="0"/>
                        </a:spcBef>
                        <a:spcAft>
                          <a:spcPts val="0"/>
                        </a:spcAft>
                        <a:buNone/>
                      </a:pPr>
                      <a:r>
                        <a:rPr lang="en-GB" sz="1400" b="1" u="none" strike="noStrike" cap="none" dirty="0"/>
                        <a:t>PS1</a:t>
                      </a:r>
                      <a:endParaRPr sz="1400" b="1" dirty="0"/>
                    </a:p>
                  </a:txBody>
                  <a:tcPr marL="91450" marR="91450" marT="45725" marB="45725">
                    <a:lnB w="12700" cap="flat" cmpd="sng">
                      <a:solidFill>
                        <a:schemeClr val="lt1"/>
                      </a:solidFill>
                      <a:prstDash val="solid"/>
                      <a:round/>
                      <a:headEnd type="none" w="sm" len="sm"/>
                      <a:tailEnd type="none" w="sm" len="sm"/>
                    </a:lnB>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PS2</a:t>
                      </a:r>
                      <a:endParaRPr sz="1400" b="1" dirty="0"/>
                    </a:p>
                  </a:txBody>
                  <a:tcPr marL="91450" marR="91450" marT="45725" marB="45725">
                    <a:lnB w="12700" cap="flat" cmpd="sng">
                      <a:solidFill>
                        <a:schemeClr val="lt1"/>
                      </a:solidFill>
                      <a:prstDash val="solid"/>
                      <a:round/>
                      <a:headEnd type="none" w="sm" len="sm"/>
                      <a:tailEnd type="none" w="sm" len="sm"/>
                    </a:lnB>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PS3</a:t>
                      </a:r>
                      <a:endParaRPr sz="1400" b="1" dirty="0"/>
                    </a:p>
                    <a:p>
                      <a:pPr marL="0" marR="0" lvl="0" indent="0" algn="ctr" rtl="0">
                        <a:spcBef>
                          <a:spcPts val="0"/>
                        </a:spcBef>
                        <a:spcAft>
                          <a:spcPts val="0"/>
                        </a:spcAft>
                        <a:buNone/>
                      </a:pPr>
                      <a:endParaRPr sz="1400" b="1" dirty="0"/>
                    </a:p>
                  </a:txBody>
                  <a:tcPr marL="91450" marR="91450" marT="45725" marB="45725">
                    <a:lnB w="12700" cap="flat" cmpd="sng">
                      <a:solidFill>
                        <a:schemeClr val="lt1"/>
                      </a:solidFill>
                      <a:prstDash val="solid"/>
                      <a:round/>
                      <a:headEnd type="none" w="sm" len="sm"/>
                      <a:tailEnd type="none" w="sm" len="sm"/>
                    </a:lnB>
                    <a:solidFill>
                      <a:srgbClr val="00B0DE">
                        <a:alpha val="70196"/>
                      </a:srgbClr>
                    </a:solidFill>
                  </a:tcPr>
                </a:tc>
                <a:tc>
                  <a:txBody>
                    <a:bodyPr/>
                    <a:lstStyle/>
                    <a:p>
                      <a:pPr marL="0" marR="0" lvl="0" indent="0" algn="ctr" rtl="0">
                        <a:spcBef>
                          <a:spcPts val="0"/>
                        </a:spcBef>
                        <a:spcAft>
                          <a:spcPts val="0"/>
                        </a:spcAft>
                        <a:buNone/>
                      </a:pPr>
                      <a:r>
                        <a:rPr lang="en-GB" sz="1400" b="1" dirty="0"/>
                        <a:t>PS4</a:t>
                      </a:r>
                      <a:endParaRPr sz="1400" b="1" dirty="0"/>
                    </a:p>
                  </a:txBody>
                  <a:tcPr marL="91450" marR="91450" marT="45725" marB="45725">
                    <a:lnB w="12700" cap="flat" cmpd="sng">
                      <a:solidFill>
                        <a:schemeClr val="lt1"/>
                      </a:solidFill>
                      <a:prstDash val="solid"/>
                      <a:round/>
                      <a:headEnd type="none" w="sm" len="sm"/>
                      <a:tailEnd type="none" w="sm" len="sm"/>
                    </a:lnB>
                    <a:solidFill>
                      <a:srgbClr val="00B0DE">
                        <a:alpha val="70196"/>
                      </a:srgbClr>
                    </a:solidFill>
                  </a:tcPr>
                </a:tc>
                <a:tc>
                  <a:txBody>
                    <a:bodyPr/>
                    <a:lstStyle/>
                    <a:p>
                      <a:pPr marL="0" marR="0" lvl="0" indent="0" algn="ctr" rtl="0">
                        <a:spcBef>
                          <a:spcPts val="0"/>
                        </a:spcBef>
                        <a:spcAft>
                          <a:spcPts val="0"/>
                        </a:spcAft>
                        <a:buNone/>
                      </a:pPr>
                      <a:r>
                        <a:rPr lang="en-GB" sz="1400" b="1" dirty="0"/>
                        <a:t>PS5</a:t>
                      </a:r>
                      <a:endParaRPr sz="1400" b="1" dirty="0"/>
                    </a:p>
                  </a:txBody>
                  <a:tcPr marL="91450" marR="91450" marT="45725" marB="45725">
                    <a:lnB w="12700" cap="flat" cmpd="sng">
                      <a:solidFill>
                        <a:schemeClr val="lt1"/>
                      </a:solidFill>
                      <a:prstDash val="solid"/>
                      <a:round/>
                      <a:headEnd type="none" w="sm" len="sm"/>
                      <a:tailEnd type="none" w="sm" len="sm"/>
                    </a:lnB>
                    <a:solidFill>
                      <a:srgbClr val="00B0DE">
                        <a:alpha val="70196"/>
                      </a:srgbClr>
                    </a:solidFill>
                  </a:tcPr>
                </a:tc>
                <a:extLst>
                  <a:ext uri="{0D108BD9-81ED-4DB2-BD59-A6C34878D82A}">
                    <a16:rowId xmlns:a16="http://schemas.microsoft.com/office/drawing/2014/main" val="10002"/>
                  </a:ext>
                </a:extLst>
              </a:tr>
              <a:tr h="1395275">
                <a:tc rowSpan="2">
                  <a:txBody>
                    <a:bodyPr/>
                    <a:lstStyle/>
                    <a:p>
                      <a:pPr marL="0" lvl="0" indent="0" algn="l" rtl="0">
                        <a:spcBef>
                          <a:spcPts val="0"/>
                        </a:spcBef>
                        <a:spcAft>
                          <a:spcPts val="0"/>
                        </a:spcAft>
                        <a:buNone/>
                      </a:pPr>
                      <a:r>
                        <a:rPr lang="en-GB" sz="1800" b="1" dirty="0">
                          <a:solidFill>
                            <a:schemeClr val="dk1"/>
                          </a:solidFill>
                        </a:rPr>
                        <a:t>Audience</a:t>
                      </a:r>
                      <a:endParaRPr sz="1800" b="1" dirty="0">
                        <a:solidFill>
                          <a:schemeClr val="dk1"/>
                        </a:solidFill>
                        <a:latin typeface="Calibri"/>
                        <a:ea typeface="Calibri"/>
                        <a:cs typeface="Calibri"/>
                        <a:sym typeface="Calibri"/>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1400"/>
                        <a:buFont typeface="Calibri"/>
                        <a:buNone/>
                      </a:pPr>
                      <a:r>
                        <a:rPr lang="en-GB" sz="900" b="0" i="0" dirty="0">
                          <a:solidFill>
                            <a:schemeClr val="dk1"/>
                          </a:solidFill>
                          <a:latin typeface="Calibri"/>
                          <a:ea typeface="Calibri"/>
                          <a:cs typeface="Calibri"/>
                          <a:sym typeface="Calibri"/>
                        </a:rPr>
                        <a:t>Express basic likes / dislikes, considering how work makes them feel, taking part as an audience member</a:t>
                      </a:r>
                      <a:r>
                        <a:rPr lang="en-GB" sz="900" dirty="0"/>
                        <a:t>, </a:t>
                      </a:r>
                      <a:r>
                        <a:rPr lang="en-GB" sz="900" i="1" dirty="0"/>
                        <a:t>e.g. p</a:t>
                      </a:r>
                      <a:r>
                        <a:rPr lang="en-GB" sz="900" b="0" i="1" dirty="0">
                          <a:solidFill>
                            <a:schemeClr val="dk1"/>
                          </a:solidFill>
                          <a:latin typeface="Calibri"/>
                          <a:ea typeface="Calibri"/>
                          <a:cs typeface="Calibri"/>
                          <a:sym typeface="Calibri"/>
                        </a:rPr>
                        <a:t>resenting/sharing work in front of others in varied forms, active participation. (In front of / “facing” an audience). Respond to performances, celebrating success.</a:t>
                      </a:r>
                      <a:endParaRPr sz="900" i="1" u="none" strike="noStrike" cap="none"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1400"/>
                        <a:buFont typeface="Calibri"/>
                        <a:buNone/>
                      </a:pPr>
                      <a:r>
                        <a:rPr lang="en-GB" sz="900" b="0" i="0">
                          <a:solidFill>
                            <a:schemeClr val="dk1"/>
                          </a:solidFill>
                          <a:latin typeface="Calibri"/>
                          <a:ea typeface="Calibri"/>
                          <a:cs typeface="Calibri"/>
                          <a:sym typeface="Calibri"/>
                        </a:rPr>
                        <a:t>Increase detail of opinions given in response to work seen (peer and video/live theatre), considering how work makes them feel, taking part as an active audience member</a:t>
                      </a:r>
                      <a:r>
                        <a:rPr lang="en-GB" sz="900"/>
                        <a:t>,  </a:t>
                      </a:r>
                      <a:r>
                        <a:rPr lang="en-GB" sz="900" i="1"/>
                        <a:t>e.g. p</a:t>
                      </a:r>
                      <a:r>
                        <a:rPr lang="en-GB" sz="900" b="0" i="1">
                          <a:solidFill>
                            <a:schemeClr val="dk1"/>
                          </a:solidFill>
                          <a:latin typeface="Calibri"/>
                          <a:ea typeface="Calibri"/>
                          <a:cs typeface="Calibri"/>
                          <a:sym typeface="Calibri"/>
                        </a:rPr>
                        <a:t>rovide feedback to performances and explain how it makes them feel and met the criteria.</a:t>
                      </a:r>
                      <a:endParaRPr sz="900" i="1" u="none" strike="noStrike" cap="none"/>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1400"/>
                        <a:buFont typeface="Calibri"/>
                        <a:buNone/>
                      </a:pPr>
                      <a:r>
                        <a:rPr lang="en-GB" sz="900" b="0" i="0">
                          <a:solidFill>
                            <a:schemeClr val="dk1"/>
                          </a:solidFill>
                          <a:latin typeface="Calibri"/>
                          <a:ea typeface="Calibri"/>
                          <a:cs typeface="Calibri"/>
                          <a:sym typeface="Calibri"/>
                        </a:rPr>
                        <a:t>Give detailed opinions in response to work seen (peer and video/live theatre), considering </a:t>
                      </a:r>
                      <a:r>
                        <a:rPr lang="en-GB" sz="900" b="1" i="0">
                          <a:solidFill>
                            <a:schemeClr val="dk1"/>
                          </a:solidFill>
                          <a:latin typeface="Calibri"/>
                          <a:ea typeface="Calibri"/>
                          <a:cs typeface="Calibri"/>
                          <a:sym typeface="Calibri"/>
                        </a:rPr>
                        <a:t>purpose</a:t>
                      </a:r>
                      <a:r>
                        <a:rPr lang="en-GB" sz="900" b="0" i="0">
                          <a:solidFill>
                            <a:schemeClr val="dk1"/>
                          </a:solidFill>
                          <a:latin typeface="Calibri"/>
                          <a:ea typeface="Calibri"/>
                          <a:cs typeface="Calibri"/>
                          <a:sym typeface="Calibri"/>
                        </a:rPr>
                        <a:t>, </a:t>
                      </a:r>
                      <a:r>
                        <a:rPr lang="en-GB" sz="900" b="1" i="0">
                          <a:solidFill>
                            <a:schemeClr val="dk1"/>
                          </a:solidFill>
                          <a:latin typeface="Calibri"/>
                          <a:ea typeface="Calibri"/>
                          <a:cs typeface="Calibri"/>
                          <a:sym typeface="Calibri"/>
                        </a:rPr>
                        <a:t>technical features </a:t>
                      </a:r>
                      <a:r>
                        <a:rPr lang="en-GB" sz="900" b="0" i="0">
                          <a:solidFill>
                            <a:schemeClr val="dk1"/>
                          </a:solidFill>
                          <a:latin typeface="Calibri"/>
                          <a:ea typeface="Calibri"/>
                          <a:cs typeface="Calibri"/>
                          <a:sym typeface="Calibri"/>
                        </a:rPr>
                        <a:t>and the </a:t>
                      </a:r>
                      <a:r>
                        <a:rPr lang="en-GB" sz="900" b="1" i="0">
                          <a:solidFill>
                            <a:schemeClr val="dk1"/>
                          </a:solidFill>
                          <a:latin typeface="Calibri"/>
                          <a:ea typeface="Calibri"/>
                          <a:cs typeface="Calibri"/>
                          <a:sym typeface="Calibri"/>
                        </a:rPr>
                        <a:t>impact for audience</a:t>
                      </a:r>
                      <a:r>
                        <a:rPr lang="en-GB" sz="900" b="0" i="0">
                          <a:solidFill>
                            <a:schemeClr val="dk1"/>
                          </a:solidFill>
                          <a:latin typeface="Calibri"/>
                          <a:ea typeface="Calibri"/>
                          <a:cs typeface="Calibri"/>
                          <a:sym typeface="Calibri"/>
                        </a:rPr>
                        <a:t>, taking part as an active and effective audience member</a:t>
                      </a:r>
                      <a:r>
                        <a:rPr lang="en-GB" sz="900"/>
                        <a:t>,</a:t>
                      </a:r>
                      <a:endParaRPr sz="900"/>
                    </a:p>
                    <a:p>
                      <a:pPr marL="0" marR="0" lvl="0" indent="0" algn="l" rtl="0">
                        <a:lnSpc>
                          <a:spcPct val="100000"/>
                        </a:lnSpc>
                        <a:spcBef>
                          <a:spcPts val="0"/>
                        </a:spcBef>
                        <a:spcAft>
                          <a:spcPts val="0"/>
                        </a:spcAft>
                        <a:buClr>
                          <a:schemeClr val="dk1"/>
                        </a:buClr>
                        <a:buSzPts val="1400"/>
                        <a:buFont typeface="Calibri"/>
                        <a:buNone/>
                      </a:pPr>
                      <a:r>
                        <a:rPr lang="en-GB" sz="900" i="1"/>
                        <a:t>e.g. p</a:t>
                      </a:r>
                      <a:r>
                        <a:rPr lang="en-GB" sz="900" b="0" i="1">
                          <a:solidFill>
                            <a:schemeClr val="dk1"/>
                          </a:solidFill>
                          <a:latin typeface="Calibri"/>
                          <a:ea typeface="Calibri"/>
                          <a:cs typeface="Calibri"/>
                          <a:sym typeface="Calibri"/>
                        </a:rPr>
                        <a:t>rovide a review of a performance taking consideration </a:t>
                      </a:r>
                      <a:r>
                        <a:rPr lang="en-GB" sz="900" i="1">
                          <a:solidFill>
                            <a:schemeClr val="dk1"/>
                          </a:solidFill>
                        </a:rPr>
                        <a:t>lighting, sound and props. </a:t>
                      </a:r>
                      <a:endParaRPr sz="900" i="1" u="none" strike="noStrike" cap="none"/>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tc>
                  <a:txBody>
                    <a:bodyPr/>
                    <a:lstStyle/>
                    <a:p>
                      <a:pPr marL="0" lvl="0" indent="0" algn="l" rtl="0">
                        <a:spcBef>
                          <a:spcPts val="0"/>
                        </a:spcBef>
                        <a:spcAft>
                          <a:spcPts val="0"/>
                        </a:spcAft>
                        <a:buNone/>
                      </a:pPr>
                      <a:r>
                        <a:rPr lang="en-GB" sz="900"/>
                        <a:t>Give detailed opinions in response to work seen (peer and live theatre), considering </a:t>
                      </a:r>
                      <a:r>
                        <a:rPr lang="en-GB" sz="900" b="1"/>
                        <a:t>purpose</a:t>
                      </a:r>
                      <a:r>
                        <a:rPr lang="en-GB" sz="900"/>
                        <a:t>, artistic intentions, performance, and </a:t>
                      </a:r>
                      <a:r>
                        <a:rPr lang="en-GB" sz="900" b="1"/>
                        <a:t>stage-craft techniques</a:t>
                      </a:r>
                      <a:r>
                        <a:rPr lang="en-GB" sz="900"/>
                        <a:t> from corresponding taught </a:t>
                      </a:r>
                      <a:r>
                        <a:rPr lang="en-GB" sz="900" b="1"/>
                        <a:t>techniques</a:t>
                      </a:r>
                      <a:r>
                        <a:rPr lang="en-GB" sz="900"/>
                        <a:t>, and consider the </a:t>
                      </a:r>
                      <a:r>
                        <a:rPr lang="en-GB" sz="900" b="1"/>
                        <a:t>impact for audience,</a:t>
                      </a:r>
                      <a:r>
                        <a:rPr lang="en-GB" sz="900"/>
                        <a:t> taking part as an active and effective audience member.</a:t>
                      </a:r>
                      <a:endParaRPr sz="90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tc>
                  <a:txBody>
                    <a:bodyPr/>
                    <a:lstStyle/>
                    <a:p>
                      <a:pPr marL="0" lvl="0" indent="0" algn="l" rtl="0">
                        <a:spcBef>
                          <a:spcPts val="0"/>
                        </a:spcBef>
                        <a:spcAft>
                          <a:spcPts val="0"/>
                        </a:spcAft>
                        <a:buClr>
                          <a:schemeClr val="dk1"/>
                        </a:buClr>
                        <a:buSzPts val="1100"/>
                        <a:buFont typeface="Arial"/>
                        <a:buNone/>
                      </a:pPr>
                      <a:r>
                        <a:rPr lang="en-GB" sz="900"/>
                        <a:t>Give detailed and critical opinions in response to work seen (peer and live theatre), considering </a:t>
                      </a:r>
                      <a:r>
                        <a:rPr lang="en-GB" sz="900" b="1"/>
                        <a:t>purpose</a:t>
                      </a:r>
                      <a:r>
                        <a:rPr lang="en-GB" sz="900"/>
                        <a:t>, artistic intentions, performance and </a:t>
                      </a:r>
                      <a:r>
                        <a:rPr lang="en-GB" sz="900" b="1"/>
                        <a:t>stage-craft techniques</a:t>
                      </a:r>
                      <a:r>
                        <a:rPr lang="en-GB" sz="900"/>
                        <a:t> and the </a:t>
                      </a:r>
                      <a:r>
                        <a:rPr lang="en-GB" sz="900" b="1"/>
                        <a:t>impact for audience,</a:t>
                      </a:r>
                      <a:r>
                        <a:rPr lang="en-GB" sz="900"/>
                        <a:t> taking part as an active and effective audience member.</a:t>
                      </a:r>
                      <a:endParaRPr sz="900"/>
                    </a:p>
                    <a:p>
                      <a:pPr marL="0" marR="0" lvl="0" indent="0" algn="l" rtl="0">
                        <a:spcBef>
                          <a:spcPts val="0"/>
                        </a:spcBef>
                        <a:spcAft>
                          <a:spcPts val="0"/>
                        </a:spcAft>
                        <a:buNone/>
                      </a:pPr>
                      <a:endParaRPr sz="180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extLst>
                  <a:ext uri="{0D108BD9-81ED-4DB2-BD59-A6C34878D82A}">
                    <a16:rowId xmlns:a16="http://schemas.microsoft.com/office/drawing/2014/main" val="10003"/>
                  </a:ext>
                </a:extLst>
              </a:tr>
              <a:tr h="1722300">
                <a:tc vMerge="1">
                  <a:txBody>
                    <a:bodyPr/>
                    <a:lstStyle/>
                    <a:p>
                      <a:endParaRPr lang="en-US"/>
                    </a:p>
                  </a:txBody>
                  <a:tcPr/>
                </a:tc>
                <a:tc>
                  <a:txBody>
                    <a:bodyPr/>
                    <a:lstStyle/>
                    <a:p>
                      <a:pPr marL="0" marR="0" lvl="0" indent="0" algn="l" rtl="0">
                        <a:lnSpc>
                          <a:spcPct val="100000"/>
                        </a:lnSpc>
                        <a:spcBef>
                          <a:spcPts val="0"/>
                        </a:spcBef>
                        <a:spcAft>
                          <a:spcPts val="0"/>
                        </a:spcAft>
                        <a:buNone/>
                      </a:pPr>
                      <a:r>
                        <a:rPr lang="en-GB" sz="900" dirty="0"/>
                        <a:t>Begin to participate in pieces of drama/songs/poetry from different periods. Begin to celebrate, their own identity of living in Wales,</a:t>
                      </a:r>
                      <a:r>
                        <a:rPr lang="en-GB" sz="900" i="1" dirty="0"/>
                        <a:t> e.g. Eisteddfod </a:t>
                      </a:r>
                      <a:endParaRPr sz="900" b="0" i="1" u="none" strike="noStrike" cap="none" dirty="0">
                        <a:latin typeface="Calibri"/>
                        <a:ea typeface="Calibri"/>
                        <a:cs typeface="Calibri"/>
                        <a:sym typeface="Calibri"/>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tc>
                  <a:txBody>
                    <a:bodyPr/>
                    <a:lstStyle/>
                    <a:p>
                      <a:pPr marL="0" marR="0" lvl="0" indent="0" algn="l" rtl="0">
                        <a:lnSpc>
                          <a:spcPct val="100000"/>
                        </a:lnSpc>
                        <a:spcBef>
                          <a:spcPts val="0"/>
                        </a:spcBef>
                        <a:spcAft>
                          <a:spcPts val="0"/>
                        </a:spcAft>
                        <a:buNone/>
                      </a:pPr>
                      <a:r>
                        <a:rPr lang="en-GB" sz="900" dirty="0"/>
                        <a:t>Be involved in creative works from different cultures and periods of time. To celebrate their own identity and culture by participating in yearly events,  </a:t>
                      </a:r>
                      <a:r>
                        <a:rPr lang="en-GB" sz="900" i="1" dirty="0"/>
                        <a:t>e.g.  Eisteddfod.</a:t>
                      </a:r>
                      <a:endParaRPr sz="900" b="0" i="1" u="none" strike="noStrike" cap="none" dirty="0">
                        <a:latin typeface="Calibri"/>
                        <a:ea typeface="Calibri"/>
                        <a:cs typeface="Calibri"/>
                        <a:sym typeface="Calibri"/>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tc>
                  <a:txBody>
                    <a:bodyPr/>
                    <a:lstStyle/>
                    <a:p>
                      <a:pPr marL="0" marR="0" lvl="0" indent="0" algn="l" rtl="0">
                        <a:lnSpc>
                          <a:spcPct val="100000"/>
                        </a:lnSpc>
                        <a:spcBef>
                          <a:spcPts val="0"/>
                        </a:spcBef>
                        <a:spcAft>
                          <a:spcPts val="0"/>
                        </a:spcAft>
                        <a:buNone/>
                      </a:pPr>
                      <a:r>
                        <a:rPr lang="en-GB" sz="900"/>
                        <a:t>Compare different creative works from different time periods, cultures, and places as an audience member, </a:t>
                      </a:r>
                      <a:r>
                        <a:rPr lang="en-GB" sz="900" i="1"/>
                        <a:t>e.g. pantomime, musical theatre, and theatre practitioners, classic texts, welsh culture.</a:t>
                      </a:r>
                      <a:endParaRPr sz="900" b="0" i="1" u="none" strike="noStrike" cap="none">
                        <a:latin typeface="Calibri"/>
                        <a:ea typeface="Calibri"/>
                        <a:cs typeface="Calibri"/>
                        <a:sym typeface="Calibri"/>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tc>
                  <a:txBody>
                    <a:bodyPr/>
                    <a:lstStyle/>
                    <a:p>
                      <a:pPr marL="0" lvl="0" indent="0" algn="l" rtl="0">
                        <a:lnSpc>
                          <a:spcPct val="115000"/>
                        </a:lnSpc>
                        <a:spcBef>
                          <a:spcPts val="1200"/>
                        </a:spcBef>
                        <a:spcAft>
                          <a:spcPts val="1200"/>
                        </a:spcAft>
                        <a:buNone/>
                      </a:pPr>
                      <a:r>
                        <a:rPr lang="en-GB" sz="900"/>
                        <a:t>Evaluate work from a range of different </a:t>
                      </a:r>
                      <a:r>
                        <a:rPr lang="en-GB" sz="900" b="1"/>
                        <a:t>styles</a:t>
                      </a:r>
                      <a:r>
                        <a:rPr lang="en-GB" sz="900"/>
                        <a:t> and practitioners as an audience member  including character interpretation, skills (performance and design),  </a:t>
                      </a:r>
                      <a:r>
                        <a:rPr lang="en-GB" sz="900" i="1"/>
                        <a:t>e.g. </a:t>
                      </a:r>
                      <a:r>
                        <a:rPr lang="en-GB" sz="900" b="1" i="1"/>
                        <a:t>Theatre in Education; placards, educational message, multi-role, narrator · Absurdism · The fourth wall · Breaking the fourth wall · Direct address.</a:t>
                      </a:r>
                      <a:endParaRPr sz="900" b="1" i="1"/>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tc>
                  <a:txBody>
                    <a:bodyPr/>
                    <a:lstStyle/>
                    <a:p>
                      <a:pPr marL="0" lvl="0" indent="0" algn="l" rtl="0">
                        <a:lnSpc>
                          <a:spcPct val="115000"/>
                        </a:lnSpc>
                        <a:spcBef>
                          <a:spcPts val="1200"/>
                        </a:spcBef>
                        <a:spcAft>
                          <a:spcPts val="1200"/>
                        </a:spcAft>
                        <a:buClr>
                          <a:schemeClr val="dk1"/>
                        </a:buClr>
                        <a:buSzPts val="1100"/>
                        <a:buFont typeface="Arial"/>
                        <a:buNone/>
                      </a:pPr>
                      <a:r>
                        <a:rPr lang="en-GB" sz="900"/>
                        <a:t>Critically analyse and evaluate work from a range of different </a:t>
                      </a:r>
                      <a:r>
                        <a:rPr lang="en-GB" sz="900" b="1"/>
                        <a:t>styles</a:t>
                      </a:r>
                      <a:r>
                        <a:rPr lang="en-GB" sz="900"/>
                        <a:t>  as an audience member  including character interpretation, skills (performance and design), and the effectiveness of meeting artistic intentions, </a:t>
                      </a:r>
                      <a:r>
                        <a:rPr lang="en-GB" sz="900" i="1"/>
                        <a:t>e.g. </a:t>
                      </a:r>
                      <a:r>
                        <a:rPr lang="en-GB" sz="900" b="1" i="1"/>
                        <a:t>Forum theatre, Physical theatre Docu-drama – Verbatim theatre · Brechtian Theatre; Realism, Artaudian Theatre; Theatre of Cruelty.</a:t>
                      </a:r>
                      <a:endParaRPr sz="900" b="1"/>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extLst>
                  <a:ext uri="{0D108BD9-81ED-4DB2-BD59-A6C34878D82A}">
                    <a16:rowId xmlns:a16="http://schemas.microsoft.com/office/drawing/2014/main" val="10004"/>
                  </a:ext>
                </a:extLst>
              </a:tr>
              <a:tr h="1002875">
                <a:tc>
                  <a:txBody>
                    <a:bodyPr/>
                    <a:lstStyle/>
                    <a:p>
                      <a:pPr marL="0" marR="0" lvl="0" indent="0" algn="l" rtl="0">
                        <a:spcBef>
                          <a:spcPts val="0"/>
                        </a:spcBef>
                        <a:spcAft>
                          <a:spcPts val="0"/>
                        </a:spcAft>
                        <a:buNone/>
                      </a:pPr>
                      <a:r>
                        <a:rPr lang="en-GB" sz="1800" b="1"/>
                        <a:t>Experience</a:t>
                      </a:r>
                      <a:endParaRPr sz="1800" b="1" u="none" strike="noStrike" cap="none">
                        <a:latin typeface="Calibri"/>
                        <a:ea typeface="Calibri"/>
                        <a:cs typeface="Calibri"/>
                        <a:sym typeface="Calibri"/>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1400"/>
                        <a:buFont typeface="Calibri"/>
                        <a:buNone/>
                      </a:pPr>
                      <a:r>
                        <a:rPr lang="en-GB" sz="900"/>
                        <a:t>Be aware that p</a:t>
                      </a:r>
                      <a:r>
                        <a:rPr lang="en-GB" sz="900">
                          <a:solidFill>
                            <a:schemeClr val="dk1"/>
                          </a:solidFill>
                          <a:latin typeface="Calibri"/>
                          <a:ea typeface="Calibri"/>
                          <a:cs typeface="Calibri"/>
                          <a:sym typeface="Calibri"/>
                        </a:rPr>
                        <a:t>erform</a:t>
                      </a:r>
                      <a:r>
                        <a:rPr lang="en-GB" sz="900"/>
                        <a:t>ing a </a:t>
                      </a:r>
                      <a:r>
                        <a:rPr lang="en-GB" sz="900">
                          <a:solidFill>
                            <a:schemeClr val="dk1"/>
                          </a:solidFill>
                          <a:latin typeface="Calibri"/>
                          <a:ea typeface="Calibri"/>
                          <a:cs typeface="Calibri"/>
                          <a:sym typeface="Calibri"/>
                        </a:rPr>
                        <a:t>character takes many </a:t>
                      </a:r>
                      <a:r>
                        <a:rPr lang="en-GB" sz="900" b="1">
                          <a:solidFill>
                            <a:schemeClr val="dk1"/>
                          </a:solidFill>
                        </a:rPr>
                        <a:t>forms</a:t>
                      </a:r>
                      <a:r>
                        <a:rPr lang="en-GB" sz="900">
                          <a:solidFill>
                            <a:schemeClr val="dk1"/>
                          </a:solidFill>
                          <a:latin typeface="Calibri"/>
                          <a:ea typeface="Calibri"/>
                          <a:cs typeface="Calibri"/>
                          <a:sym typeface="Calibri"/>
                        </a:rPr>
                        <a:t>, including play and role-play </a:t>
                      </a:r>
                      <a:r>
                        <a:rPr lang="en-GB" sz="900"/>
                        <a:t>, </a:t>
                      </a:r>
                      <a:r>
                        <a:rPr lang="en-GB" sz="900">
                          <a:solidFill>
                            <a:schemeClr val="dk1"/>
                          </a:solidFill>
                          <a:latin typeface="Calibri"/>
                          <a:ea typeface="Calibri"/>
                          <a:cs typeface="Calibri"/>
                          <a:sym typeface="Calibri"/>
                        </a:rPr>
                        <a:t>not reserved for stage only</a:t>
                      </a:r>
                      <a:r>
                        <a:rPr lang="en-GB" sz="900"/>
                        <a:t>.</a:t>
                      </a:r>
                      <a:endParaRPr sz="900">
                        <a:solidFill>
                          <a:schemeClr val="dk1"/>
                        </a:solidFill>
                        <a:latin typeface="Calibri"/>
                        <a:ea typeface="Calibri"/>
                        <a:cs typeface="Calibri"/>
                        <a:sym typeface="Calibri"/>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00B0DE">
                        <a:alpha val="19608"/>
                      </a:srgbClr>
                    </a:solidFill>
                  </a:tcPr>
                </a:tc>
                <a:tc>
                  <a:txBody>
                    <a:bodyPr/>
                    <a:lstStyle/>
                    <a:p>
                      <a:pPr marL="0" marR="0" lvl="0" indent="0" algn="l" rtl="0">
                        <a:lnSpc>
                          <a:spcPct val="100000"/>
                        </a:lnSpc>
                        <a:spcBef>
                          <a:spcPts val="0"/>
                        </a:spcBef>
                        <a:spcAft>
                          <a:spcPts val="0"/>
                        </a:spcAft>
                        <a:buClr>
                          <a:schemeClr val="dk1"/>
                        </a:buClr>
                        <a:buSzPts val="1400"/>
                        <a:buFont typeface="Calibri"/>
                        <a:buNone/>
                      </a:pPr>
                      <a:r>
                        <a:rPr lang="en-GB" sz="900" dirty="0"/>
                        <a:t>Understand that p</a:t>
                      </a:r>
                      <a:r>
                        <a:rPr lang="en-GB" sz="900" dirty="0">
                          <a:solidFill>
                            <a:schemeClr val="dk1"/>
                          </a:solidFill>
                          <a:latin typeface="Calibri"/>
                          <a:ea typeface="Calibri"/>
                          <a:cs typeface="Calibri"/>
                          <a:sym typeface="Calibri"/>
                        </a:rPr>
                        <a:t>erform</a:t>
                      </a:r>
                      <a:r>
                        <a:rPr lang="en-GB" sz="900" dirty="0"/>
                        <a:t>ing a</a:t>
                      </a:r>
                      <a:r>
                        <a:rPr lang="en-GB" sz="900" dirty="0">
                          <a:solidFill>
                            <a:schemeClr val="dk1"/>
                          </a:solidFill>
                          <a:latin typeface="Calibri"/>
                          <a:ea typeface="Calibri"/>
                          <a:cs typeface="Calibri"/>
                          <a:sym typeface="Calibri"/>
                        </a:rPr>
                        <a:t> character takes many </a:t>
                      </a:r>
                      <a:r>
                        <a:rPr lang="en-GB" sz="900" b="1" dirty="0">
                          <a:solidFill>
                            <a:schemeClr val="dk1"/>
                          </a:solidFill>
                        </a:rPr>
                        <a:t>forms</a:t>
                      </a:r>
                      <a:r>
                        <a:rPr lang="en-GB" sz="900" dirty="0">
                          <a:solidFill>
                            <a:schemeClr val="dk1"/>
                          </a:solidFill>
                          <a:latin typeface="Calibri"/>
                          <a:ea typeface="Calibri"/>
                          <a:cs typeface="Calibri"/>
                          <a:sym typeface="Calibri"/>
                        </a:rPr>
                        <a:t>, and is created for many reasons,  e.g. professionally, socially etc.</a:t>
                      </a:r>
                      <a:endParaRPr sz="90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400"/>
                        <a:buFont typeface="Calibri"/>
                        <a:buNone/>
                      </a:pPr>
                      <a:endParaRPr sz="900" dirty="0"/>
                    </a:p>
                    <a:p>
                      <a:pPr marL="0" marR="0" lvl="0" indent="0" algn="l" rtl="0">
                        <a:lnSpc>
                          <a:spcPct val="100000"/>
                        </a:lnSpc>
                        <a:spcBef>
                          <a:spcPts val="0"/>
                        </a:spcBef>
                        <a:spcAft>
                          <a:spcPts val="0"/>
                        </a:spcAft>
                        <a:buClr>
                          <a:schemeClr val="dk1"/>
                        </a:buClr>
                        <a:buSzPts val="1400"/>
                        <a:buFont typeface="Calibri"/>
                        <a:buNone/>
                      </a:pPr>
                      <a:r>
                        <a:rPr lang="en-GB" sz="900" dirty="0"/>
                        <a:t>Understand that there are different character types, </a:t>
                      </a:r>
                      <a:r>
                        <a:rPr lang="en-GB" sz="900" i="1" dirty="0"/>
                        <a:t>e.g.  hero, villain.</a:t>
                      </a:r>
                      <a:endParaRPr sz="900" i="1"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00B0DE">
                        <a:alpha val="19608"/>
                      </a:srgbClr>
                    </a:solidFill>
                  </a:tcPr>
                </a:tc>
                <a:tc>
                  <a:txBody>
                    <a:bodyPr/>
                    <a:lstStyle/>
                    <a:p>
                      <a:pPr marL="0" lvl="0" indent="0" algn="l" rtl="0">
                        <a:spcBef>
                          <a:spcPts val="0"/>
                        </a:spcBef>
                        <a:spcAft>
                          <a:spcPts val="0"/>
                        </a:spcAft>
                        <a:buClr>
                          <a:schemeClr val="dk1"/>
                        </a:buClr>
                        <a:buSzPts val="1400"/>
                        <a:buFont typeface="Calibri"/>
                        <a:buNone/>
                      </a:pPr>
                      <a:r>
                        <a:rPr lang="en-GB" sz="900" dirty="0"/>
                        <a:t>Understand how to recognise the traits of different character types, </a:t>
                      </a:r>
                      <a:r>
                        <a:rPr lang="en-GB" sz="900" i="1" dirty="0"/>
                        <a:t>e.g. hero, villain.</a:t>
                      </a:r>
                      <a:endParaRPr sz="900" i="1"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00B0DE">
                        <a:alpha val="19608"/>
                      </a:srgbClr>
                    </a:solidFill>
                  </a:tcPr>
                </a:tc>
                <a:tc>
                  <a:txBody>
                    <a:bodyPr/>
                    <a:lstStyle/>
                    <a:p>
                      <a:pPr marL="0" lvl="0" indent="-228600" algn="l" rtl="0">
                        <a:lnSpc>
                          <a:spcPct val="100000"/>
                        </a:lnSpc>
                        <a:spcBef>
                          <a:spcPts val="1200"/>
                        </a:spcBef>
                        <a:spcAft>
                          <a:spcPts val="0"/>
                        </a:spcAft>
                        <a:buSzPts val="1100"/>
                        <a:buNone/>
                      </a:pPr>
                      <a:r>
                        <a:rPr lang="en-GB" sz="900" dirty="0"/>
                        <a:t>Identify through the  </a:t>
                      </a:r>
                      <a:r>
                        <a:rPr lang="en-GB" sz="900" b="1" dirty="0"/>
                        <a:t>movement</a:t>
                      </a:r>
                      <a:r>
                        <a:rPr lang="en-GB" sz="900" dirty="0"/>
                        <a:t>, </a:t>
                      </a:r>
                      <a:r>
                        <a:rPr lang="en-GB" sz="900" b="1" dirty="0"/>
                        <a:t>gesture </a:t>
                      </a:r>
                      <a:r>
                        <a:rPr lang="en-GB" sz="900" dirty="0"/>
                        <a:t>and </a:t>
                      </a:r>
                      <a:r>
                        <a:rPr lang="en-GB" sz="900" b="1" dirty="0"/>
                        <a:t>vocal expression</a:t>
                      </a:r>
                      <a:r>
                        <a:rPr lang="en-GB" sz="900" dirty="0"/>
                        <a:t> the type of character that is being portrayed. </a:t>
                      </a:r>
                      <a:endParaRPr sz="900" dirty="0"/>
                    </a:p>
                    <a:p>
                      <a:pPr marL="0" lvl="0" indent="-228600" algn="l" rtl="0">
                        <a:lnSpc>
                          <a:spcPct val="100000"/>
                        </a:lnSpc>
                        <a:spcBef>
                          <a:spcPts val="1200"/>
                        </a:spcBef>
                        <a:spcAft>
                          <a:spcPts val="1200"/>
                        </a:spcAft>
                        <a:buSzPts val="1100"/>
                        <a:buNone/>
                      </a:pPr>
                      <a:endParaRPr sz="9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00B0DE">
                        <a:alpha val="19608"/>
                      </a:srgbClr>
                    </a:solidFill>
                  </a:tcPr>
                </a:tc>
                <a:tc>
                  <a:txBody>
                    <a:bodyPr/>
                    <a:lstStyle/>
                    <a:p>
                      <a:pPr marL="0" lvl="0" indent="-228600" algn="l" rtl="0">
                        <a:lnSpc>
                          <a:spcPct val="100000"/>
                        </a:lnSpc>
                        <a:spcBef>
                          <a:spcPts val="1200"/>
                        </a:spcBef>
                        <a:spcAft>
                          <a:spcPts val="0"/>
                        </a:spcAft>
                        <a:buClr>
                          <a:schemeClr val="dk1"/>
                        </a:buClr>
                        <a:buSzPts val="1100"/>
                        <a:buFont typeface="Arial"/>
                        <a:buNone/>
                      </a:pPr>
                      <a:r>
                        <a:rPr lang="en-GB" sz="900" dirty="0"/>
                        <a:t>Identify and analyse the effectiveness of </a:t>
                      </a:r>
                      <a:r>
                        <a:rPr lang="en-GB" sz="900" b="1" dirty="0"/>
                        <a:t>movement</a:t>
                      </a:r>
                      <a:r>
                        <a:rPr lang="en-GB" sz="900" dirty="0"/>
                        <a:t>, </a:t>
                      </a:r>
                      <a:r>
                        <a:rPr lang="en-GB" sz="900" b="1" dirty="0"/>
                        <a:t>gesture </a:t>
                      </a:r>
                      <a:r>
                        <a:rPr lang="en-GB" sz="900" dirty="0"/>
                        <a:t>and </a:t>
                      </a:r>
                      <a:r>
                        <a:rPr lang="en-GB" sz="900" b="1" dirty="0"/>
                        <a:t>vocal expression</a:t>
                      </a:r>
                      <a:r>
                        <a:rPr lang="en-GB" sz="900" dirty="0"/>
                        <a:t> to represent specific characters.  </a:t>
                      </a:r>
                      <a:endParaRPr sz="900" dirty="0"/>
                    </a:p>
                    <a:p>
                      <a:pPr marL="0" marR="0" lvl="0" indent="0" algn="l" rtl="0">
                        <a:spcBef>
                          <a:spcPts val="1200"/>
                        </a:spcBef>
                        <a:spcAft>
                          <a:spcPts val="0"/>
                        </a:spcAft>
                        <a:buNone/>
                      </a:pPr>
                      <a:endParaRPr sz="9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00B0DE">
                        <a:alpha val="19608"/>
                      </a:srgbClr>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2" name="TextBox 1">
            <a:extLst>
              <a:ext uri="{FF2B5EF4-FFF2-40B4-BE49-F238E27FC236}">
                <a16:creationId xmlns:a16="http://schemas.microsoft.com/office/drawing/2014/main" id="{D9CDC178-52E2-25BD-23BD-C5787E52D92F}"/>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64" name="Google Shape;164;g204ff8ebb48_4_219"/>
          <p:cNvGraphicFramePr/>
          <p:nvPr>
            <p:extLst>
              <p:ext uri="{D42A27DB-BD31-4B8C-83A1-F6EECF244321}">
                <p14:modId xmlns:p14="http://schemas.microsoft.com/office/powerpoint/2010/main" val="3145420156"/>
              </p:ext>
            </p:extLst>
          </p:nvPr>
        </p:nvGraphicFramePr>
        <p:xfrm>
          <a:off x="292652" y="149085"/>
          <a:ext cx="11634300" cy="3445590"/>
        </p:xfrm>
        <a:graphic>
          <a:graphicData uri="http://schemas.openxmlformats.org/drawingml/2006/table">
            <a:tbl>
              <a:tblPr firstRow="1" bandRow="1">
                <a:noFill/>
              </a:tblPr>
              <a:tblGrid>
                <a:gridCol w="1939050">
                  <a:extLst>
                    <a:ext uri="{9D8B030D-6E8A-4147-A177-3AD203B41FA5}">
                      <a16:colId xmlns:a16="http://schemas.microsoft.com/office/drawing/2014/main" val="20000"/>
                    </a:ext>
                  </a:extLst>
                </a:gridCol>
                <a:gridCol w="1939050">
                  <a:extLst>
                    <a:ext uri="{9D8B030D-6E8A-4147-A177-3AD203B41FA5}">
                      <a16:colId xmlns:a16="http://schemas.microsoft.com/office/drawing/2014/main" val="20001"/>
                    </a:ext>
                  </a:extLst>
                </a:gridCol>
                <a:gridCol w="1939050">
                  <a:extLst>
                    <a:ext uri="{9D8B030D-6E8A-4147-A177-3AD203B41FA5}">
                      <a16:colId xmlns:a16="http://schemas.microsoft.com/office/drawing/2014/main" val="20002"/>
                    </a:ext>
                  </a:extLst>
                </a:gridCol>
                <a:gridCol w="1939050">
                  <a:extLst>
                    <a:ext uri="{9D8B030D-6E8A-4147-A177-3AD203B41FA5}">
                      <a16:colId xmlns:a16="http://schemas.microsoft.com/office/drawing/2014/main" val="20003"/>
                    </a:ext>
                  </a:extLst>
                </a:gridCol>
                <a:gridCol w="1939050">
                  <a:extLst>
                    <a:ext uri="{9D8B030D-6E8A-4147-A177-3AD203B41FA5}">
                      <a16:colId xmlns:a16="http://schemas.microsoft.com/office/drawing/2014/main" val="20004"/>
                    </a:ext>
                  </a:extLst>
                </a:gridCol>
                <a:gridCol w="1939050">
                  <a:extLst>
                    <a:ext uri="{9D8B030D-6E8A-4147-A177-3AD203B41FA5}">
                      <a16:colId xmlns:a16="http://schemas.microsoft.com/office/drawing/2014/main" val="20005"/>
                    </a:ext>
                  </a:extLst>
                </a:gridCol>
              </a:tblGrid>
              <a:tr h="946200">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400" u="none" strike="noStrike" cap="none" dirty="0">
                          <a:solidFill>
                            <a:schemeClr val="bg1"/>
                          </a:solidFill>
                        </a:rPr>
                        <a:t>Exploring the expressive arts is essential to developing artistic skills and knowledge and it enables learners to become curious and creative individuals.</a:t>
                      </a:r>
                      <a:endParaRPr sz="1400" u="none" strike="noStrike" cap="none" dirty="0">
                        <a:solidFill>
                          <a:schemeClr val="bg1"/>
                        </a:solidFill>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Responding and reflecting, both as artist and audience, is a fundamental part of learning in the expressive arts.</a:t>
                      </a:r>
                      <a:endParaRPr sz="1400" u="none" strike="noStrike" cap="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Creating combines skills and knowledge, drawing on the senses, inspiration and imagination.</a:t>
                      </a:r>
                      <a:endParaRPr sz="1400" u="none" strike="noStrike" cap="none" dirty="0">
                        <a:solidFill>
                          <a:schemeClr val="lt1"/>
                        </a:solidFil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extLst>
                  <a:ext uri="{0D108BD9-81ED-4DB2-BD59-A6C34878D82A}">
                    <a16:rowId xmlns:a16="http://schemas.microsoft.com/office/drawing/2014/main" val="10000"/>
                  </a:ext>
                </a:extLst>
              </a:tr>
              <a:tr h="471125">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 Techniques – Communication – Context - Creating</a:t>
                      </a:r>
                      <a:endParaRPr dirty="0"/>
                    </a:p>
                  </a:txBody>
                  <a:tcPr marL="91450" marR="91450" marT="45725" marB="45725">
                    <a:solidFill>
                      <a:srgbClr val="00B0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84678">
                <a:tc>
                  <a:txBody>
                    <a:bodyPr/>
                    <a:lstStyle/>
                    <a:p>
                      <a:pPr marL="0" lvl="0" indent="0" algn="ctr" rtl="0">
                        <a:spcBef>
                          <a:spcPts val="0"/>
                        </a:spcBef>
                        <a:spcAft>
                          <a:spcPts val="0"/>
                        </a:spcAft>
                        <a:buClr>
                          <a:schemeClr val="dk1"/>
                        </a:buClr>
                        <a:buSzPts val="1100"/>
                        <a:buFont typeface="Calibri"/>
                        <a:buNone/>
                      </a:pPr>
                      <a:r>
                        <a:rPr lang="en-GB" sz="1400" b="1" dirty="0"/>
                        <a:t>DRAMA</a:t>
                      </a:r>
                      <a:endParaRPr sz="1400" b="1" u="none" strike="noStrike" cap="none" dirty="0"/>
                    </a:p>
                  </a:txBody>
                  <a:tcPr marL="91450" marR="91450" marT="45725" marB="45725">
                    <a:lnB w="12700" cap="flat" cmpd="sng">
                      <a:solidFill>
                        <a:schemeClr val="lt1"/>
                      </a:solidFill>
                      <a:prstDash val="solid"/>
                      <a:round/>
                      <a:headEnd type="none" w="sm" len="sm"/>
                      <a:tailEnd type="none" w="sm" len="sm"/>
                    </a:lnB>
                    <a:solidFill>
                      <a:srgbClr val="00B0DE">
                        <a:alpha val="70196"/>
                      </a:srgbClr>
                    </a:solidFill>
                  </a:tcPr>
                </a:tc>
                <a:tc>
                  <a:txBody>
                    <a:bodyPr/>
                    <a:lstStyle/>
                    <a:p>
                      <a:pPr marL="0" marR="0" lvl="0" indent="0" algn="ctr" rtl="0">
                        <a:spcBef>
                          <a:spcPts val="0"/>
                        </a:spcBef>
                        <a:spcAft>
                          <a:spcPts val="0"/>
                        </a:spcAft>
                        <a:buNone/>
                      </a:pPr>
                      <a:r>
                        <a:rPr lang="en-GB" sz="1400" b="1" u="none" strike="noStrike" cap="none" dirty="0"/>
                        <a:t>PS1</a:t>
                      </a:r>
                      <a:endParaRPr sz="1400" b="1" dirty="0"/>
                    </a:p>
                  </a:txBody>
                  <a:tcPr marL="91450" marR="91450" marT="45725" marB="45725">
                    <a:lnB w="9525" cap="flat" cmpd="sng">
                      <a:solidFill>
                        <a:schemeClr val="lt1"/>
                      </a:solidFill>
                      <a:prstDash val="solid"/>
                      <a:round/>
                      <a:headEnd type="none" w="sm" len="sm"/>
                      <a:tailEnd type="none" w="sm" len="sm"/>
                    </a:lnB>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PS2</a:t>
                      </a:r>
                      <a:endParaRPr sz="1400" b="1" dirty="0"/>
                    </a:p>
                  </a:txBody>
                  <a:tcPr marL="91450" marR="91450" marT="45725" marB="45725">
                    <a:lnB w="9525" cap="flat" cmpd="sng">
                      <a:solidFill>
                        <a:schemeClr val="lt1"/>
                      </a:solidFill>
                      <a:prstDash val="solid"/>
                      <a:round/>
                      <a:headEnd type="none" w="sm" len="sm"/>
                      <a:tailEnd type="none" w="sm" len="sm"/>
                    </a:lnB>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PS3</a:t>
                      </a:r>
                      <a:endParaRPr sz="1400" b="1" dirty="0"/>
                    </a:p>
                    <a:p>
                      <a:pPr marL="0" marR="0" lvl="0" indent="0" algn="ctr" rtl="0">
                        <a:spcBef>
                          <a:spcPts val="0"/>
                        </a:spcBef>
                        <a:spcAft>
                          <a:spcPts val="0"/>
                        </a:spcAft>
                        <a:buNone/>
                      </a:pPr>
                      <a:endParaRPr sz="1400" b="1" dirty="0"/>
                    </a:p>
                  </a:txBody>
                  <a:tcPr marL="91450" marR="91450" marT="45725" marB="45725">
                    <a:lnB w="9525" cap="flat" cmpd="sng">
                      <a:solidFill>
                        <a:schemeClr val="lt1"/>
                      </a:solidFill>
                      <a:prstDash val="solid"/>
                      <a:round/>
                      <a:headEnd type="none" w="sm" len="sm"/>
                      <a:tailEnd type="none" w="sm" len="sm"/>
                    </a:lnB>
                    <a:solidFill>
                      <a:srgbClr val="00B0DE">
                        <a:alpha val="70196"/>
                      </a:srgbClr>
                    </a:solidFill>
                  </a:tcPr>
                </a:tc>
                <a:tc>
                  <a:txBody>
                    <a:bodyPr/>
                    <a:lstStyle/>
                    <a:p>
                      <a:pPr marL="0" marR="0" lvl="0" indent="0" algn="ctr" rtl="0">
                        <a:spcBef>
                          <a:spcPts val="0"/>
                        </a:spcBef>
                        <a:spcAft>
                          <a:spcPts val="0"/>
                        </a:spcAft>
                        <a:buNone/>
                      </a:pPr>
                      <a:r>
                        <a:rPr lang="en-GB" sz="1400" b="1" dirty="0"/>
                        <a:t>PS4</a:t>
                      </a:r>
                      <a:endParaRPr sz="1400" b="1" dirty="0"/>
                    </a:p>
                  </a:txBody>
                  <a:tcPr marL="91450" marR="91450" marT="45725" marB="45725">
                    <a:lnB w="9525" cap="flat" cmpd="sng">
                      <a:solidFill>
                        <a:schemeClr val="lt1"/>
                      </a:solidFill>
                      <a:prstDash val="solid"/>
                      <a:round/>
                      <a:headEnd type="none" w="sm" len="sm"/>
                      <a:tailEnd type="none" w="sm" len="sm"/>
                    </a:lnB>
                    <a:solidFill>
                      <a:srgbClr val="00B0DE">
                        <a:alpha val="70196"/>
                      </a:srgbClr>
                    </a:solidFill>
                  </a:tcPr>
                </a:tc>
                <a:tc>
                  <a:txBody>
                    <a:bodyPr/>
                    <a:lstStyle/>
                    <a:p>
                      <a:pPr marL="0" marR="0" lvl="0" indent="0" algn="ctr" rtl="0">
                        <a:spcBef>
                          <a:spcPts val="0"/>
                        </a:spcBef>
                        <a:spcAft>
                          <a:spcPts val="0"/>
                        </a:spcAft>
                        <a:buNone/>
                      </a:pPr>
                      <a:r>
                        <a:rPr lang="en-GB" sz="1400" b="1" dirty="0"/>
                        <a:t>PS5</a:t>
                      </a:r>
                      <a:endParaRPr sz="1400" b="1" dirty="0"/>
                    </a:p>
                  </a:txBody>
                  <a:tcPr marL="91450" marR="91450" marT="45725" marB="45725">
                    <a:lnB w="9525" cap="flat" cmpd="sng">
                      <a:solidFill>
                        <a:schemeClr val="lt1"/>
                      </a:solidFill>
                      <a:prstDash val="solid"/>
                      <a:round/>
                      <a:headEnd type="none" w="sm" len="sm"/>
                      <a:tailEnd type="none" w="sm" len="sm"/>
                    </a:lnB>
                    <a:solidFill>
                      <a:srgbClr val="00B0DE">
                        <a:alpha val="70196"/>
                      </a:srgbClr>
                    </a:solidFill>
                  </a:tcPr>
                </a:tc>
                <a:extLst>
                  <a:ext uri="{0D108BD9-81ED-4DB2-BD59-A6C34878D82A}">
                    <a16:rowId xmlns:a16="http://schemas.microsoft.com/office/drawing/2014/main" val="10002"/>
                  </a:ext>
                </a:extLst>
              </a:tr>
              <a:tr h="585225">
                <a:tc>
                  <a:txBody>
                    <a:bodyPr/>
                    <a:lstStyle/>
                    <a:p>
                      <a:pPr marL="0" lvl="0" indent="0" algn="l" rtl="0">
                        <a:spcBef>
                          <a:spcPts val="0"/>
                        </a:spcBef>
                        <a:spcAft>
                          <a:spcPts val="0"/>
                        </a:spcAft>
                        <a:buClr>
                          <a:schemeClr val="dk1"/>
                        </a:buClr>
                        <a:buFont typeface="Arial"/>
                        <a:buNone/>
                      </a:pPr>
                      <a:r>
                        <a:rPr lang="en-GB" sz="1800" b="1" dirty="0"/>
                        <a:t>Experience</a:t>
                      </a:r>
                      <a:endParaRPr sz="1800" b="1"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tc>
                  <a:txBody>
                    <a:bodyPr/>
                    <a:lstStyle/>
                    <a:p>
                      <a:pPr marL="0" marR="0" lvl="0" indent="0" algn="l" rtl="0">
                        <a:spcBef>
                          <a:spcPts val="0"/>
                        </a:spcBef>
                        <a:spcAft>
                          <a:spcPts val="0"/>
                        </a:spcAft>
                        <a:buNone/>
                      </a:pPr>
                      <a:r>
                        <a:rPr lang="en-GB" sz="900" dirty="0"/>
                        <a:t>Be aware of live theatre and experience performance and encourage opinions and response, </a:t>
                      </a:r>
                      <a:r>
                        <a:rPr lang="en-GB" sz="900" i="1" dirty="0"/>
                        <a:t>e.g. school productions, role-play, </a:t>
                      </a:r>
                      <a:r>
                        <a:rPr lang="en-GB" sz="900" i="1" dirty="0" err="1"/>
                        <a:t>christmas</a:t>
                      </a:r>
                      <a:r>
                        <a:rPr lang="en-GB" sz="900" i="1" dirty="0"/>
                        <a:t> production.</a:t>
                      </a:r>
                      <a:endParaRPr sz="900" b="1" i="1"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tc>
                  <a:txBody>
                    <a:bodyPr/>
                    <a:lstStyle/>
                    <a:p>
                      <a:pPr marL="0" marR="0" lvl="0" indent="0" algn="l" rtl="0">
                        <a:spcBef>
                          <a:spcPts val="0"/>
                        </a:spcBef>
                        <a:spcAft>
                          <a:spcPts val="0"/>
                        </a:spcAft>
                        <a:buNone/>
                      </a:pPr>
                      <a:r>
                        <a:rPr lang="en-GB" sz="900" dirty="0"/>
                        <a:t>Begin to explore and experience an awareness of </a:t>
                      </a:r>
                      <a:r>
                        <a:rPr lang="en-GB" sz="900" b="1" dirty="0"/>
                        <a:t>genre</a:t>
                      </a:r>
                      <a:r>
                        <a:rPr lang="en-GB" sz="900" dirty="0"/>
                        <a:t> and respond with own opinions as an audience member, </a:t>
                      </a:r>
                      <a:r>
                        <a:rPr lang="en-GB" sz="900" i="1" dirty="0"/>
                        <a:t>e.g. comedy, fiction etc</a:t>
                      </a:r>
                      <a:r>
                        <a:rPr lang="en-GB" sz="900" dirty="0"/>
                        <a:t>.</a:t>
                      </a:r>
                      <a:endParaRPr sz="9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tc>
                  <a:txBody>
                    <a:bodyPr/>
                    <a:lstStyle/>
                    <a:p>
                      <a:pPr marL="0" marR="0" lvl="0" indent="0" algn="l" rtl="0">
                        <a:spcBef>
                          <a:spcPts val="0"/>
                        </a:spcBef>
                        <a:spcAft>
                          <a:spcPts val="0"/>
                        </a:spcAft>
                        <a:buNone/>
                      </a:pPr>
                      <a:r>
                        <a:rPr lang="en-GB" sz="900" dirty="0"/>
                        <a:t>Across a variety of </a:t>
                      </a:r>
                      <a:r>
                        <a:rPr lang="en-GB" sz="900" b="1" dirty="0"/>
                        <a:t>genres</a:t>
                      </a:r>
                      <a:r>
                        <a:rPr lang="en-GB" sz="900" dirty="0"/>
                        <a:t>, explore and experience how effectively dramatic elements have been used to convey ideas and feelings and provide feedback as an audience member, </a:t>
                      </a:r>
                      <a:r>
                        <a:rPr lang="en-GB" sz="900" i="1" dirty="0"/>
                        <a:t>e.g. how actors in comedy would use the </a:t>
                      </a:r>
                      <a:r>
                        <a:rPr lang="en-GB" sz="900" b="1" i="1" dirty="0"/>
                        <a:t>6 P’s</a:t>
                      </a:r>
                      <a:r>
                        <a:rPr lang="en-GB" sz="900" i="1" dirty="0"/>
                        <a:t> for comedic timing.</a:t>
                      </a:r>
                      <a:endParaRPr sz="900" i="1" dirty="0"/>
                    </a:p>
                    <a:p>
                      <a:pPr marL="0" marR="0" lvl="0" indent="0" algn="l" rtl="0">
                        <a:spcBef>
                          <a:spcPts val="0"/>
                        </a:spcBef>
                        <a:spcAft>
                          <a:spcPts val="0"/>
                        </a:spcAft>
                        <a:buNone/>
                      </a:pPr>
                      <a:endParaRPr sz="900" i="1"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tc>
                  <a:txBody>
                    <a:bodyPr/>
                    <a:lstStyle/>
                    <a:p>
                      <a:pPr marL="0" lvl="0" indent="0" algn="l" rtl="0">
                        <a:spcBef>
                          <a:spcPts val="0"/>
                        </a:spcBef>
                        <a:spcAft>
                          <a:spcPts val="0"/>
                        </a:spcAft>
                        <a:buNone/>
                      </a:pPr>
                      <a:r>
                        <a:rPr lang="en-GB" sz="900" dirty="0"/>
                        <a:t>Identify how dramatic elements have been used to create a particular style, demonstrating an awareness of an increasingly diverse range of </a:t>
                      </a:r>
                      <a:r>
                        <a:rPr lang="en-GB" sz="900" b="1" dirty="0"/>
                        <a:t>genres </a:t>
                      </a:r>
                      <a:r>
                        <a:rPr lang="en-GB" sz="900" dirty="0"/>
                        <a:t>and provide detailed feedback as an audience member. </a:t>
                      </a:r>
                      <a:endParaRPr sz="900" dirty="0"/>
                    </a:p>
                    <a:p>
                      <a:pPr marL="0" lvl="0" indent="0" algn="l" rtl="0">
                        <a:spcBef>
                          <a:spcPts val="0"/>
                        </a:spcBef>
                        <a:spcAft>
                          <a:spcPts val="0"/>
                        </a:spcAft>
                        <a:buNone/>
                      </a:pPr>
                      <a:endParaRPr sz="900" dirty="0"/>
                    </a:p>
                    <a:p>
                      <a:pPr marL="0" lvl="0" indent="0" algn="l" rtl="0">
                        <a:spcBef>
                          <a:spcPts val="0"/>
                        </a:spcBef>
                        <a:spcAft>
                          <a:spcPts val="0"/>
                        </a:spcAft>
                        <a:buNone/>
                      </a:pPr>
                      <a:endParaRPr sz="900" dirty="0"/>
                    </a:p>
                    <a:p>
                      <a:pPr marL="0" marR="0" lvl="0" indent="0" algn="l" rtl="0">
                        <a:spcBef>
                          <a:spcPts val="0"/>
                        </a:spcBef>
                        <a:spcAft>
                          <a:spcPts val="0"/>
                        </a:spcAft>
                        <a:buClr>
                          <a:srgbClr val="000000"/>
                        </a:buClr>
                        <a:buFont typeface="Arial"/>
                        <a:buNone/>
                      </a:pPr>
                      <a:endParaRPr sz="18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tc>
                  <a:txBody>
                    <a:bodyPr/>
                    <a:lstStyle/>
                    <a:p>
                      <a:pPr marL="0" lvl="0" indent="0" algn="l" rtl="0">
                        <a:spcBef>
                          <a:spcPts val="0"/>
                        </a:spcBef>
                        <a:spcAft>
                          <a:spcPts val="0"/>
                        </a:spcAft>
                        <a:buClr>
                          <a:schemeClr val="dk1"/>
                        </a:buClr>
                        <a:buSzPts val="1100"/>
                        <a:buFont typeface="Arial"/>
                        <a:buNone/>
                      </a:pPr>
                      <a:r>
                        <a:rPr lang="en-GB" sz="900" dirty="0"/>
                        <a:t>Complete live theatre reviews focused on specific aspects of performance or design, analysing and evaluating effectiveness from the position of an audience member.</a:t>
                      </a:r>
                      <a:endParaRPr sz="900" dirty="0"/>
                    </a:p>
                    <a:p>
                      <a:pPr marL="0" lvl="0" indent="0" algn="l" rtl="0">
                        <a:spcBef>
                          <a:spcPts val="0"/>
                        </a:spcBef>
                        <a:spcAft>
                          <a:spcPts val="0"/>
                        </a:spcAft>
                        <a:buNone/>
                      </a:pPr>
                      <a:endParaRPr sz="900" dirty="0"/>
                    </a:p>
                    <a:p>
                      <a:pPr marL="0" lvl="0" indent="0" algn="l" rtl="0">
                        <a:spcBef>
                          <a:spcPts val="0"/>
                        </a:spcBef>
                        <a:spcAft>
                          <a:spcPts val="0"/>
                        </a:spcAft>
                        <a:buNone/>
                      </a:pPr>
                      <a:endParaRPr sz="9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00B0DE">
                        <a:alpha val="19608"/>
                      </a:srgbClr>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2" name="TextBox 1">
            <a:extLst>
              <a:ext uri="{FF2B5EF4-FFF2-40B4-BE49-F238E27FC236}">
                <a16:creationId xmlns:a16="http://schemas.microsoft.com/office/drawing/2014/main" id="{F2DD6CB7-1814-AC6D-F93D-D9902F438CA4}"/>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69" name="Google Shape;169;g204ff8ebb48_4_298"/>
          <p:cNvGraphicFramePr/>
          <p:nvPr>
            <p:extLst>
              <p:ext uri="{D42A27DB-BD31-4B8C-83A1-F6EECF244321}">
                <p14:modId xmlns:p14="http://schemas.microsoft.com/office/powerpoint/2010/main" val="743245082"/>
              </p:ext>
            </p:extLst>
          </p:nvPr>
        </p:nvGraphicFramePr>
        <p:xfrm>
          <a:off x="292652" y="149085"/>
          <a:ext cx="11634300" cy="5730461"/>
        </p:xfrm>
        <a:graphic>
          <a:graphicData uri="http://schemas.openxmlformats.org/drawingml/2006/table">
            <a:tbl>
              <a:tblPr firstRow="1" bandRow="1">
                <a:noFill/>
              </a:tblPr>
              <a:tblGrid>
                <a:gridCol w="1939050">
                  <a:extLst>
                    <a:ext uri="{9D8B030D-6E8A-4147-A177-3AD203B41FA5}">
                      <a16:colId xmlns:a16="http://schemas.microsoft.com/office/drawing/2014/main" val="20000"/>
                    </a:ext>
                  </a:extLst>
                </a:gridCol>
                <a:gridCol w="1939050">
                  <a:extLst>
                    <a:ext uri="{9D8B030D-6E8A-4147-A177-3AD203B41FA5}">
                      <a16:colId xmlns:a16="http://schemas.microsoft.com/office/drawing/2014/main" val="20001"/>
                    </a:ext>
                  </a:extLst>
                </a:gridCol>
                <a:gridCol w="1939050">
                  <a:extLst>
                    <a:ext uri="{9D8B030D-6E8A-4147-A177-3AD203B41FA5}">
                      <a16:colId xmlns:a16="http://schemas.microsoft.com/office/drawing/2014/main" val="20002"/>
                    </a:ext>
                  </a:extLst>
                </a:gridCol>
                <a:gridCol w="1939050">
                  <a:extLst>
                    <a:ext uri="{9D8B030D-6E8A-4147-A177-3AD203B41FA5}">
                      <a16:colId xmlns:a16="http://schemas.microsoft.com/office/drawing/2014/main" val="20003"/>
                    </a:ext>
                  </a:extLst>
                </a:gridCol>
                <a:gridCol w="1939050">
                  <a:extLst>
                    <a:ext uri="{9D8B030D-6E8A-4147-A177-3AD203B41FA5}">
                      <a16:colId xmlns:a16="http://schemas.microsoft.com/office/drawing/2014/main" val="20004"/>
                    </a:ext>
                  </a:extLst>
                </a:gridCol>
                <a:gridCol w="1939050">
                  <a:extLst>
                    <a:ext uri="{9D8B030D-6E8A-4147-A177-3AD203B41FA5}">
                      <a16:colId xmlns:a16="http://schemas.microsoft.com/office/drawing/2014/main" val="20005"/>
                    </a:ext>
                  </a:extLst>
                </a:gridCol>
              </a:tblGrid>
              <a:tr h="720567">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400" u="none" strike="noStrike" cap="none" dirty="0">
                          <a:solidFill>
                            <a:schemeClr val="bg1"/>
                          </a:solidFill>
                        </a:rPr>
                        <a:t>Exploring the expressive arts is essential to developing artistic skills and knowledge and it enables learners to become curious and creative individuals.</a:t>
                      </a:r>
                      <a:endParaRPr sz="1400" u="none" strike="noStrike" cap="none" dirty="0">
                        <a:solidFill>
                          <a:schemeClr val="bg1"/>
                        </a:solidFill>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Responding and reflecting, both as artist and audience, is a fundamental part of learning in the expressive arts.</a:t>
                      </a:r>
                      <a:endParaRPr sz="1400" u="none" strike="noStrike" cap="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Creating combines skills and knowledge, drawing on the senses, inspiration and imagination.</a:t>
                      </a:r>
                      <a:endParaRPr sz="1400" u="none" strike="noStrike" cap="none" dirty="0">
                        <a:solidFill>
                          <a:schemeClr val="lt1"/>
                        </a:solidFil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extLst>
                  <a:ext uri="{0D108BD9-81ED-4DB2-BD59-A6C34878D82A}">
                    <a16:rowId xmlns:a16="http://schemas.microsoft.com/office/drawing/2014/main" val="10000"/>
                  </a:ext>
                </a:extLst>
              </a:tr>
              <a:tr h="395153">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 Techniques – Communication – Context - Creating</a:t>
                      </a:r>
                      <a:endParaRPr dirty="0"/>
                    </a:p>
                  </a:txBody>
                  <a:tcPr marL="91450" marR="91450" marT="45725" marB="45725">
                    <a:solidFill>
                      <a:srgbClr val="00B0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95153">
                <a:tc>
                  <a:txBody>
                    <a:bodyPr/>
                    <a:lstStyle/>
                    <a:p>
                      <a:pPr marL="0" marR="0" lvl="0" indent="0" algn="ctr" rtl="0">
                        <a:lnSpc>
                          <a:spcPct val="100000"/>
                        </a:lnSpc>
                        <a:spcBef>
                          <a:spcPts val="0"/>
                        </a:spcBef>
                        <a:spcAft>
                          <a:spcPts val="0"/>
                        </a:spcAft>
                        <a:buClr>
                          <a:schemeClr val="dk1"/>
                        </a:buClr>
                        <a:buSzPts val="1100"/>
                        <a:buFont typeface="Calibri"/>
                        <a:buNone/>
                      </a:pPr>
                      <a:r>
                        <a:rPr lang="en-GB" sz="1400" b="1" u="none" strike="noStrike" cap="none" dirty="0">
                          <a:latin typeface="Calibri"/>
                          <a:ea typeface="Calibri"/>
                          <a:cs typeface="Calibri"/>
                          <a:sym typeface="Calibri"/>
                        </a:rPr>
                        <a:t>FILM AND </a:t>
                      </a:r>
                      <a:endParaRPr sz="1400" b="1" u="none" strike="noStrike" cap="none" dirty="0">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100"/>
                        <a:buFont typeface="Calibri"/>
                        <a:buNone/>
                      </a:pPr>
                      <a:r>
                        <a:rPr lang="en-GB" sz="1400" b="1" u="none" strike="noStrike" cap="none" dirty="0">
                          <a:latin typeface="Calibri"/>
                          <a:ea typeface="Calibri"/>
                          <a:cs typeface="Calibri"/>
                          <a:sym typeface="Calibri"/>
                        </a:rPr>
                        <a:t>DIGITAL MEDIA </a:t>
                      </a:r>
                      <a:endParaRPr sz="1400" b="1" u="none" strike="noStrike" cap="none" dirty="0"/>
                    </a:p>
                  </a:txBody>
                  <a:tcPr marL="91450" marR="91450" marT="45725" marB="45725">
                    <a:solidFill>
                      <a:srgbClr val="00B0DE">
                        <a:alpha val="70196"/>
                      </a:srgbClr>
                    </a:solidFill>
                  </a:tcPr>
                </a:tc>
                <a:tc>
                  <a:txBody>
                    <a:bodyPr/>
                    <a:lstStyle/>
                    <a:p>
                      <a:pPr marL="0" marR="0" lvl="0" indent="0" algn="ctr" rtl="0">
                        <a:spcBef>
                          <a:spcPts val="0"/>
                        </a:spcBef>
                        <a:spcAft>
                          <a:spcPts val="0"/>
                        </a:spcAft>
                        <a:buNone/>
                      </a:pPr>
                      <a:r>
                        <a:rPr lang="en-GB" sz="1400" b="1" u="none" strike="noStrike" cap="none" dirty="0"/>
                        <a:t>PS1</a:t>
                      </a:r>
                      <a:endParaRPr sz="1400" b="1" dirty="0"/>
                    </a:p>
                  </a:txBody>
                  <a:tcPr marL="91450" marR="91450" marT="45725" marB="45725">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PS2</a:t>
                      </a:r>
                      <a:endParaRPr sz="1400" b="1" dirty="0"/>
                    </a:p>
                  </a:txBody>
                  <a:tcPr marL="91450" marR="91450" marT="45725" marB="45725">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PS3</a:t>
                      </a:r>
                      <a:endParaRPr sz="1400" b="1" dirty="0"/>
                    </a:p>
                    <a:p>
                      <a:pPr marL="0" marR="0" lvl="0" indent="0" algn="ctr" rtl="0">
                        <a:spcBef>
                          <a:spcPts val="0"/>
                        </a:spcBef>
                        <a:spcAft>
                          <a:spcPts val="0"/>
                        </a:spcAft>
                        <a:buNone/>
                      </a:pPr>
                      <a:endParaRPr sz="1400" b="1" dirty="0"/>
                    </a:p>
                  </a:txBody>
                  <a:tcPr marL="91450" marR="91450" marT="45725" marB="45725">
                    <a:solidFill>
                      <a:srgbClr val="00B0DE">
                        <a:alpha val="70196"/>
                      </a:srgbClr>
                    </a:solidFill>
                  </a:tcPr>
                </a:tc>
                <a:tc>
                  <a:txBody>
                    <a:bodyPr/>
                    <a:lstStyle/>
                    <a:p>
                      <a:pPr marL="0" marR="0" lvl="0" indent="0" algn="ctr" rtl="0">
                        <a:spcBef>
                          <a:spcPts val="0"/>
                        </a:spcBef>
                        <a:spcAft>
                          <a:spcPts val="0"/>
                        </a:spcAft>
                        <a:buNone/>
                      </a:pPr>
                      <a:r>
                        <a:rPr lang="en-GB" sz="1400" b="1" dirty="0"/>
                        <a:t>PS4</a:t>
                      </a:r>
                      <a:endParaRPr sz="1400" b="1" dirty="0"/>
                    </a:p>
                  </a:txBody>
                  <a:tcPr marL="91450" marR="91450" marT="45725" marB="45725">
                    <a:solidFill>
                      <a:srgbClr val="00B0DE">
                        <a:alpha val="70196"/>
                      </a:srgbClr>
                    </a:solidFill>
                  </a:tcPr>
                </a:tc>
                <a:tc>
                  <a:txBody>
                    <a:bodyPr/>
                    <a:lstStyle/>
                    <a:p>
                      <a:pPr marL="0" lvl="0" indent="0" algn="ctr" rtl="0">
                        <a:spcBef>
                          <a:spcPts val="0"/>
                        </a:spcBef>
                        <a:spcAft>
                          <a:spcPts val="0"/>
                        </a:spcAft>
                        <a:buNone/>
                      </a:pPr>
                      <a:r>
                        <a:rPr lang="en-GB" sz="1400" b="1" dirty="0"/>
                        <a:t>PS5</a:t>
                      </a:r>
                      <a:endParaRPr sz="1400" b="1" dirty="0"/>
                    </a:p>
                  </a:txBody>
                  <a:tcPr marL="91450" marR="91450" marT="45725" marB="45725">
                    <a:solidFill>
                      <a:srgbClr val="00B0DE">
                        <a:alpha val="70196"/>
                      </a:srgbClr>
                    </a:solidFill>
                  </a:tcPr>
                </a:tc>
                <a:extLst>
                  <a:ext uri="{0D108BD9-81ED-4DB2-BD59-A6C34878D82A}">
                    <a16:rowId xmlns:a16="http://schemas.microsoft.com/office/drawing/2014/main" val="10002"/>
                  </a:ext>
                </a:extLst>
              </a:tr>
              <a:tr h="3047213">
                <a:tc>
                  <a:txBody>
                    <a:bodyPr/>
                    <a:lstStyle/>
                    <a:p>
                      <a:pPr marL="0" lvl="0" indent="0" algn="l" rtl="0">
                        <a:spcBef>
                          <a:spcPts val="0"/>
                        </a:spcBef>
                        <a:spcAft>
                          <a:spcPts val="0"/>
                        </a:spcAft>
                        <a:buNone/>
                      </a:pPr>
                      <a:r>
                        <a:rPr lang="en-GB" sz="1800" b="1" dirty="0"/>
                        <a:t>Still and Moving Image</a:t>
                      </a:r>
                      <a:endParaRPr lang="en-GB" sz="1800" dirty="0"/>
                    </a:p>
                    <a:p>
                      <a:pPr marL="0" lvl="0" indent="0" algn="l" rtl="0">
                        <a:spcBef>
                          <a:spcPts val="0"/>
                        </a:spcBef>
                        <a:spcAft>
                          <a:spcPts val="0"/>
                        </a:spcAft>
                        <a:buNone/>
                      </a:pPr>
                      <a:endParaRPr lang="en-GB" sz="1800" dirty="0">
                        <a:solidFill>
                          <a:schemeClr val="dk1"/>
                        </a:solidFill>
                        <a:latin typeface="Calibri"/>
                        <a:ea typeface="Calibri"/>
                        <a:cs typeface="Calibri"/>
                        <a:sym typeface="Calibri"/>
                      </a:endParaRPr>
                    </a:p>
                    <a:p>
                      <a:pPr marL="0" lvl="0" indent="0" algn="l" rtl="0">
                        <a:spcBef>
                          <a:spcPts val="0"/>
                        </a:spcBef>
                        <a:spcAft>
                          <a:spcPts val="0"/>
                        </a:spcAft>
                        <a:buNone/>
                      </a:pPr>
                      <a:endParaRPr lang="en-GB" sz="1200" b="1" dirty="0">
                        <a:solidFill>
                          <a:schemeClr val="dk1"/>
                        </a:solidFill>
                        <a:latin typeface="Calibri"/>
                        <a:ea typeface="Calibri"/>
                        <a:cs typeface="Calibri"/>
                        <a:sym typeface="Calibri"/>
                      </a:endParaRPr>
                    </a:p>
                    <a:p>
                      <a:pPr marL="0" lvl="0" indent="0" algn="l" rtl="0">
                        <a:spcBef>
                          <a:spcPts val="0"/>
                        </a:spcBef>
                        <a:spcAft>
                          <a:spcPts val="0"/>
                        </a:spcAft>
                        <a:buNone/>
                      </a:pPr>
                      <a:endParaRPr lang="en-GB" sz="1600" dirty="0">
                        <a:solidFill>
                          <a:schemeClr val="dk1"/>
                        </a:solidFill>
                        <a:latin typeface="Calibri"/>
                        <a:ea typeface="Calibri"/>
                        <a:cs typeface="Calibri"/>
                        <a:sym typeface="Calibri"/>
                      </a:endParaRPr>
                    </a:p>
                  </a:txBody>
                  <a:tcPr marL="91450" marR="91450" marT="45725" marB="45725">
                    <a:solidFill>
                      <a:srgbClr val="00B0DE">
                        <a:alpha val="20000"/>
                      </a:srgbClr>
                    </a:solidFill>
                  </a:tcPr>
                </a:tc>
                <a:tc>
                  <a:txBody>
                    <a:bodyPr/>
                    <a:lstStyle/>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Hold the camera steady and still. </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Hold the device in landscape position.</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Use the record/capture and playback button.</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Record short one-shot clips.</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000"/>
                      </a:srgbClr>
                    </a:solidFill>
                  </a:tcPr>
                </a:tc>
                <a:tc>
                  <a:txBody>
                    <a:bodyPr/>
                    <a:lstStyle/>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Save and find recordings to watch back. </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Import and retrieve images.</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Combine two clips together.</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Move further and closer away to change what we see on camera, e.g. long-shot to show surroundings; close-up for facial expressions.</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Choose the best place to get a clear shot.</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000"/>
                      </a:srgbClr>
                    </a:solidFill>
                  </a:tcPr>
                </a:tc>
                <a:tc>
                  <a:txBody>
                    <a:bodyPr/>
                    <a:lstStyle/>
                    <a:p>
                      <a:pPr fontAlgn="base">
                        <a:lnSpc>
                          <a:spcPct val="100000"/>
                        </a:lnSpc>
                        <a:spcAft>
                          <a:spcPts val="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Film specific shots that follow a plan and combine them.</a:t>
                      </a:r>
                      <a:endParaRPr lang="en-GB" sz="800" dirty="0">
                        <a:effectLst/>
                        <a:latin typeface="+mn-lt"/>
                        <a:ea typeface="Times New Roman" panose="02020603050405020304" pitchFamily="18" charset="0"/>
                        <a:cs typeface="Times New Roman" panose="02020603050405020304" pitchFamily="18" charset="0"/>
                      </a:endParaRPr>
                    </a:p>
                    <a:p>
                      <a:pPr fontAlgn="base">
                        <a:lnSpc>
                          <a:spcPct val="100000"/>
                        </a:lnSpc>
                        <a:spcAft>
                          <a:spcPts val="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Times New Roman" panose="02020603050405020304" pitchFamily="18" charset="0"/>
                        <a:cs typeface="Times New Roman" panose="02020603050405020304" pitchFamily="18" charset="0"/>
                      </a:endParaRPr>
                    </a:p>
                    <a:p>
                      <a:pPr fontAlgn="base">
                        <a:lnSpc>
                          <a:spcPct val="100000"/>
                        </a:lnSpc>
                        <a:spcAft>
                          <a:spcPts val="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Experiment with different shots including long, wide, mid, close-up, extreme close-up. </a:t>
                      </a:r>
                      <a:endParaRPr lang="en-GB" sz="800" dirty="0">
                        <a:effectLst/>
                        <a:latin typeface="+mn-lt"/>
                        <a:ea typeface="Times New Roman" panose="02020603050405020304" pitchFamily="18" charset="0"/>
                        <a:cs typeface="Times New Roman" panose="02020603050405020304" pitchFamily="18" charset="0"/>
                      </a:endParaRPr>
                    </a:p>
                    <a:p>
                      <a:pPr fontAlgn="base">
                        <a:lnSpc>
                          <a:spcPct val="100000"/>
                        </a:lnSpc>
                        <a:spcAft>
                          <a:spcPts val="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Times New Roman" panose="02020603050405020304" pitchFamily="18" charset="0"/>
                        <a:cs typeface="Times New Roman" panose="02020603050405020304" pitchFamily="18" charset="0"/>
                      </a:endParaRPr>
                    </a:p>
                    <a:p>
                      <a:pPr fontAlgn="base">
                        <a:lnSpc>
                          <a:spcPct val="100000"/>
                        </a:lnSpc>
                        <a:spcAft>
                          <a:spcPts val="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Choose the correct shot to, e.g. introduce location, show emotion, show what a character is doing.</a:t>
                      </a:r>
                      <a:endParaRPr lang="en-GB" sz="800" dirty="0">
                        <a:effectLst/>
                        <a:latin typeface="+mn-lt"/>
                        <a:ea typeface="Times New Roman" panose="02020603050405020304" pitchFamily="18" charset="0"/>
                        <a:cs typeface="Times New Roman" panose="02020603050405020304" pitchFamily="18" charset="0"/>
                      </a:endParaRPr>
                    </a:p>
                    <a:p>
                      <a:pPr fontAlgn="base">
                        <a:lnSpc>
                          <a:spcPct val="100000"/>
                        </a:lnSpc>
                        <a:spcAft>
                          <a:spcPts val="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Times New Roman" panose="02020603050405020304" pitchFamily="18" charset="0"/>
                        <a:cs typeface="Times New Roman" panose="02020603050405020304" pitchFamily="18" charset="0"/>
                      </a:endParaRPr>
                    </a:p>
                    <a:p>
                      <a:pPr fontAlgn="base">
                        <a:lnSpc>
                          <a:spcPct val="100000"/>
                        </a:lnSpc>
                        <a:spcAft>
                          <a:spcPts val="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Consider what can be seen in shot, e.g. background, set, prop, appropriate level of light. </a:t>
                      </a:r>
                      <a:endParaRPr lang="en-GB" sz="800" dirty="0">
                        <a:effectLst/>
                        <a:latin typeface="+mn-lt"/>
                        <a:ea typeface="Times New Roman" panose="02020603050405020304" pitchFamily="18" charset="0"/>
                        <a:cs typeface="Times New Roman" panose="02020603050405020304" pitchFamily="18" charset="0"/>
                      </a:endParaRPr>
                    </a:p>
                    <a:p>
                      <a:pPr fontAlgn="base">
                        <a:lnSpc>
                          <a:spcPct val="100000"/>
                        </a:lnSpc>
                        <a:spcAft>
                          <a:spcPts val="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Times New Roman" panose="02020603050405020304" pitchFamily="18" charset="0"/>
                        <a:cs typeface="Times New Roman" panose="02020603050405020304" pitchFamily="18" charset="0"/>
                      </a:endParaRPr>
                    </a:p>
                    <a:p>
                      <a:pPr fontAlgn="base">
                        <a:lnSpc>
                          <a:spcPct val="100000"/>
                        </a:lnSpc>
                        <a:spcAft>
                          <a:spcPts val="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Consider perspective when recording, e.g. camera in relation to the action, birds-eye shot.</a:t>
                      </a:r>
                      <a:endParaRPr lang="en-GB" sz="800" dirty="0">
                        <a:effectLst/>
                        <a:latin typeface="+mn-lt"/>
                        <a:ea typeface="Times New Roman" panose="02020603050405020304" pitchFamily="18" charset="0"/>
                        <a:cs typeface="Times New Roman" panose="02020603050405020304" pitchFamily="18" charset="0"/>
                      </a:endParaRPr>
                    </a:p>
                  </a:txBody>
                  <a:tcPr marL="68580" marR="68580" marT="0" marB="0">
                    <a:solidFill>
                      <a:srgbClr val="00B0DE">
                        <a:alpha val="20000"/>
                      </a:srgbClr>
                    </a:solidFill>
                  </a:tcPr>
                </a:tc>
                <a:tc>
                  <a:txBody>
                    <a:bodyPr/>
                    <a:lstStyle/>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Combine various shots using various effects including sound effects, transition etc.</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Select the appropriate shot for audience and purpose including long, wide, mid, close-up, extreme close up.</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Consider what can be seen in shot, e.g. background, set, prop, appropriate level of light. </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Consider perspective when recording, e.g. camera in relation to the action, birds-eye shot. </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Experiment with natural light, and artificial lighting: selecting the appropriate lighting for purpose. </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000"/>
                      </a:srgbClr>
                    </a:solidFill>
                  </a:tcPr>
                </a:tc>
                <a:tc>
                  <a:txBody>
                    <a:bodyPr/>
                    <a:lstStyle/>
                    <a:p>
                      <a:pPr>
                        <a:lnSpc>
                          <a:spcPct val="107000"/>
                        </a:lnSpc>
                        <a:spcAft>
                          <a:spcPts val="800"/>
                        </a:spcAft>
                      </a:pPr>
                      <a:r>
                        <a:rPr lang="en-GB" sz="800" dirty="0">
                          <a:solidFill>
                            <a:srgbClr val="1F1F1F"/>
                          </a:solidFill>
                          <a:effectLst/>
                          <a:latin typeface="+mn-lt"/>
                          <a:ea typeface="Calibri" panose="020F0502020204030204" pitchFamily="34" charset="0"/>
                          <a:cs typeface="Arial" panose="020B0604020202020204" pitchFamily="34" charset="0"/>
                        </a:rPr>
                        <a:t>Combine various shots using various effects including sound effects, transition etc.</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1F1F1F"/>
                          </a:solidFill>
                          <a:effectLst/>
                          <a:latin typeface="+mn-lt"/>
                          <a:ea typeface="Calibri" panose="020F0502020204030204" pitchFamily="34" charset="0"/>
                          <a:cs typeface="Arial" panose="020B0604020202020204" pitchFamily="34" charset="0"/>
                        </a:rPr>
                        <a:t>Select the appropriate shot and reflect on its effectiveness, making amendments where appropriate.</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1F1F1F"/>
                          </a:solidFill>
                          <a:effectLst/>
                          <a:latin typeface="+mn-lt"/>
                          <a:ea typeface="Calibri" panose="020F0502020204030204" pitchFamily="34" charset="0"/>
                          <a:cs typeface="Arial" panose="020B0604020202020204" pitchFamily="34" charset="0"/>
                        </a:rPr>
                        <a:t>Experiment with appropriate lightning effects and techniques, e.g. 3-point lighting, strobe lighting, bounce lighting etc. </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1F1F1F"/>
                          </a:solidFill>
                          <a:effectLst/>
                          <a:latin typeface="+mn-lt"/>
                          <a:ea typeface="Calibri" panose="020F0502020204030204" pitchFamily="34" charset="0"/>
                          <a:cs typeface="Arial" panose="020B0604020202020204" pitchFamily="34" charset="0"/>
                        </a:rPr>
                        <a:t>Explore brightness and contrast in moving and still images. </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1F1F1F"/>
                          </a:solidFill>
                          <a:effectLst/>
                          <a:latin typeface="+mn-lt"/>
                          <a:ea typeface="Calibri" panose="020F0502020204030204" pitchFamily="34" charset="0"/>
                          <a:cs typeface="Arial" panose="020B0604020202020204" pitchFamily="34" charset="0"/>
                        </a:rPr>
                        <a:t>Explore lighting gels and filters. </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1F1F1F"/>
                          </a:solidFill>
                          <a:effectLst/>
                          <a:latin typeface="+mn-lt"/>
                          <a:ea typeface="Calibri" panose="020F0502020204030204" pitchFamily="34" charset="0"/>
                          <a:cs typeface="Arial" panose="020B0604020202020204" pitchFamily="34" charset="0"/>
                        </a:rPr>
                        <a:t>Explore colour and effects in post-production.</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000"/>
                      </a:srgbClr>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2" name="TextBox 1">
            <a:extLst>
              <a:ext uri="{FF2B5EF4-FFF2-40B4-BE49-F238E27FC236}">
                <a16:creationId xmlns:a16="http://schemas.microsoft.com/office/drawing/2014/main" id="{DF16A296-1B89-5FCA-E946-561BFAC8D84E}"/>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74" name="Google Shape;174;g204ff8ebb48_4_302"/>
          <p:cNvGraphicFramePr/>
          <p:nvPr>
            <p:extLst>
              <p:ext uri="{D42A27DB-BD31-4B8C-83A1-F6EECF244321}">
                <p14:modId xmlns:p14="http://schemas.microsoft.com/office/powerpoint/2010/main" val="3370023788"/>
              </p:ext>
            </p:extLst>
          </p:nvPr>
        </p:nvGraphicFramePr>
        <p:xfrm>
          <a:off x="292652" y="149085"/>
          <a:ext cx="11634300" cy="6410352"/>
        </p:xfrm>
        <a:graphic>
          <a:graphicData uri="http://schemas.openxmlformats.org/drawingml/2006/table">
            <a:tbl>
              <a:tblPr firstRow="1" bandRow="1">
                <a:noFill/>
              </a:tblPr>
              <a:tblGrid>
                <a:gridCol w="1939050">
                  <a:extLst>
                    <a:ext uri="{9D8B030D-6E8A-4147-A177-3AD203B41FA5}">
                      <a16:colId xmlns:a16="http://schemas.microsoft.com/office/drawing/2014/main" val="20000"/>
                    </a:ext>
                  </a:extLst>
                </a:gridCol>
                <a:gridCol w="1939050">
                  <a:extLst>
                    <a:ext uri="{9D8B030D-6E8A-4147-A177-3AD203B41FA5}">
                      <a16:colId xmlns:a16="http://schemas.microsoft.com/office/drawing/2014/main" val="20001"/>
                    </a:ext>
                  </a:extLst>
                </a:gridCol>
                <a:gridCol w="1939050">
                  <a:extLst>
                    <a:ext uri="{9D8B030D-6E8A-4147-A177-3AD203B41FA5}">
                      <a16:colId xmlns:a16="http://schemas.microsoft.com/office/drawing/2014/main" val="20002"/>
                    </a:ext>
                  </a:extLst>
                </a:gridCol>
                <a:gridCol w="1939050">
                  <a:extLst>
                    <a:ext uri="{9D8B030D-6E8A-4147-A177-3AD203B41FA5}">
                      <a16:colId xmlns:a16="http://schemas.microsoft.com/office/drawing/2014/main" val="20003"/>
                    </a:ext>
                  </a:extLst>
                </a:gridCol>
                <a:gridCol w="1939050">
                  <a:extLst>
                    <a:ext uri="{9D8B030D-6E8A-4147-A177-3AD203B41FA5}">
                      <a16:colId xmlns:a16="http://schemas.microsoft.com/office/drawing/2014/main" val="20004"/>
                    </a:ext>
                  </a:extLst>
                </a:gridCol>
                <a:gridCol w="1939050">
                  <a:extLst>
                    <a:ext uri="{9D8B030D-6E8A-4147-A177-3AD203B41FA5}">
                      <a16:colId xmlns:a16="http://schemas.microsoft.com/office/drawing/2014/main" val="20005"/>
                    </a:ext>
                  </a:extLst>
                </a:gridCol>
              </a:tblGrid>
              <a:tr h="946200">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400" u="none" strike="noStrike" cap="none" dirty="0">
                          <a:solidFill>
                            <a:schemeClr val="bg1"/>
                          </a:solidFill>
                        </a:rPr>
                        <a:t>Exploring the expressive arts is essential to developing artistic skills and knowledge and it enables learners to become curious and creative individuals.</a:t>
                      </a:r>
                      <a:endParaRPr sz="1400" u="none" strike="noStrike" cap="none" dirty="0">
                        <a:solidFill>
                          <a:schemeClr val="bg1"/>
                        </a:solidFill>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dirty="0">
                          <a:solidFill>
                            <a:schemeClr val="lt1"/>
                          </a:solidFill>
                        </a:rPr>
                        <a:t>Responding and reflecting, both as artist and audience, is a fundamental part of learning in the expressive arts.</a:t>
                      </a:r>
                      <a:endParaRPr sz="1400" u="none" strike="noStrike" cap="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dirty="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u="none" strike="noStrike" cap="none">
                          <a:solidFill>
                            <a:schemeClr val="lt1"/>
                          </a:solidFill>
                        </a:rPr>
                        <a:t>Creating combines skills and knowledge, drawing on the senses, inspiration and imagination.</a:t>
                      </a:r>
                      <a:endParaRPr sz="1400" u="none" strike="noStrike" cap="none">
                        <a:solidFill>
                          <a:schemeClr val="lt1"/>
                        </a:solidFill>
                      </a:endParaRPr>
                    </a:p>
                    <a:p>
                      <a:pPr marL="0" marR="0" lvl="0" indent="0" algn="l" rtl="0">
                        <a:lnSpc>
                          <a:spcPct val="100000"/>
                        </a:lnSpc>
                        <a:spcBef>
                          <a:spcPts val="0"/>
                        </a:spcBef>
                        <a:spcAft>
                          <a:spcPts val="0"/>
                        </a:spcAft>
                        <a:buClr>
                          <a:schemeClr val="dk1"/>
                        </a:buClr>
                        <a:buSzPts val="1400"/>
                        <a:buFont typeface="Calibri"/>
                        <a:buNone/>
                      </a:pPr>
                      <a:endParaRPr sz="1400" u="none" strike="noStrike" cap="none">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extLst>
                  <a:ext uri="{0D108BD9-81ED-4DB2-BD59-A6C34878D82A}">
                    <a16:rowId xmlns:a16="http://schemas.microsoft.com/office/drawing/2014/main" val="10000"/>
                  </a:ext>
                </a:extLst>
              </a:tr>
              <a:tr h="471125">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 Techniques – Communication – Context - Creating</a:t>
                      </a:r>
                      <a:endParaRPr dirty="0"/>
                    </a:p>
                  </a:txBody>
                  <a:tcPr marL="91450" marR="91450" marT="45725" marB="45725">
                    <a:solidFill>
                      <a:srgbClr val="00B0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203200">
                <a:tc>
                  <a:txBody>
                    <a:bodyPr/>
                    <a:lstStyle/>
                    <a:p>
                      <a:pPr marL="0" lvl="0" indent="0" algn="ctr" rtl="0">
                        <a:spcBef>
                          <a:spcPts val="0"/>
                        </a:spcBef>
                        <a:spcAft>
                          <a:spcPts val="0"/>
                        </a:spcAft>
                        <a:buClr>
                          <a:schemeClr val="dk1"/>
                        </a:buClr>
                        <a:buSzPts val="1100"/>
                        <a:buFont typeface="Calibri"/>
                        <a:buNone/>
                      </a:pPr>
                      <a:r>
                        <a:rPr lang="en-GB" sz="1400" b="1" dirty="0"/>
                        <a:t>FILM AND </a:t>
                      </a:r>
                      <a:endParaRPr sz="1400" b="1" dirty="0"/>
                    </a:p>
                    <a:p>
                      <a:pPr marL="0" lvl="0" indent="0" algn="ctr" rtl="0">
                        <a:spcBef>
                          <a:spcPts val="0"/>
                        </a:spcBef>
                        <a:spcAft>
                          <a:spcPts val="0"/>
                        </a:spcAft>
                        <a:buClr>
                          <a:schemeClr val="dk1"/>
                        </a:buClr>
                        <a:buSzPts val="1100"/>
                        <a:buFont typeface="Calibri"/>
                        <a:buNone/>
                      </a:pPr>
                      <a:r>
                        <a:rPr lang="en-GB" sz="1400" b="1" dirty="0"/>
                        <a:t>DIGITAL MEDIA </a:t>
                      </a:r>
                      <a:endParaRPr sz="1400" b="1" dirty="0"/>
                    </a:p>
                  </a:txBody>
                  <a:tcPr marL="91450" marR="91450" marT="45725" marB="45725">
                    <a:solidFill>
                      <a:srgbClr val="00B0DE">
                        <a:alpha val="70196"/>
                      </a:srgbClr>
                    </a:solidFill>
                  </a:tcPr>
                </a:tc>
                <a:tc>
                  <a:txBody>
                    <a:bodyPr/>
                    <a:lstStyle/>
                    <a:p>
                      <a:pPr marL="0" marR="0" lvl="0" indent="0" algn="ctr" rtl="0">
                        <a:spcBef>
                          <a:spcPts val="0"/>
                        </a:spcBef>
                        <a:spcAft>
                          <a:spcPts val="0"/>
                        </a:spcAft>
                        <a:buNone/>
                      </a:pPr>
                      <a:r>
                        <a:rPr lang="en-GB" sz="1400" b="1" u="none" strike="noStrike" cap="none" dirty="0"/>
                        <a:t>PS1</a:t>
                      </a:r>
                      <a:endParaRPr sz="1400" b="1" dirty="0"/>
                    </a:p>
                  </a:txBody>
                  <a:tcPr marL="91450" marR="91450" marT="45725" marB="45725">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PS2</a:t>
                      </a:r>
                      <a:endParaRPr sz="1400" b="1" dirty="0"/>
                    </a:p>
                  </a:txBody>
                  <a:tcPr marL="91450" marR="91450" marT="45725" marB="45725">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u="none" strike="noStrike" cap="none" dirty="0"/>
                        <a:t>PS3</a:t>
                      </a:r>
                      <a:endParaRPr sz="1400" b="1" dirty="0"/>
                    </a:p>
                    <a:p>
                      <a:pPr marL="0" marR="0" lvl="0" indent="0" algn="l" rtl="0">
                        <a:spcBef>
                          <a:spcPts val="0"/>
                        </a:spcBef>
                        <a:spcAft>
                          <a:spcPts val="0"/>
                        </a:spcAft>
                        <a:buNone/>
                      </a:pPr>
                      <a:endParaRPr sz="1400" b="1" dirty="0"/>
                    </a:p>
                  </a:txBody>
                  <a:tcPr marL="91450" marR="91450" marT="45725" marB="45725">
                    <a:solidFill>
                      <a:srgbClr val="00B0DE">
                        <a:alpha val="70196"/>
                      </a:srgbClr>
                    </a:solidFill>
                  </a:tcPr>
                </a:tc>
                <a:tc>
                  <a:txBody>
                    <a:bodyPr/>
                    <a:lstStyle/>
                    <a:p>
                      <a:pPr marL="0" marR="0" lvl="0" indent="0" algn="ctr" rtl="0">
                        <a:spcBef>
                          <a:spcPts val="0"/>
                        </a:spcBef>
                        <a:spcAft>
                          <a:spcPts val="0"/>
                        </a:spcAft>
                        <a:buNone/>
                      </a:pPr>
                      <a:r>
                        <a:rPr lang="en-GB" sz="1400" b="1" dirty="0"/>
                        <a:t>PS4</a:t>
                      </a:r>
                      <a:endParaRPr sz="1400" b="1" dirty="0"/>
                    </a:p>
                  </a:txBody>
                  <a:tcPr marL="91450" marR="91450" marT="45725" marB="45725">
                    <a:solidFill>
                      <a:srgbClr val="00B0DE">
                        <a:alpha val="70196"/>
                      </a:srgbClr>
                    </a:solidFill>
                  </a:tcPr>
                </a:tc>
                <a:tc>
                  <a:txBody>
                    <a:bodyPr/>
                    <a:lstStyle/>
                    <a:p>
                      <a:pPr marL="0" lvl="0" indent="0" algn="ctr" rtl="0">
                        <a:spcBef>
                          <a:spcPts val="0"/>
                        </a:spcBef>
                        <a:spcAft>
                          <a:spcPts val="0"/>
                        </a:spcAft>
                        <a:buNone/>
                      </a:pPr>
                      <a:r>
                        <a:rPr lang="en-GB" sz="1400" b="1" dirty="0"/>
                        <a:t>PS5</a:t>
                      </a:r>
                      <a:endParaRPr sz="1400" b="1" dirty="0"/>
                    </a:p>
                  </a:txBody>
                  <a:tcPr marL="91450" marR="91450" marT="45725" marB="45725">
                    <a:solidFill>
                      <a:srgbClr val="00B0DE">
                        <a:alpha val="70196"/>
                      </a:srgbClr>
                    </a:solidFill>
                  </a:tcPr>
                </a:tc>
                <a:extLst>
                  <a:ext uri="{0D108BD9-81ED-4DB2-BD59-A6C34878D82A}">
                    <a16:rowId xmlns:a16="http://schemas.microsoft.com/office/drawing/2014/main" val="10002"/>
                  </a:ext>
                </a:extLst>
              </a:tr>
              <a:tr h="119675">
                <a:tc>
                  <a:txBody>
                    <a:bodyPr/>
                    <a:lstStyle/>
                    <a:p>
                      <a:pPr marL="0" lvl="0" indent="0" algn="l" rtl="0">
                        <a:spcBef>
                          <a:spcPts val="0"/>
                        </a:spcBef>
                        <a:spcAft>
                          <a:spcPts val="0"/>
                        </a:spcAft>
                        <a:buNone/>
                      </a:pPr>
                      <a:r>
                        <a:rPr lang="en-GB" sz="1800" b="1" dirty="0"/>
                        <a:t>Editing </a:t>
                      </a:r>
                      <a:endParaRPr sz="1800" b="1" dirty="0">
                        <a:solidFill>
                          <a:schemeClr val="dk1"/>
                        </a:solidFill>
                        <a:latin typeface="Calibri"/>
                        <a:ea typeface="Calibri"/>
                        <a:cs typeface="Calibri"/>
                        <a:sym typeface="Calibri"/>
                      </a:endParaRPr>
                    </a:p>
                    <a:p>
                      <a:pPr marL="0" lvl="0" indent="0" algn="l" rtl="0">
                        <a:spcBef>
                          <a:spcPts val="0"/>
                        </a:spcBef>
                        <a:spcAft>
                          <a:spcPts val="0"/>
                        </a:spcAft>
                        <a:buNone/>
                      </a:pPr>
                      <a:endParaRPr b="1" dirty="0"/>
                    </a:p>
                  </a:txBody>
                  <a:tcPr marL="91450" marR="91450" marT="45725" marB="45725">
                    <a:lnB w="12700" cap="flat" cmpd="sng">
                      <a:solidFill>
                        <a:schemeClr val="lt1"/>
                      </a:solidFill>
                      <a:prstDash val="solid"/>
                      <a:round/>
                      <a:headEnd type="none" w="sm" len="sm"/>
                      <a:tailEnd type="none" w="sm" len="sm"/>
                    </a:lnB>
                    <a:solidFill>
                      <a:srgbClr val="00B0DE">
                        <a:alpha val="20392"/>
                      </a:srgbClr>
                    </a:solidFill>
                  </a:tcPr>
                </a:tc>
                <a:tc>
                  <a:txBody>
                    <a:bodyPr/>
                    <a:lstStyle/>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Edit images using simple titles, mark making and inserting stickers/emojis.</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392"/>
                      </a:srgbClr>
                    </a:solidFill>
                  </a:tcPr>
                </a:tc>
                <a:tc>
                  <a:txBody>
                    <a:bodyPr/>
                    <a:lstStyle/>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Edit images using text, filters, framing techniques, special effects and cropping and resize where appropriate.</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Arrange moving and still images in order.</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392"/>
                      </a:srgbClr>
                    </a:solidFill>
                  </a:tcPr>
                </a:tc>
                <a:tc>
                  <a:txBody>
                    <a:bodyPr/>
                    <a:lstStyle/>
                    <a:p>
                      <a:pPr fontAlgn="base">
                        <a:lnSpc>
                          <a:spcPct val="100000"/>
                        </a:lnSpc>
                        <a:spcAft>
                          <a:spcPts val="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Use of green screen and manipulating images.</a:t>
                      </a:r>
                      <a:endParaRPr lang="en-GB" sz="800" dirty="0">
                        <a:effectLst/>
                        <a:latin typeface="+mn-lt"/>
                        <a:ea typeface="Times New Roman" panose="02020603050405020304" pitchFamily="18" charset="0"/>
                        <a:cs typeface="Times New Roman" panose="02020603050405020304" pitchFamily="18" charset="0"/>
                      </a:endParaRPr>
                    </a:p>
                    <a:p>
                      <a:pPr fontAlgn="base">
                        <a:lnSpc>
                          <a:spcPct val="100000"/>
                        </a:lnSpc>
                        <a:spcAft>
                          <a:spcPts val="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Times New Roman" panose="02020603050405020304" pitchFamily="18" charset="0"/>
                        <a:cs typeface="Times New Roman" panose="02020603050405020304" pitchFamily="18" charset="0"/>
                      </a:endParaRPr>
                    </a:p>
                    <a:p>
                      <a:pPr fontAlgn="base">
                        <a:lnSpc>
                          <a:spcPct val="100000"/>
                        </a:lnSpc>
                        <a:spcAft>
                          <a:spcPts val="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Arrange moving and still images in order, including trimming, cutting, reorganising for a given purpose.</a:t>
                      </a:r>
                      <a:endParaRPr lang="en-GB" sz="800" dirty="0">
                        <a:effectLst/>
                        <a:latin typeface="+mn-lt"/>
                        <a:ea typeface="Times New Roman" panose="02020603050405020304" pitchFamily="18" charset="0"/>
                        <a:cs typeface="Times New Roman" panose="02020603050405020304" pitchFamily="18" charset="0"/>
                      </a:endParaRPr>
                    </a:p>
                    <a:p>
                      <a:pPr fontAlgn="base">
                        <a:lnSpc>
                          <a:spcPct val="100000"/>
                        </a:lnSpc>
                        <a:spcAft>
                          <a:spcPts val="0"/>
                        </a:spcAft>
                      </a:pPr>
                      <a:r>
                        <a:rPr lang="en-GB" sz="800" b="1" dirty="0">
                          <a:solidFill>
                            <a:srgbClr val="000000"/>
                          </a:solidFill>
                          <a:effectLst/>
                          <a:latin typeface="+mn-lt"/>
                          <a:ea typeface="Times New Roman" panose="02020603050405020304" pitchFamily="18" charset="0"/>
                          <a:cs typeface="Times New Roman" panose="02020603050405020304" pitchFamily="18" charset="0"/>
                        </a:rPr>
                        <a:t> </a:t>
                      </a:r>
                      <a:endParaRPr lang="en-GB" sz="800" dirty="0">
                        <a:effectLst/>
                        <a:latin typeface="+mn-lt"/>
                        <a:ea typeface="Times New Roman" panose="02020603050405020304" pitchFamily="18" charset="0"/>
                        <a:cs typeface="Times New Roman" panose="02020603050405020304" pitchFamily="18" charset="0"/>
                      </a:endParaRPr>
                    </a:p>
                    <a:p>
                      <a:pPr fontAlgn="base">
                        <a:lnSpc>
                          <a:spcPct val="100000"/>
                        </a:lnSpc>
                        <a:spcAft>
                          <a:spcPts val="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Avoid filming with background noise and release this can affect editing potential.</a:t>
                      </a:r>
                      <a:endParaRPr lang="en-GB" sz="800" dirty="0">
                        <a:effectLst/>
                        <a:latin typeface="+mn-lt"/>
                        <a:ea typeface="Times New Roman" panose="02020603050405020304" pitchFamily="18" charset="0"/>
                        <a:cs typeface="Times New Roman" panose="02020603050405020304" pitchFamily="18" charset="0"/>
                      </a:endParaRPr>
                    </a:p>
                  </a:txBody>
                  <a:tcPr marL="68580" marR="68580" marT="0" marB="0">
                    <a:solidFill>
                      <a:srgbClr val="00B0DE">
                        <a:alpha val="20392"/>
                      </a:srgbClr>
                    </a:solidFill>
                  </a:tcPr>
                </a:tc>
                <a:tc>
                  <a:txBody>
                    <a:bodyPr/>
                    <a:lstStyle/>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Add texts, graphics, animations, sound/music to a series of still images.</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Arrange still and moving images on a timeline; trimming, cutting and moving them, including application of transitions for a variety of purposes, e.g. movie trailer.</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000000"/>
                          </a:solidFill>
                          <a:effectLst/>
                          <a:latin typeface="+mn-lt"/>
                          <a:ea typeface="Times New Roman" panose="02020603050405020304" pitchFamily="18" charset="0"/>
                          <a:cs typeface="Times New Roman" panose="02020603050405020304" pitchFamily="18" charset="0"/>
                        </a:rPr>
                        <a:t>Use separate recording devices for improved sound quality.</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392"/>
                      </a:srgbClr>
                    </a:solidFill>
                  </a:tcPr>
                </a:tc>
                <a:tc>
                  <a:txBody>
                    <a:bodyPr/>
                    <a:lstStyle/>
                    <a:p>
                      <a:pPr>
                        <a:lnSpc>
                          <a:spcPct val="107000"/>
                        </a:lnSpc>
                        <a:spcAft>
                          <a:spcPts val="800"/>
                        </a:spcAft>
                      </a:pPr>
                      <a:r>
                        <a:rPr lang="en-GB" sz="800" dirty="0">
                          <a:solidFill>
                            <a:srgbClr val="1F1F1F"/>
                          </a:solidFill>
                          <a:effectLst/>
                          <a:latin typeface="+mn-lt"/>
                          <a:ea typeface="Calibri" panose="020F0502020204030204" pitchFamily="34" charset="0"/>
                          <a:cs typeface="Arial" panose="020B0604020202020204" pitchFamily="34" charset="0"/>
                        </a:rPr>
                        <a:t>Add text, graphics, animations, sound, music to a series of purposefully sequenced still images, e.g. Promotional school videos and NEA.</a:t>
                      </a:r>
                      <a:endParaRPr lang="en-GB" sz="8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dirty="0">
                          <a:solidFill>
                            <a:srgbClr val="1F1F1F"/>
                          </a:solidFill>
                          <a:effectLst/>
                          <a:latin typeface="+mn-lt"/>
                          <a:ea typeface="Calibri" panose="020F0502020204030204" pitchFamily="34" charset="0"/>
                          <a:cs typeface="Arial" panose="020B0604020202020204" pitchFamily="34" charset="0"/>
                        </a:rPr>
                        <a:t>Select and review still and moving images on a timeline; trimming, cutting and moving them, including application of transitions for a variety of purposes </a:t>
                      </a:r>
                      <a:r>
                        <a:rPr lang="en-GB" sz="800" dirty="0" err="1">
                          <a:solidFill>
                            <a:srgbClr val="1F1F1F"/>
                          </a:solidFill>
                          <a:effectLst/>
                          <a:latin typeface="+mn-lt"/>
                          <a:ea typeface="Calibri" panose="020F0502020204030204" pitchFamily="34" charset="0"/>
                          <a:cs typeface="Arial" panose="020B0604020202020204" pitchFamily="34" charset="0"/>
                        </a:rPr>
                        <a:t>eg.</a:t>
                      </a:r>
                      <a:r>
                        <a:rPr lang="en-GB" sz="800" dirty="0">
                          <a:solidFill>
                            <a:srgbClr val="1F1F1F"/>
                          </a:solidFill>
                          <a:effectLst/>
                          <a:latin typeface="+mn-lt"/>
                          <a:ea typeface="Calibri" panose="020F0502020204030204" pitchFamily="34" charset="0"/>
                          <a:cs typeface="Arial" panose="020B0604020202020204" pitchFamily="34" charset="0"/>
                        </a:rPr>
                        <a:t> movie trailer, adverts.</a:t>
                      </a:r>
                    </a:p>
                    <a:p>
                      <a:pPr>
                        <a:lnSpc>
                          <a:spcPct val="107000"/>
                        </a:lnSpc>
                        <a:spcAft>
                          <a:spcPts val="800"/>
                        </a:spcAft>
                      </a:pP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rgbClr val="00B0DE">
                        <a:alpha val="20392"/>
                      </a:srgbClr>
                    </a:solidFill>
                  </a:tcPr>
                </a:tc>
                <a:extLst>
                  <a:ext uri="{0D108BD9-81ED-4DB2-BD59-A6C34878D82A}">
                    <a16:rowId xmlns:a16="http://schemas.microsoft.com/office/drawing/2014/main" val="10003"/>
                  </a:ext>
                </a:extLst>
              </a:tr>
              <a:tr h="946200">
                <a:tc>
                  <a:txBody>
                    <a:bodyPr/>
                    <a:lstStyle/>
                    <a:p>
                      <a:pPr marL="0" lvl="0" indent="0" algn="l" rtl="0">
                        <a:spcBef>
                          <a:spcPts val="0"/>
                        </a:spcBef>
                        <a:spcAft>
                          <a:spcPts val="0"/>
                        </a:spcAft>
                        <a:buNone/>
                      </a:pPr>
                      <a:r>
                        <a:rPr lang="en-GB" sz="1800" b="1"/>
                        <a:t>Sound</a:t>
                      </a:r>
                      <a:endParaRPr sz="1800" b="1"/>
                    </a:p>
                    <a:p>
                      <a:pPr marL="0" lvl="0" indent="0" algn="l" rtl="0">
                        <a:spcBef>
                          <a:spcPts val="0"/>
                        </a:spcBef>
                        <a:spcAft>
                          <a:spcPts val="0"/>
                        </a:spcAft>
                        <a:buNone/>
                      </a:pPr>
                      <a:endParaRPr sz="1800" b="1"/>
                    </a:p>
                    <a:p>
                      <a:pPr marL="0" lvl="0" indent="0" algn="l" rtl="0">
                        <a:spcBef>
                          <a:spcPts val="0"/>
                        </a:spcBef>
                        <a:spcAft>
                          <a:spcPts val="0"/>
                        </a:spcAft>
                        <a:buNone/>
                      </a:pPr>
                      <a:endParaRPr sz="1800" b="1"/>
                    </a:p>
                    <a:p>
                      <a:pPr marL="0" lvl="0" indent="0" algn="l" rtl="0">
                        <a:spcBef>
                          <a:spcPts val="0"/>
                        </a:spcBef>
                        <a:spcAft>
                          <a:spcPts val="0"/>
                        </a:spcAft>
                        <a:buNone/>
                      </a:pPr>
                      <a:endParaRPr sz="1800">
                        <a:solidFill>
                          <a:schemeClr val="dk1"/>
                        </a:solidFill>
                        <a:latin typeface="Calibri"/>
                        <a:ea typeface="Calibri"/>
                        <a:cs typeface="Calibri"/>
                        <a:sym typeface="Calibri"/>
                      </a:endParaRPr>
                    </a:p>
                    <a:p>
                      <a:pPr marL="0" lvl="0" indent="0" algn="l" rtl="0">
                        <a:spcBef>
                          <a:spcPts val="0"/>
                        </a:spcBef>
                        <a:spcAft>
                          <a:spcPts val="0"/>
                        </a:spcAft>
                        <a:buNone/>
                      </a:pPr>
                      <a:endParaRPr sz="1800" b="1">
                        <a:solidFill>
                          <a:schemeClr val="dk1"/>
                        </a:solidFill>
                        <a:latin typeface="Calibri"/>
                        <a:ea typeface="Calibri"/>
                        <a:cs typeface="Calibri"/>
                        <a:sym typeface="Calibri"/>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00B0DE">
                        <a:alpha val="20392"/>
                      </a:srgbClr>
                    </a:solidFill>
                  </a:tcPr>
                </a:tc>
                <a:tc>
                  <a:txBody>
                    <a:bodyPr/>
                    <a:lstStyle/>
                    <a:p>
                      <a:pPr>
                        <a:lnSpc>
                          <a:spcPct val="107000"/>
                        </a:lnSpc>
                        <a:spcAft>
                          <a:spcPts val="800"/>
                        </a:spcAft>
                      </a:pPr>
                      <a:r>
                        <a:rPr lang="en-GB" sz="800" b="0" dirty="0">
                          <a:solidFill>
                            <a:schemeClr val="tx1"/>
                          </a:solidFill>
                          <a:effectLst/>
                          <a:latin typeface="+mn-lt"/>
                          <a:ea typeface="Times New Roman" panose="02020603050405020304" pitchFamily="18" charset="0"/>
                          <a:cs typeface="Times New Roman" panose="02020603050405020304" pitchFamily="18" charset="0"/>
                        </a:rPr>
                        <a:t>Know that all sounds nearby are recorded.</a:t>
                      </a:r>
                      <a:endParaRPr lang="en-GB" sz="800" b="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B w="38100" cap="flat" cmpd="sng">
                      <a:solidFill>
                        <a:schemeClr val="lt1"/>
                      </a:solidFill>
                      <a:prstDash val="solid"/>
                      <a:round/>
                      <a:headEnd type="none" w="sm" len="sm"/>
                      <a:tailEnd type="none" w="sm" len="sm"/>
                    </a:lnB>
                    <a:solidFill>
                      <a:srgbClr val="00B0DE">
                        <a:alpha val="20392"/>
                      </a:srgbClr>
                    </a:solidFill>
                  </a:tcPr>
                </a:tc>
                <a:tc>
                  <a:txBody>
                    <a:bodyPr/>
                    <a:lstStyle/>
                    <a:p>
                      <a:pPr>
                        <a:lnSpc>
                          <a:spcPct val="107000"/>
                        </a:lnSpc>
                        <a:spcAft>
                          <a:spcPts val="800"/>
                        </a:spcAft>
                      </a:pPr>
                      <a:r>
                        <a:rPr lang="en-GB" sz="800" b="0">
                          <a:solidFill>
                            <a:schemeClr val="tx1"/>
                          </a:solidFill>
                          <a:effectLst/>
                          <a:latin typeface="+mn-lt"/>
                          <a:ea typeface="Times New Roman" panose="02020603050405020304" pitchFamily="18" charset="0"/>
                          <a:cs typeface="Times New Roman" panose="02020603050405020304" pitchFamily="18" charset="0"/>
                        </a:rPr>
                        <a:t>Consider how well sound is recorded.</a:t>
                      </a:r>
                      <a:endParaRPr lang="en-GB" sz="800" b="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B w="38100" cap="flat" cmpd="sng">
                      <a:solidFill>
                        <a:schemeClr val="lt1"/>
                      </a:solidFill>
                      <a:prstDash val="solid"/>
                      <a:round/>
                      <a:headEnd type="none" w="sm" len="sm"/>
                      <a:tailEnd type="none" w="sm" len="sm"/>
                    </a:lnB>
                    <a:solidFill>
                      <a:srgbClr val="00B0DE">
                        <a:alpha val="20392"/>
                      </a:srgbClr>
                    </a:solidFill>
                  </a:tcPr>
                </a:tc>
                <a:tc>
                  <a:txBody>
                    <a:bodyPr/>
                    <a:lstStyle/>
                    <a:p>
                      <a:pPr>
                        <a:lnSpc>
                          <a:spcPct val="107000"/>
                        </a:lnSpc>
                        <a:spcAft>
                          <a:spcPts val="800"/>
                        </a:spcAft>
                      </a:pPr>
                      <a:r>
                        <a:rPr lang="en-GB" sz="800" b="0">
                          <a:solidFill>
                            <a:schemeClr val="tx1"/>
                          </a:solidFill>
                          <a:effectLst/>
                          <a:latin typeface="+mn-lt"/>
                          <a:ea typeface="Century Gothic" panose="020B0502020202020204" pitchFamily="34" charset="0"/>
                          <a:cs typeface="Century Gothic" panose="020B0502020202020204" pitchFamily="34" charset="0"/>
                        </a:rPr>
                        <a:t>Avoid filming with background noise and release this can affect editing potential.</a:t>
                      </a:r>
                      <a:endParaRPr lang="en-GB" sz="800" b="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B w="38100" cap="flat" cmpd="sng">
                      <a:solidFill>
                        <a:schemeClr val="lt1"/>
                      </a:solidFill>
                      <a:prstDash val="solid"/>
                      <a:round/>
                      <a:headEnd type="none" w="sm" len="sm"/>
                      <a:tailEnd type="none" w="sm" len="sm"/>
                    </a:lnB>
                    <a:solidFill>
                      <a:srgbClr val="00B0DE">
                        <a:alpha val="20392"/>
                      </a:srgbClr>
                    </a:solidFill>
                  </a:tcPr>
                </a:tc>
                <a:tc>
                  <a:txBody>
                    <a:bodyPr/>
                    <a:lstStyle/>
                    <a:p>
                      <a:pPr>
                        <a:lnSpc>
                          <a:spcPct val="107000"/>
                        </a:lnSpc>
                        <a:spcAft>
                          <a:spcPts val="800"/>
                        </a:spcAft>
                      </a:pPr>
                      <a:r>
                        <a:rPr lang="en-GB" sz="800" b="0" dirty="0">
                          <a:solidFill>
                            <a:schemeClr val="tx1"/>
                          </a:solidFill>
                          <a:effectLst/>
                          <a:latin typeface="+mn-lt"/>
                          <a:ea typeface="Century Gothic" panose="020B0502020202020204" pitchFamily="34" charset="0"/>
                          <a:cs typeface="Century Gothic" panose="020B0502020202020204" pitchFamily="34" charset="0"/>
                        </a:rPr>
                        <a:t>Use separate recording devices for improved sound quality where possible.</a:t>
                      </a:r>
                      <a:endParaRPr lang="en-GB" sz="800" b="0" dirty="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b="0" dirty="0">
                          <a:solidFill>
                            <a:schemeClr val="tx1"/>
                          </a:solidFill>
                          <a:effectLst/>
                          <a:latin typeface="+mn-lt"/>
                          <a:ea typeface="Century Gothic" panose="020B0502020202020204" pitchFamily="34" charset="0"/>
                          <a:cs typeface="Century Gothic" panose="020B0502020202020204" pitchFamily="34" charset="0"/>
                        </a:rPr>
                        <a:t>Add sound effects and/or jingles appropriately to videos.</a:t>
                      </a:r>
                      <a:endParaRPr lang="en-GB" sz="800" b="0" dirty="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b="0" dirty="0">
                          <a:solidFill>
                            <a:schemeClr val="tx1"/>
                          </a:solidFill>
                          <a:effectLst/>
                          <a:latin typeface="+mn-lt"/>
                          <a:ea typeface="Century Gothic" panose="020B0502020202020204" pitchFamily="34" charset="0"/>
                          <a:cs typeface="Century Gothic" panose="020B0502020202020204" pitchFamily="34" charset="0"/>
                        </a:rPr>
                        <a:t>Understand the differences between diegetic and non-diegetic sound.</a:t>
                      </a:r>
                      <a:endParaRPr lang="en-GB" sz="800" b="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B w="38100" cap="flat" cmpd="sng">
                      <a:solidFill>
                        <a:schemeClr val="lt1"/>
                      </a:solidFill>
                      <a:prstDash val="solid"/>
                      <a:round/>
                      <a:headEnd type="none" w="sm" len="sm"/>
                      <a:tailEnd type="none" w="sm" len="sm"/>
                    </a:lnB>
                    <a:solidFill>
                      <a:srgbClr val="00B0DE">
                        <a:alpha val="20392"/>
                      </a:srgbClr>
                    </a:solidFill>
                  </a:tcPr>
                </a:tc>
                <a:tc>
                  <a:txBody>
                    <a:bodyPr/>
                    <a:lstStyle/>
                    <a:p>
                      <a:pPr>
                        <a:lnSpc>
                          <a:spcPct val="107000"/>
                        </a:lnSpc>
                        <a:spcAft>
                          <a:spcPts val="800"/>
                        </a:spcAft>
                      </a:pPr>
                      <a:r>
                        <a:rPr lang="en-GB" sz="800" b="0" dirty="0">
                          <a:solidFill>
                            <a:schemeClr val="tx1"/>
                          </a:solidFill>
                          <a:effectLst/>
                          <a:latin typeface="+mn-lt"/>
                          <a:ea typeface="Century Gothic" panose="020B0502020202020204" pitchFamily="34" charset="0"/>
                          <a:cs typeface="Century Gothic" panose="020B0502020202020204" pitchFamily="34" charset="0"/>
                        </a:rPr>
                        <a:t>Explore various acoustics: </a:t>
                      </a:r>
                      <a:endParaRPr lang="en-GB" sz="800" b="0" dirty="0">
                        <a:solidFill>
                          <a:schemeClr val="tx1"/>
                        </a:solidFill>
                        <a:effectLst/>
                        <a:latin typeface="+mn-lt"/>
                        <a:ea typeface="Calibri" panose="020F0502020204030204" pitchFamily="34" charset="0"/>
                        <a:cs typeface="Times New Roman" panose="02020603050405020304" pitchFamily="18" charset="0"/>
                      </a:endParaRPr>
                    </a:p>
                    <a:p>
                      <a:pPr marL="342900" lvl="0" indent="-342900">
                        <a:lnSpc>
                          <a:spcPct val="107000"/>
                        </a:lnSpc>
                        <a:buFont typeface="Symbol" pitchFamily="2" charset="2"/>
                        <a:buChar char=""/>
                      </a:pPr>
                      <a:r>
                        <a:rPr lang="en-GB" sz="800" b="0" dirty="0">
                          <a:solidFill>
                            <a:schemeClr val="tx1"/>
                          </a:solidFill>
                          <a:effectLst/>
                          <a:latin typeface="+mn-lt"/>
                          <a:ea typeface="Century Gothic" panose="020B0502020202020204" pitchFamily="34" charset="0"/>
                          <a:cs typeface="Century Gothic" panose="020B0502020202020204" pitchFamily="34" charset="0"/>
                        </a:rPr>
                        <a:t>studio acoustics, e.g. sound booth </a:t>
                      </a:r>
                      <a:endParaRPr lang="en-GB" sz="800" b="0" dirty="0">
                        <a:solidFill>
                          <a:schemeClr val="tx1"/>
                        </a:solidFill>
                        <a:effectLst/>
                        <a:latin typeface="+mn-lt"/>
                        <a:ea typeface="Calibri" panose="020F0502020204030204" pitchFamily="34" charset="0"/>
                        <a:cs typeface="Times New Roman" panose="02020603050405020304" pitchFamily="18" charset="0"/>
                      </a:endParaRPr>
                    </a:p>
                    <a:p>
                      <a:pPr marL="342900" lvl="0" indent="-342900">
                        <a:lnSpc>
                          <a:spcPct val="107000"/>
                        </a:lnSpc>
                        <a:buFont typeface="Symbol" pitchFamily="2" charset="2"/>
                        <a:buChar char=""/>
                      </a:pPr>
                      <a:r>
                        <a:rPr lang="en-GB" sz="800" b="0" dirty="0">
                          <a:solidFill>
                            <a:schemeClr val="tx1"/>
                          </a:solidFill>
                          <a:effectLst/>
                          <a:latin typeface="+mn-lt"/>
                          <a:ea typeface="Century Gothic" panose="020B0502020202020204" pitchFamily="34" charset="0"/>
                          <a:cs typeface="Century Gothic" panose="020B0502020202020204" pitchFamily="34" charset="0"/>
                        </a:rPr>
                        <a:t> exterior acoustics, e.g. wind noise, background/ambient noise </a:t>
                      </a:r>
                      <a:endParaRPr lang="en-GB" sz="800" b="0" dirty="0">
                        <a:solidFill>
                          <a:schemeClr val="tx1"/>
                        </a:solidFill>
                        <a:effectLst/>
                        <a:latin typeface="+mn-lt"/>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GB" sz="800" b="0" dirty="0">
                          <a:solidFill>
                            <a:schemeClr val="tx1"/>
                          </a:solidFill>
                          <a:effectLst/>
                          <a:latin typeface="+mn-lt"/>
                          <a:ea typeface="Century Gothic" panose="020B0502020202020204" pitchFamily="34" charset="0"/>
                          <a:cs typeface="Century Gothic" panose="020B0502020202020204" pitchFamily="34" charset="0"/>
                        </a:rPr>
                        <a:t> simulated acoustics, e.g. effects.</a:t>
                      </a:r>
                      <a:endParaRPr lang="en-GB" sz="800" b="0" dirty="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b="0" dirty="0">
                          <a:solidFill>
                            <a:schemeClr val="tx1"/>
                          </a:solidFill>
                          <a:effectLst/>
                          <a:latin typeface="+mn-lt"/>
                          <a:ea typeface="Century Gothic" panose="020B0502020202020204" pitchFamily="34" charset="0"/>
                          <a:cs typeface="Century Gothic" panose="020B0502020202020204" pitchFamily="34" charset="0"/>
                        </a:rPr>
                        <a:t>Be able to use diegetic and non-diegetic sound appropriately. </a:t>
                      </a:r>
                      <a:endParaRPr lang="en-GB" sz="800" b="0" dirty="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800" b="0" dirty="0">
                          <a:solidFill>
                            <a:schemeClr val="tx1"/>
                          </a:solidFill>
                          <a:effectLst/>
                          <a:latin typeface="+mn-lt"/>
                          <a:ea typeface="Century Gothic" panose="020B0502020202020204" pitchFamily="34" charset="0"/>
                          <a:cs typeface="Century Gothic" panose="020B0502020202020204" pitchFamily="34" charset="0"/>
                        </a:rPr>
                        <a:t> </a:t>
                      </a:r>
                      <a:endParaRPr lang="en-GB" sz="800" b="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B w="38100" cap="flat" cmpd="sng">
                      <a:solidFill>
                        <a:schemeClr val="lt1"/>
                      </a:solidFill>
                      <a:prstDash val="solid"/>
                      <a:round/>
                      <a:headEnd type="none" w="sm" len="sm"/>
                      <a:tailEnd type="none" w="sm" len="sm"/>
                    </a:lnB>
                    <a:solidFill>
                      <a:srgbClr val="00B0DE">
                        <a:alpha val="20392"/>
                      </a:srgbClr>
                    </a:solidFill>
                  </a:tcPr>
                </a:tc>
                <a:extLst>
                  <a:ext uri="{0D108BD9-81ED-4DB2-BD59-A6C34878D82A}">
                    <a16:rowId xmlns:a16="http://schemas.microsoft.com/office/drawing/2014/main" val="10005"/>
                  </a:ext>
                </a:extLst>
              </a:tr>
              <a:tr h="946200">
                <a:tc>
                  <a:txBody>
                    <a:bodyPr/>
                    <a:lstStyle/>
                    <a:p>
                      <a:pPr marL="0" lvl="0" indent="0" algn="l" rtl="0">
                        <a:spcBef>
                          <a:spcPts val="0"/>
                        </a:spcBef>
                        <a:spcAft>
                          <a:spcPts val="0"/>
                        </a:spcAft>
                        <a:buNone/>
                      </a:pPr>
                      <a:r>
                        <a:rPr lang="en-GB" sz="1800" b="1"/>
                        <a:t>Digital Audio</a:t>
                      </a:r>
                      <a:endParaRPr sz="1800" b="1"/>
                    </a:p>
                  </a:txBody>
                  <a:tcPr marL="91450" marR="91450" marT="45725" marB="45725">
                    <a:lnT w="38100" cap="flat" cmpd="sng">
                      <a:solidFill>
                        <a:schemeClr val="lt1"/>
                      </a:solidFill>
                      <a:prstDash val="solid"/>
                      <a:round/>
                      <a:headEnd type="none" w="sm" len="sm"/>
                      <a:tailEnd type="none" w="sm" len="sm"/>
                    </a:lnT>
                    <a:solidFill>
                      <a:srgbClr val="00B0DE">
                        <a:alpha val="20392"/>
                      </a:srgbClr>
                    </a:solidFill>
                  </a:tcPr>
                </a:tc>
                <a:tc>
                  <a:txBody>
                    <a:bodyPr/>
                    <a:lstStyle/>
                    <a:p>
                      <a:pPr marL="0" marR="0" lvl="0" indent="0" algn="l" rtl="0">
                        <a:spcBef>
                          <a:spcPts val="0"/>
                        </a:spcBef>
                        <a:spcAft>
                          <a:spcPts val="0"/>
                        </a:spcAft>
                        <a:buNone/>
                      </a:pPr>
                      <a:r>
                        <a:rPr lang="en-GB" sz="900"/>
                        <a:t>Use technology to record and replay sound, </a:t>
                      </a:r>
                      <a:r>
                        <a:rPr lang="en-GB" sz="900" i="1"/>
                        <a:t> e.g. sound buttons, ipad.</a:t>
                      </a:r>
                      <a:r>
                        <a:rPr lang="en-GB" sz="900"/>
                        <a:t> </a:t>
                      </a:r>
                      <a:endParaRPr sz="900"/>
                    </a:p>
                  </a:txBody>
                  <a:tcPr marL="91450" marR="91450" marT="45725" marB="45725">
                    <a:lnT w="38100" cap="flat" cmpd="sng" algn="ctr">
                      <a:solidFill>
                        <a:schemeClr val="lt1"/>
                      </a:solidFill>
                      <a:prstDash val="solid"/>
                      <a:round/>
                      <a:headEnd type="none" w="sm" len="sm"/>
                      <a:tailEnd type="none" w="sm" len="sm"/>
                    </a:lnT>
                    <a:solidFill>
                      <a:srgbClr val="00B0DE">
                        <a:alpha val="20392"/>
                      </a:srgbClr>
                    </a:solidFill>
                  </a:tcPr>
                </a:tc>
                <a:tc>
                  <a:txBody>
                    <a:bodyPr/>
                    <a:lstStyle/>
                    <a:p>
                      <a:pPr marL="0" marR="0" lvl="0" indent="0" algn="l" rtl="0">
                        <a:spcBef>
                          <a:spcPts val="0"/>
                        </a:spcBef>
                        <a:spcAft>
                          <a:spcPts val="0"/>
                        </a:spcAft>
                        <a:buNone/>
                      </a:pPr>
                      <a:r>
                        <a:rPr lang="en-GB" sz="900"/>
                        <a:t>Record and replay sound using different methods, </a:t>
                      </a:r>
                      <a:r>
                        <a:rPr lang="en-GB" sz="900" i="1"/>
                        <a:t>e.g. pre-recorded and live. </a:t>
                      </a:r>
                      <a:endParaRPr sz="900" i="1"/>
                    </a:p>
                  </a:txBody>
                  <a:tcPr marL="91450" marR="91450" marT="45725" marB="45725">
                    <a:lnT w="38100" cap="flat" cmpd="sng" algn="ctr">
                      <a:solidFill>
                        <a:schemeClr val="lt1"/>
                      </a:solidFill>
                      <a:prstDash val="solid"/>
                      <a:round/>
                      <a:headEnd type="none" w="sm" len="sm"/>
                      <a:tailEnd type="none" w="sm" len="sm"/>
                    </a:lnT>
                    <a:solidFill>
                      <a:srgbClr val="00B0DE">
                        <a:alpha val="20392"/>
                      </a:srgbClr>
                    </a:solidFill>
                  </a:tcPr>
                </a:tc>
                <a:tc>
                  <a:txBody>
                    <a:bodyPr/>
                    <a:lstStyle/>
                    <a:p>
                      <a:pPr marL="0" marR="0" lvl="0" indent="0" algn="l" rtl="0">
                        <a:spcBef>
                          <a:spcPts val="0"/>
                        </a:spcBef>
                        <a:spcAft>
                          <a:spcPts val="0"/>
                        </a:spcAft>
                        <a:buNone/>
                      </a:pPr>
                      <a:r>
                        <a:rPr lang="en-GB" sz="900" dirty="0"/>
                        <a:t>Explore various digital</a:t>
                      </a:r>
                      <a:r>
                        <a:rPr lang="en-GB" sz="900" b="1" dirty="0"/>
                        <a:t> audio</a:t>
                      </a:r>
                      <a:r>
                        <a:rPr lang="en-GB" sz="900" dirty="0"/>
                        <a:t> equipment </a:t>
                      </a:r>
                      <a:r>
                        <a:rPr lang="en-GB" sz="900" dirty="0" err="1"/>
                        <a:t>eg.</a:t>
                      </a:r>
                      <a:r>
                        <a:rPr lang="en-GB" sz="900" dirty="0"/>
                        <a:t> handheld devices, laptops, portable sound recorders, and select appropriately for purpose, </a:t>
                      </a:r>
                      <a:r>
                        <a:rPr lang="en-GB" sz="900" i="1" dirty="0"/>
                        <a:t>e.g.  microphone for interview.</a:t>
                      </a:r>
                      <a:endParaRPr sz="900" i="1" dirty="0"/>
                    </a:p>
                    <a:p>
                      <a:pPr marL="0" marR="0" lvl="0" indent="0" algn="l" rtl="0">
                        <a:spcBef>
                          <a:spcPts val="0"/>
                        </a:spcBef>
                        <a:spcAft>
                          <a:spcPts val="0"/>
                        </a:spcAft>
                        <a:buNone/>
                      </a:pPr>
                      <a:endParaRPr sz="900" dirty="0"/>
                    </a:p>
                    <a:p>
                      <a:pPr marL="0" marR="0" lvl="0" indent="0" algn="l" rtl="0">
                        <a:spcBef>
                          <a:spcPts val="0"/>
                        </a:spcBef>
                        <a:spcAft>
                          <a:spcPts val="0"/>
                        </a:spcAft>
                        <a:buNone/>
                      </a:pPr>
                      <a:r>
                        <a:rPr lang="en-GB" sz="900" dirty="0"/>
                        <a:t>Consider and apply sound across a range of activities including film, a</a:t>
                      </a:r>
                      <a:r>
                        <a:rPr lang="en-GB" sz="900" b="1" dirty="0"/>
                        <a:t>nimation</a:t>
                      </a:r>
                      <a:r>
                        <a:rPr lang="en-GB" sz="900" dirty="0"/>
                        <a:t> and </a:t>
                      </a:r>
                      <a:r>
                        <a:rPr lang="en-GB" sz="900" b="1" dirty="0"/>
                        <a:t>podcasting. </a:t>
                      </a:r>
                      <a:endParaRPr sz="900" b="1" dirty="0"/>
                    </a:p>
                  </a:txBody>
                  <a:tcPr marL="91450" marR="91450" marT="45725" marB="45725">
                    <a:lnT w="38100" cap="flat" cmpd="sng" algn="ctr">
                      <a:solidFill>
                        <a:schemeClr val="lt1"/>
                      </a:solidFill>
                      <a:prstDash val="solid"/>
                      <a:round/>
                      <a:headEnd type="none" w="sm" len="sm"/>
                      <a:tailEnd type="none" w="sm" len="sm"/>
                    </a:lnT>
                    <a:solidFill>
                      <a:srgbClr val="00B0DE">
                        <a:alpha val="20392"/>
                      </a:srgbClr>
                    </a:solidFill>
                  </a:tcPr>
                </a:tc>
                <a:tc>
                  <a:txBody>
                    <a:bodyPr/>
                    <a:lstStyle/>
                    <a:p>
                      <a:pPr marL="0" lvl="0" indent="0" algn="l" rtl="0">
                        <a:spcBef>
                          <a:spcPts val="0"/>
                        </a:spcBef>
                        <a:spcAft>
                          <a:spcPts val="0"/>
                        </a:spcAft>
                        <a:buNone/>
                      </a:pPr>
                      <a:r>
                        <a:rPr lang="en-GB" sz="900" dirty="0"/>
                        <a:t>Select appropriate digital </a:t>
                      </a:r>
                      <a:r>
                        <a:rPr lang="en-GB" sz="900" b="1" dirty="0"/>
                        <a:t>audio </a:t>
                      </a:r>
                      <a:r>
                        <a:rPr lang="en-GB" sz="900" dirty="0"/>
                        <a:t>equipment and consider location of equipment, </a:t>
                      </a:r>
                      <a:r>
                        <a:rPr lang="en-GB" sz="900" i="1" dirty="0"/>
                        <a:t>e.g. microphone setup that considers the impact of sound in the environment.</a:t>
                      </a:r>
                      <a:endParaRPr sz="900" i="1" dirty="0"/>
                    </a:p>
                    <a:p>
                      <a:pPr marL="0" lvl="0" indent="0" algn="l" rtl="0">
                        <a:spcBef>
                          <a:spcPts val="0"/>
                        </a:spcBef>
                        <a:spcAft>
                          <a:spcPts val="0"/>
                        </a:spcAft>
                        <a:buNone/>
                      </a:pPr>
                      <a:endParaRPr sz="900" dirty="0"/>
                    </a:p>
                    <a:p>
                      <a:pPr marL="0" lvl="0" indent="0" algn="l" rtl="0">
                        <a:spcBef>
                          <a:spcPts val="0"/>
                        </a:spcBef>
                        <a:spcAft>
                          <a:spcPts val="0"/>
                        </a:spcAft>
                        <a:buNone/>
                      </a:pPr>
                      <a:r>
                        <a:rPr lang="en-GB" sz="900" dirty="0"/>
                        <a:t>Consider and apply sound across a range of activities including live reporting, </a:t>
                      </a:r>
                      <a:r>
                        <a:rPr lang="en-GB" sz="900" i="1" dirty="0"/>
                        <a:t>e.g. radio, news report, live interviews, live </a:t>
                      </a:r>
                      <a:r>
                        <a:rPr lang="en-GB" sz="900" b="1" i="1" dirty="0"/>
                        <a:t>webcast.</a:t>
                      </a:r>
                      <a:endParaRPr sz="900" b="1" i="1" dirty="0"/>
                    </a:p>
                  </a:txBody>
                  <a:tcPr marL="91450" marR="91450" marT="45725" marB="45725">
                    <a:lnT w="38100" cap="flat" cmpd="sng" algn="ctr">
                      <a:solidFill>
                        <a:schemeClr val="lt1"/>
                      </a:solidFill>
                      <a:prstDash val="solid"/>
                      <a:round/>
                      <a:headEnd type="none" w="sm" len="sm"/>
                      <a:tailEnd type="none" w="sm" len="sm"/>
                    </a:lnT>
                    <a:solidFill>
                      <a:srgbClr val="00B0DE">
                        <a:alpha val="20392"/>
                      </a:srgbClr>
                    </a:solidFill>
                  </a:tcPr>
                </a:tc>
                <a:tc>
                  <a:txBody>
                    <a:bodyPr/>
                    <a:lstStyle/>
                    <a:p>
                      <a:pPr marL="0" marR="0" lvl="0" indent="0" algn="l" rtl="0">
                        <a:spcBef>
                          <a:spcPts val="0"/>
                        </a:spcBef>
                        <a:spcAft>
                          <a:spcPts val="0"/>
                        </a:spcAft>
                        <a:buNone/>
                      </a:pPr>
                      <a:r>
                        <a:rPr lang="en-GB" sz="900" dirty="0"/>
                        <a:t>Exploration of </a:t>
                      </a:r>
                      <a:r>
                        <a:rPr lang="en-GB" sz="900" b="1" dirty="0"/>
                        <a:t>audio </a:t>
                      </a:r>
                      <a:r>
                        <a:rPr lang="en-GB" sz="900" dirty="0"/>
                        <a:t>equipment to suit the purpose, </a:t>
                      </a:r>
                      <a:r>
                        <a:rPr lang="en-GB" sz="900" i="1" dirty="0"/>
                        <a:t>e.g. digital game soundtrack, voiceovers, announcements, film and video </a:t>
                      </a:r>
                      <a:r>
                        <a:rPr lang="en-GB" sz="900" b="1" i="1" dirty="0"/>
                        <a:t>soundtrack </a:t>
                      </a:r>
                      <a:r>
                        <a:rPr lang="en-GB" sz="900" i="1" dirty="0"/>
                        <a:t>and website sounds, </a:t>
                      </a:r>
                      <a:r>
                        <a:rPr lang="en-GB" sz="900" i="1" dirty="0" err="1"/>
                        <a:t>e.g</a:t>
                      </a:r>
                      <a:r>
                        <a:rPr lang="en-GB" sz="900" i="1" dirty="0"/>
                        <a:t> icon sounds and notifications.</a:t>
                      </a:r>
                      <a:endParaRPr sz="900" i="1" dirty="0"/>
                    </a:p>
                  </a:txBody>
                  <a:tcPr marL="91450" marR="91450" marT="45725" marB="45725">
                    <a:lnT w="38100" cap="flat" cmpd="sng" algn="ctr">
                      <a:solidFill>
                        <a:schemeClr val="lt1"/>
                      </a:solidFill>
                      <a:prstDash val="solid"/>
                      <a:round/>
                      <a:headEnd type="none" w="sm" len="sm"/>
                      <a:tailEnd type="none" w="sm" len="sm"/>
                    </a:lnT>
                    <a:solidFill>
                      <a:srgbClr val="00B0DE">
                        <a:alpha val="20392"/>
                      </a:srgbClr>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2" name="TextBox 1">
            <a:extLst>
              <a:ext uri="{FF2B5EF4-FFF2-40B4-BE49-F238E27FC236}">
                <a16:creationId xmlns:a16="http://schemas.microsoft.com/office/drawing/2014/main" id="{E536163B-92D5-A449-3C24-5579EC5A6F3E}"/>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79" name="Google Shape;179;g204ff8ebb48_4_306"/>
          <p:cNvGraphicFramePr/>
          <p:nvPr>
            <p:extLst>
              <p:ext uri="{D42A27DB-BD31-4B8C-83A1-F6EECF244321}">
                <p14:modId xmlns:p14="http://schemas.microsoft.com/office/powerpoint/2010/main" val="1474939794"/>
              </p:ext>
            </p:extLst>
          </p:nvPr>
        </p:nvGraphicFramePr>
        <p:xfrm>
          <a:off x="292652" y="149085"/>
          <a:ext cx="11634300" cy="5274410"/>
        </p:xfrm>
        <a:graphic>
          <a:graphicData uri="http://schemas.openxmlformats.org/drawingml/2006/table">
            <a:tbl>
              <a:tblPr firstRow="1" bandRow="1">
                <a:noFill/>
              </a:tblPr>
              <a:tblGrid>
                <a:gridCol w="1939050">
                  <a:extLst>
                    <a:ext uri="{9D8B030D-6E8A-4147-A177-3AD203B41FA5}">
                      <a16:colId xmlns:a16="http://schemas.microsoft.com/office/drawing/2014/main" val="20000"/>
                    </a:ext>
                  </a:extLst>
                </a:gridCol>
                <a:gridCol w="1939050">
                  <a:extLst>
                    <a:ext uri="{9D8B030D-6E8A-4147-A177-3AD203B41FA5}">
                      <a16:colId xmlns:a16="http://schemas.microsoft.com/office/drawing/2014/main" val="20001"/>
                    </a:ext>
                  </a:extLst>
                </a:gridCol>
                <a:gridCol w="1939050">
                  <a:extLst>
                    <a:ext uri="{9D8B030D-6E8A-4147-A177-3AD203B41FA5}">
                      <a16:colId xmlns:a16="http://schemas.microsoft.com/office/drawing/2014/main" val="20002"/>
                    </a:ext>
                  </a:extLst>
                </a:gridCol>
                <a:gridCol w="1939050">
                  <a:extLst>
                    <a:ext uri="{9D8B030D-6E8A-4147-A177-3AD203B41FA5}">
                      <a16:colId xmlns:a16="http://schemas.microsoft.com/office/drawing/2014/main" val="20003"/>
                    </a:ext>
                  </a:extLst>
                </a:gridCol>
                <a:gridCol w="1939050">
                  <a:extLst>
                    <a:ext uri="{9D8B030D-6E8A-4147-A177-3AD203B41FA5}">
                      <a16:colId xmlns:a16="http://schemas.microsoft.com/office/drawing/2014/main" val="20004"/>
                    </a:ext>
                  </a:extLst>
                </a:gridCol>
                <a:gridCol w="1939050">
                  <a:extLst>
                    <a:ext uri="{9D8B030D-6E8A-4147-A177-3AD203B41FA5}">
                      <a16:colId xmlns:a16="http://schemas.microsoft.com/office/drawing/2014/main" val="20005"/>
                    </a:ext>
                  </a:extLst>
                </a:gridCol>
              </a:tblGrid>
              <a:tr h="946200">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400" dirty="0">
                          <a:solidFill>
                            <a:schemeClr val="bg1"/>
                          </a:solidFill>
                        </a:rPr>
                        <a:t>Exploring the expressive arts is essential to developing artistic skills and knowledge and it enables learners to become curious and creative individuals.</a:t>
                      </a:r>
                      <a:endParaRPr sz="1400" dirty="0">
                        <a:solidFill>
                          <a:schemeClr val="bg1"/>
                        </a:solidFill>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dirty="0">
                          <a:solidFill>
                            <a:schemeClr val="lt1"/>
                          </a:solidFill>
                        </a:rPr>
                        <a:t>Responding and reflecting, both as artist and audience, is a fundamental part of learning in the expressive arts.</a:t>
                      </a:r>
                      <a:endParaRPr sz="1400"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dirty="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a:solidFill>
                            <a:schemeClr val="lt1"/>
                          </a:solidFill>
                        </a:rPr>
                        <a:t>Creating combines skills and knowledge, drawing on the senses, inspiration and imagination.</a:t>
                      </a:r>
                      <a:endParaRPr sz="1400">
                        <a:solidFill>
                          <a:schemeClr val="lt1"/>
                        </a:solidFill>
                      </a:endParaRPr>
                    </a:p>
                    <a:p>
                      <a:pPr marL="0" marR="0" lvl="0" indent="0" algn="l" rtl="0">
                        <a:lnSpc>
                          <a:spcPct val="100000"/>
                        </a:lnSpc>
                        <a:spcBef>
                          <a:spcPts val="0"/>
                        </a:spcBef>
                        <a:spcAft>
                          <a:spcPts val="0"/>
                        </a:spcAft>
                        <a:buClr>
                          <a:schemeClr val="dk1"/>
                        </a:buClr>
                        <a:buSzPts val="1400"/>
                        <a:buFont typeface="Calibri"/>
                        <a:buNone/>
                      </a:pPr>
                      <a:endParaRPr sz="140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extLst>
                  <a:ext uri="{0D108BD9-81ED-4DB2-BD59-A6C34878D82A}">
                    <a16:rowId xmlns:a16="http://schemas.microsoft.com/office/drawing/2014/main" val="10000"/>
                  </a:ext>
                </a:extLst>
              </a:tr>
              <a:tr h="471125">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dirty="0">
                          <a:solidFill>
                            <a:schemeClr val="lt1"/>
                          </a:solidFill>
                        </a:rPr>
                        <a:t>Strand: Techniques – Communication – Context - Creating</a:t>
                      </a:r>
                      <a:endParaRPr dirty="0"/>
                    </a:p>
                  </a:txBody>
                  <a:tcPr marL="91450" marR="91450" marT="45725" marB="45725">
                    <a:solidFill>
                      <a:srgbClr val="00B0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203200">
                <a:tc>
                  <a:txBody>
                    <a:bodyPr/>
                    <a:lstStyle/>
                    <a:p>
                      <a:pPr marL="0" lvl="0" indent="0" algn="ctr" rtl="0">
                        <a:spcBef>
                          <a:spcPts val="0"/>
                        </a:spcBef>
                        <a:spcAft>
                          <a:spcPts val="0"/>
                        </a:spcAft>
                        <a:buClr>
                          <a:schemeClr val="dk1"/>
                        </a:buClr>
                        <a:buSzPts val="1100"/>
                        <a:buFont typeface="Calibri"/>
                        <a:buNone/>
                      </a:pPr>
                      <a:r>
                        <a:rPr lang="en-GB" sz="1400" b="1" dirty="0"/>
                        <a:t>FILM AND </a:t>
                      </a:r>
                      <a:endParaRPr sz="1400" b="1" dirty="0"/>
                    </a:p>
                    <a:p>
                      <a:pPr marL="0" lvl="0" indent="0" algn="ctr" rtl="0">
                        <a:spcBef>
                          <a:spcPts val="0"/>
                        </a:spcBef>
                        <a:spcAft>
                          <a:spcPts val="0"/>
                        </a:spcAft>
                        <a:buClr>
                          <a:schemeClr val="dk1"/>
                        </a:buClr>
                        <a:buSzPts val="1100"/>
                        <a:buFont typeface="Calibri"/>
                        <a:buNone/>
                      </a:pPr>
                      <a:r>
                        <a:rPr lang="en-GB" sz="1400" b="1" dirty="0"/>
                        <a:t>DIGITAL MEDIA </a:t>
                      </a:r>
                      <a:endParaRPr sz="1400" b="1" dirty="0"/>
                    </a:p>
                  </a:txBody>
                  <a:tcPr marL="91450" marR="91450" marT="45725" marB="45725">
                    <a:solidFill>
                      <a:srgbClr val="00B0DE">
                        <a:alpha val="69804"/>
                      </a:srgbClr>
                    </a:solidFill>
                  </a:tcPr>
                </a:tc>
                <a:tc>
                  <a:txBody>
                    <a:bodyPr/>
                    <a:lstStyle/>
                    <a:p>
                      <a:pPr marL="0" marR="0" lvl="0" indent="0" algn="ctr" rtl="0">
                        <a:spcBef>
                          <a:spcPts val="0"/>
                        </a:spcBef>
                        <a:spcAft>
                          <a:spcPts val="0"/>
                        </a:spcAft>
                        <a:buNone/>
                      </a:pPr>
                      <a:r>
                        <a:rPr lang="en-GB" sz="1400" b="1" dirty="0"/>
                        <a:t>PS1</a:t>
                      </a:r>
                      <a:endParaRPr sz="1400" b="1" dirty="0"/>
                    </a:p>
                  </a:txBody>
                  <a:tcPr marL="91450" marR="91450" marT="45725" marB="45725">
                    <a:solidFill>
                      <a:srgbClr val="00B0DE">
                        <a:alpha val="69804"/>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dirty="0"/>
                        <a:t>PS2</a:t>
                      </a:r>
                      <a:endParaRPr sz="1400" b="1" dirty="0"/>
                    </a:p>
                  </a:txBody>
                  <a:tcPr marL="91450" marR="91450" marT="45725" marB="45725">
                    <a:solidFill>
                      <a:srgbClr val="00B0DE">
                        <a:alpha val="69804"/>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dirty="0"/>
                        <a:t>PS3</a:t>
                      </a:r>
                      <a:endParaRPr sz="1400" b="1" dirty="0"/>
                    </a:p>
                    <a:p>
                      <a:pPr marL="0" marR="0" lvl="0" indent="0" algn="l" rtl="0">
                        <a:spcBef>
                          <a:spcPts val="0"/>
                        </a:spcBef>
                        <a:spcAft>
                          <a:spcPts val="0"/>
                        </a:spcAft>
                        <a:buNone/>
                      </a:pPr>
                      <a:endParaRPr sz="1400" b="1" dirty="0"/>
                    </a:p>
                  </a:txBody>
                  <a:tcPr marL="91450" marR="91450" marT="45725" marB="45725">
                    <a:solidFill>
                      <a:srgbClr val="00B0DE">
                        <a:alpha val="69804"/>
                      </a:srgbClr>
                    </a:solidFill>
                  </a:tcPr>
                </a:tc>
                <a:tc>
                  <a:txBody>
                    <a:bodyPr/>
                    <a:lstStyle/>
                    <a:p>
                      <a:pPr marL="0" lvl="0" indent="0" algn="ctr" rtl="0">
                        <a:spcBef>
                          <a:spcPts val="0"/>
                        </a:spcBef>
                        <a:spcAft>
                          <a:spcPts val="0"/>
                        </a:spcAft>
                        <a:buSzPts val="1400"/>
                        <a:buNone/>
                      </a:pPr>
                      <a:r>
                        <a:rPr lang="en-GB" sz="1400" b="1" dirty="0"/>
                        <a:t>PS4</a:t>
                      </a:r>
                      <a:endParaRPr sz="1400" b="1" dirty="0"/>
                    </a:p>
                  </a:txBody>
                  <a:tcPr marL="91450" marR="91450" marT="45725" marB="45725">
                    <a:solidFill>
                      <a:srgbClr val="00B0DE">
                        <a:alpha val="69804"/>
                      </a:srgbClr>
                    </a:solidFill>
                  </a:tcPr>
                </a:tc>
                <a:tc>
                  <a:txBody>
                    <a:bodyPr/>
                    <a:lstStyle/>
                    <a:p>
                      <a:pPr marL="0" lvl="0" indent="0" algn="ctr" rtl="0">
                        <a:spcBef>
                          <a:spcPts val="0"/>
                        </a:spcBef>
                        <a:spcAft>
                          <a:spcPts val="0"/>
                        </a:spcAft>
                        <a:buSzPts val="1400"/>
                        <a:buNone/>
                      </a:pPr>
                      <a:r>
                        <a:rPr lang="en-GB" sz="1400" b="1" dirty="0"/>
                        <a:t>PS5</a:t>
                      </a:r>
                      <a:endParaRPr sz="1400" b="1" dirty="0"/>
                    </a:p>
                  </a:txBody>
                  <a:tcPr marL="91450" marR="91450" marT="45725" marB="45725">
                    <a:solidFill>
                      <a:srgbClr val="00B0DE">
                        <a:alpha val="69804"/>
                      </a:srgbClr>
                    </a:solidFill>
                  </a:tcPr>
                </a:tc>
                <a:extLst>
                  <a:ext uri="{0D108BD9-81ED-4DB2-BD59-A6C34878D82A}">
                    <a16:rowId xmlns:a16="http://schemas.microsoft.com/office/drawing/2014/main" val="10002"/>
                  </a:ext>
                </a:extLst>
              </a:tr>
              <a:tr h="203200">
                <a:tc rowSpan="3">
                  <a:txBody>
                    <a:bodyPr/>
                    <a:lstStyle/>
                    <a:p>
                      <a:pPr marL="0" marR="0" lvl="0" indent="0" algn="l" rtl="0">
                        <a:spcBef>
                          <a:spcPts val="0"/>
                        </a:spcBef>
                        <a:spcAft>
                          <a:spcPts val="0"/>
                        </a:spcAft>
                        <a:buNone/>
                      </a:pPr>
                      <a:r>
                        <a:rPr lang="en-GB" sz="1800" b="1" dirty="0"/>
                        <a:t>Narrative in Film</a:t>
                      </a:r>
                      <a:endParaRPr sz="1800" dirty="0"/>
                    </a:p>
                  </a:txBody>
                  <a:tcPr marL="91450" marR="91450" marT="45725" marB="45725">
                    <a:solidFill>
                      <a:srgbClr val="00B0DE">
                        <a:alpha val="20392"/>
                      </a:srgbClr>
                    </a:solidFill>
                  </a:tcPr>
                </a:tc>
                <a:tc>
                  <a:txBody>
                    <a:bodyPr/>
                    <a:lstStyle/>
                    <a:p>
                      <a:pPr marL="0" marR="0" lvl="0" indent="0" algn="l" rtl="0">
                        <a:lnSpc>
                          <a:spcPct val="100000"/>
                        </a:lnSpc>
                        <a:spcBef>
                          <a:spcPts val="0"/>
                        </a:spcBef>
                        <a:spcAft>
                          <a:spcPts val="0"/>
                        </a:spcAft>
                        <a:buClr>
                          <a:schemeClr val="dk1"/>
                        </a:buClr>
                        <a:buSzPts val="900"/>
                        <a:buFont typeface="Arial"/>
                        <a:buNone/>
                      </a:pPr>
                      <a:r>
                        <a:rPr lang="en-GB" sz="900" b="0" dirty="0">
                          <a:latin typeface="Calibri"/>
                          <a:ea typeface="Calibri"/>
                          <a:cs typeface="Calibri"/>
                          <a:sym typeface="Calibri"/>
                        </a:rPr>
                        <a:t>Understand that film and television tell a story. </a:t>
                      </a:r>
                      <a:endParaRPr sz="1000" b="0" dirty="0">
                        <a:latin typeface="Calibri"/>
                        <a:ea typeface="Calibri"/>
                        <a:cs typeface="Calibri"/>
                        <a:sym typeface="Calibri"/>
                      </a:endParaRPr>
                    </a:p>
                    <a:p>
                      <a:pPr marL="0" marR="0" lvl="0" indent="0" algn="l" rtl="0">
                        <a:lnSpc>
                          <a:spcPct val="100000"/>
                        </a:lnSpc>
                        <a:spcBef>
                          <a:spcPts val="0"/>
                        </a:spcBef>
                        <a:spcAft>
                          <a:spcPts val="0"/>
                        </a:spcAft>
                        <a:buClr>
                          <a:schemeClr val="dk1"/>
                        </a:buClr>
                        <a:buSzPts val="900"/>
                        <a:buFont typeface="Arial"/>
                        <a:buNone/>
                      </a:pPr>
                      <a:endParaRPr sz="900" b="0" dirty="0">
                        <a:latin typeface="Calibri"/>
                        <a:ea typeface="Calibri"/>
                        <a:cs typeface="Calibri"/>
                        <a:sym typeface="Calibri"/>
                      </a:endParaRPr>
                    </a:p>
                    <a:p>
                      <a:pPr marL="0" marR="0" lvl="0" indent="0" algn="l" rtl="0">
                        <a:lnSpc>
                          <a:spcPct val="100000"/>
                        </a:lnSpc>
                        <a:spcBef>
                          <a:spcPts val="0"/>
                        </a:spcBef>
                        <a:spcAft>
                          <a:spcPts val="0"/>
                        </a:spcAft>
                        <a:buClr>
                          <a:schemeClr val="dk1"/>
                        </a:buClr>
                        <a:buSzPts val="900"/>
                        <a:buFont typeface="Arial"/>
                        <a:buNone/>
                      </a:pPr>
                      <a:endParaRPr sz="900" b="0" dirty="0">
                        <a:latin typeface="Calibri"/>
                        <a:ea typeface="Calibri"/>
                        <a:cs typeface="Calibri"/>
                        <a:sym typeface="Calibri"/>
                      </a:endParaRPr>
                    </a:p>
                    <a:p>
                      <a:pPr marL="0" marR="0" lvl="0" indent="0" algn="l" rtl="0">
                        <a:lnSpc>
                          <a:spcPct val="100000"/>
                        </a:lnSpc>
                        <a:spcBef>
                          <a:spcPts val="0"/>
                        </a:spcBef>
                        <a:spcAft>
                          <a:spcPts val="0"/>
                        </a:spcAft>
                        <a:buClr>
                          <a:schemeClr val="dk1"/>
                        </a:buClr>
                        <a:buSzPts val="900"/>
                        <a:buFont typeface="Arial"/>
                        <a:buNone/>
                      </a:pPr>
                      <a:endParaRPr sz="900" b="0" dirty="0">
                        <a:latin typeface="Calibri"/>
                        <a:ea typeface="Calibri"/>
                        <a:cs typeface="Calibri"/>
                        <a:sym typeface="Calibri"/>
                      </a:endParaRPr>
                    </a:p>
                  </a:txBody>
                  <a:tcPr marL="91450" marR="91450" marT="45725" marB="45725">
                    <a:solidFill>
                      <a:srgbClr val="00B0DE">
                        <a:alpha val="20392"/>
                      </a:srgbClr>
                    </a:solidFill>
                  </a:tcPr>
                </a:tc>
                <a:tc>
                  <a:txBody>
                    <a:bodyPr/>
                    <a:lstStyle/>
                    <a:p>
                      <a:pPr marL="0" marR="0" lvl="0" indent="0" algn="l" rtl="0">
                        <a:spcBef>
                          <a:spcPts val="0"/>
                        </a:spcBef>
                        <a:spcAft>
                          <a:spcPts val="0"/>
                        </a:spcAft>
                        <a:buNone/>
                      </a:pPr>
                      <a:r>
                        <a:rPr lang="en-GB" sz="900" b="0">
                          <a:solidFill>
                            <a:schemeClr val="dk1"/>
                          </a:solidFill>
                          <a:latin typeface="Calibri"/>
                          <a:ea typeface="Calibri"/>
                          <a:cs typeface="Calibri"/>
                          <a:sym typeface="Calibri"/>
                        </a:rPr>
                        <a:t>Explore different types of </a:t>
                      </a:r>
                      <a:r>
                        <a:rPr lang="en-GB" sz="900" b="1">
                          <a:solidFill>
                            <a:schemeClr val="dk1"/>
                          </a:solidFill>
                        </a:rPr>
                        <a:t>narrative </a:t>
                      </a:r>
                      <a:r>
                        <a:rPr lang="en-GB" sz="900" b="0">
                          <a:solidFill>
                            <a:schemeClr val="dk1"/>
                          </a:solidFill>
                          <a:latin typeface="Calibri"/>
                          <a:ea typeface="Calibri"/>
                          <a:cs typeface="Calibri"/>
                          <a:sym typeface="Calibri"/>
                        </a:rPr>
                        <a:t>in film and television. </a:t>
                      </a:r>
                      <a:endParaRPr/>
                    </a:p>
                    <a:p>
                      <a:pPr marL="0" marR="0" lvl="0" indent="0" algn="l" rtl="0">
                        <a:spcBef>
                          <a:spcPts val="0"/>
                        </a:spcBef>
                        <a:spcAft>
                          <a:spcPts val="0"/>
                        </a:spcAft>
                        <a:buNone/>
                      </a:pPr>
                      <a:endParaRPr sz="900" b="0">
                        <a:solidFill>
                          <a:schemeClr val="dk1"/>
                        </a:solidFill>
                        <a:latin typeface="Calibri"/>
                        <a:ea typeface="Calibri"/>
                        <a:cs typeface="Calibri"/>
                        <a:sym typeface="Calibri"/>
                      </a:endParaRPr>
                    </a:p>
                    <a:p>
                      <a:pPr marL="0" marR="0" lvl="0" indent="0" algn="l" rtl="0">
                        <a:spcBef>
                          <a:spcPts val="0"/>
                        </a:spcBef>
                        <a:spcAft>
                          <a:spcPts val="0"/>
                        </a:spcAft>
                        <a:buNone/>
                      </a:pPr>
                      <a:r>
                        <a:rPr lang="en-GB" sz="900" b="0">
                          <a:solidFill>
                            <a:schemeClr val="dk1"/>
                          </a:solidFill>
                          <a:latin typeface="Calibri"/>
                          <a:ea typeface="Calibri"/>
                          <a:cs typeface="Calibri"/>
                          <a:sym typeface="Calibri"/>
                        </a:rPr>
                        <a:t>Recognise that a story has a beginning, middle and end</a:t>
                      </a:r>
                      <a:r>
                        <a:rPr lang="en-GB" sz="900"/>
                        <a:t>. </a:t>
                      </a:r>
                      <a:endParaRPr/>
                    </a:p>
                  </a:txBody>
                  <a:tcPr marL="91450" marR="91450" marT="45725" marB="45725">
                    <a:solidFill>
                      <a:srgbClr val="00B0DE">
                        <a:alpha val="20392"/>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a:t>Recognise and discuss narrative </a:t>
                      </a:r>
                      <a:r>
                        <a:rPr lang="en-GB" sz="900" b="1"/>
                        <a:t>structure</a:t>
                      </a:r>
                      <a:r>
                        <a:rPr lang="en-GB" sz="900"/>
                        <a:t>: beginning, build up, problem, resolution, ending. </a:t>
                      </a:r>
                      <a:endParaRPr sz="900" b="0">
                        <a:latin typeface="Calibri"/>
                        <a:ea typeface="Calibri"/>
                        <a:cs typeface="Calibri"/>
                        <a:sym typeface="Calibri"/>
                      </a:endParaRPr>
                    </a:p>
                  </a:txBody>
                  <a:tcPr marL="68575" marR="68575" marT="36200" marB="36200">
                    <a:solidFill>
                      <a:srgbClr val="00B0DE">
                        <a:alpha val="20392"/>
                      </a:srgbClr>
                    </a:solidFill>
                  </a:tcPr>
                </a:tc>
                <a:tc>
                  <a:txBody>
                    <a:bodyPr/>
                    <a:lstStyle/>
                    <a:p>
                      <a:pPr marL="0" marR="0" lvl="0" indent="0" algn="l" rtl="0">
                        <a:spcBef>
                          <a:spcPts val="0"/>
                        </a:spcBef>
                        <a:spcAft>
                          <a:spcPts val="0"/>
                        </a:spcAft>
                        <a:buNone/>
                      </a:pPr>
                      <a:r>
                        <a:rPr lang="en-GB" sz="900"/>
                        <a:t>Explore </a:t>
                      </a:r>
                      <a:r>
                        <a:rPr lang="en-GB" sz="900" b="1"/>
                        <a:t>unconventional </a:t>
                      </a:r>
                      <a:r>
                        <a:rPr lang="en-GB" sz="900"/>
                        <a:t>narrative structure, </a:t>
                      </a:r>
                      <a:r>
                        <a:rPr lang="en-GB" sz="900" i="1"/>
                        <a:t>e.g. flashbacks, parallel storylines.</a:t>
                      </a:r>
                      <a:endParaRPr i="1"/>
                    </a:p>
                  </a:txBody>
                  <a:tcPr marL="91450" marR="91450" marT="45725" marB="45725">
                    <a:solidFill>
                      <a:srgbClr val="00B0DE">
                        <a:alpha val="20392"/>
                      </a:srgbClr>
                    </a:solidFill>
                  </a:tcPr>
                </a:tc>
                <a:tc>
                  <a:txBody>
                    <a:bodyPr/>
                    <a:lstStyle/>
                    <a:p>
                      <a:pPr marL="0" marR="0" lvl="0" indent="0" algn="l" rtl="0">
                        <a:spcBef>
                          <a:spcPts val="0"/>
                        </a:spcBef>
                        <a:spcAft>
                          <a:spcPts val="0"/>
                        </a:spcAft>
                        <a:buNone/>
                      </a:pPr>
                      <a:r>
                        <a:rPr lang="en-GB" sz="900"/>
                        <a:t>Explore and appropriately select </a:t>
                      </a:r>
                      <a:r>
                        <a:rPr lang="en-GB" sz="900" b="1"/>
                        <a:t>unconventional </a:t>
                      </a:r>
                      <a:r>
                        <a:rPr lang="en-GB" sz="900"/>
                        <a:t>narrative structures, </a:t>
                      </a:r>
                      <a:r>
                        <a:rPr lang="en-GB" sz="900" i="1"/>
                        <a:t>e.g. flashback, parallel storylines.</a:t>
                      </a:r>
                      <a:endParaRPr sz="900" i="1"/>
                    </a:p>
                  </a:txBody>
                  <a:tcPr marL="91450" marR="91450" marT="45725" marB="45725">
                    <a:solidFill>
                      <a:srgbClr val="00B0DE">
                        <a:alpha val="20392"/>
                      </a:srgbClr>
                    </a:solidFill>
                  </a:tcPr>
                </a:tc>
                <a:extLst>
                  <a:ext uri="{0D108BD9-81ED-4DB2-BD59-A6C34878D82A}">
                    <a16:rowId xmlns:a16="http://schemas.microsoft.com/office/drawing/2014/main" val="10003"/>
                  </a:ext>
                </a:extLst>
              </a:tr>
              <a:tr h="0">
                <a:tc vMerge="1">
                  <a:txBody>
                    <a:bodyPr/>
                    <a:lstStyle/>
                    <a:p>
                      <a:endParaRPr lang="en-US"/>
                    </a:p>
                  </a:txBody>
                  <a:tcPr/>
                </a:tc>
                <a:tc>
                  <a:txBody>
                    <a:bodyPr/>
                    <a:lstStyle/>
                    <a:p>
                      <a:pPr marL="0" marR="0" lvl="0" indent="0" algn="l" rtl="0">
                        <a:spcBef>
                          <a:spcPts val="0"/>
                        </a:spcBef>
                        <a:spcAft>
                          <a:spcPts val="0"/>
                        </a:spcAft>
                        <a:buClr>
                          <a:schemeClr val="dk1"/>
                        </a:buClr>
                        <a:buSzPts val="900"/>
                        <a:buFont typeface="Arial"/>
                        <a:buNone/>
                      </a:pPr>
                      <a:r>
                        <a:rPr lang="en-GB" sz="900" dirty="0">
                          <a:latin typeface="Calibri"/>
                          <a:ea typeface="Calibri"/>
                          <a:cs typeface="Calibri"/>
                          <a:sym typeface="Calibri"/>
                        </a:rPr>
                        <a:t>Identify main </a:t>
                      </a:r>
                      <a:r>
                        <a:rPr lang="en-GB" sz="900" b="1" dirty="0"/>
                        <a:t>characters </a:t>
                      </a:r>
                      <a:r>
                        <a:rPr lang="en-GB" sz="900" dirty="0">
                          <a:latin typeface="Calibri"/>
                          <a:ea typeface="Calibri"/>
                          <a:cs typeface="Calibri"/>
                          <a:sym typeface="Calibri"/>
                        </a:rPr>
                        <a:t>and describe basic </a:t>
                      </a:r>
                      <a:r>
                        <a:rPr lang="en-GB" sz="900" b="1" dirty="0"/>
                        <a:t>characteristics </a:t>
                      </a:r>
                      <a:r>
                        <a:rPr lang="en-GB" sz="900" dirty="0">
                          <a:latin typeface="Calibri"/>
                          <a:ea typeface="Calibri"/>
                          <a:cs typeface="Calibri"/>
                          <a:sym typeface="Calibri"/>
                        </a:rPr>
                        <a:t>and features. </a:t>
                      </a:r>
                      <a:endParaRPr dirty="0"/>
                    </a:p>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txBody>
                  <a:tcPr marL="91450" marR="91450" marT="45725" marB="45725">
                    <a:solidFill>
                      <a:srgbClr val="00B0DE">
                        <a:alpha val="20392"/>
                      </a:srgbClr>
                    </a:solidFill>
                  </a:tcPr>
                </a:tc>
                <a:tc>
                  <a:txBody>
                    <a:bodyPr/>
                    <a:lstStyle/>
                    <a:p>
                      <a:pPr marL="0" marR="0" lvl="0" indent="0" algn="l" rtl="0">
                        <a:spcBef>
                          <a:spcPts val="0"/>
                        </a:spcBef>
                        <a:spcAft>
                          <a:spcPts val="0"/>
                        </a:spcAft>
                        <a:buNone/>
                      </a:pPr>
                      <a:r>
                        <a:rPr lang="en-GB" sz="900" b="0" dirty="0">
                          <a:solidFill>
                            <a:schemeClr val="dk1"/>
                          </a:solidFill>
                          <a:latin typeface="Calibri"/>
                          <a:ea typeface="Calibri"/>
                          <a:cs typeface="Calibri"/>
                          <a:sym typeface="Calibri"/>
                        </a:rPr>
                        <a:t>Identify and discuss </a:t>
                      </a:r>
                      <a:r>
                        <a:rPr lang="en-GB" sz="900" b="1" dirty="0">
                          <a:solidFill>
                            <a:schemeClr val="dk1"/>
                          </a:solidFill>
                        </a:rPr>
                        <a:t>characteristics </a:t>
                      </a:r>
                      <a:r>
                        <a:rPr lang="en-GB" sz="900" b="0" dirty="0">
                          <a:solidFill>
                            <a:schemeClr val="dk1"/>
                          </a:solidFill>
                          <a:latin typeface="Calibri"/>
                          <a:ea typeface="Calibri"/>
                          <a:cs typeface="Calibri"/>
                          <a:sym typeface="Calibri"/>
                        </a:rPr>
                        <a:t>and features of a character, based on actions, words and inference. </a:t>
                      </a:r>
                      <a:endParaRPr dirty="0"/>
                    </a:p>
                    <a:p>
                      <a:pPr marL="0" marR="0" lvl="0" indent="0" algn="l" rtl="0">
                        <a:spcBef>
                          <a:spcPts val="0"/>
                        </a:spcBef>
                        <a:spcAft>
                          <a:spcPts val="0"/>
                        </a:spcAft>
                        <a:buNone/>
                      </a:pPr>
                      <a:endParaRPr sz="900" b="0" dirty="0">
                        <a:solidFill>
                          <a:schemeClr val="dk1"/>
                        </a:solidFill>
                        <a:latin typeface="Calibri"/>
                        <a:ea typeface="Calibri"/>
                        <a:cs typeface="Calibri"/>
                        <a:sym typeface="Calibri"/>
                      </a:endParaRPr>
                    </a:p>
                    <a:p>
                      <a:pPr marL="0" marR="0" lvl="0" indent="0" algn="l" rtl="0">
                        <a:spcBef>
                          <a:spcPts val="0"/>
                        </a:spcBef>
                        <a:spcAft>
                          <a:spcPts val="0"/>
                        </a:spcAft>
                        <a:buNone/>
                      </a:pPr>
                      <a:endParaRPr sz="900" b="0" dirty="0">
                        <a:solidFill>
                          <a:schemeClr val="dk1"/>
                        </a:solidFill>
                        <a:latin typeface="Calibri"/>
                        <a:ea typeface="Calibri"/>
                        <a:cs typeface="Calibri"/>
                        <a:sym typeface="Calibri"/>
                      </a:endParaRPr>
                    </a:p>
                  </a:txBody>
                  <a:tcPr marL="91450" marR="91450" marT="45725" marB="45725">
                    <a:solidFill>
                      <a:srgbClr val="00B0DE">
                        <a:alpha val="20392"/>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a:latin typeface="Calibri"/>
                          <a:ea typeface="Calibri"/>
                          <a:cs typeface="Calibri"/>
                          <a:sym typeface="Calibri"/>
                        </a:rPr>
                        <a:t>Understand there are typical character </a:t>
                      </a:r>
                      <a:r>
                        <a:rPr lang="en-GB" sz="900" b="1"/>
                        <a:t>archetypes</a:t>
                      </a:r>
                      <a:r>
                        <a:rPr lang="en-GB" sz="900" b="0">
                          <a:latin typeface="Calibri"/>
                          <a:ea typeface="Calibri"/>
                          <a:cs typeface="Calibri"/>
                          <a:sym typeface="Calibri"/>
                        </a:rPr>
                        <a:t>, </a:t>
                      </a:r>
                      <a:r>
                        <a:rPr lang="en-GB" sz="900" b="0" i="1">
                          <a:latin typeface="Calibri"/>
                          <a:ea typeface="Calibri"/>
                          <a:cs typeface="Calibri"/>
                          <a:sym typeface="Calibri"/>
                        </a:rPr>
                        <a:t>e.g. hero, villain, including stereotypes. </a:t>
                      </a:r>
                      <a:endParaRPr i="1"/>
                    </a:p>
                    <a:p>
                      <a:pPr marL="0" marR="0" lvl="0" indent="0" algn="l" rtl="0">
                        <a:lnSpc>
                          <a:spcPct val="100000"/>
                        </a:lnSpc>
                        <a:spcBef>
                          <a:spcPts val="400"/>
                        </a:spcBef>
                        <a:spcAft>
                          <a:spcPts val="0"/>
                        </a:spcAft>
                        <a:buClr>
                          <a:schemeClr val="dk1"/>
                        </a:buClr>
                        <a:buSzPts val="900"/>
                        <a:buFont typeface="Calibri"/>
                        <a:buNone/>
                      </a:pPr>
                      <a:endParaRPr sz="900" b="0">
                        <a:latin typeface="Calibri"/>
                        <a:ea typeface="Calibri"/>
                        <a:cs typeface="Calibri"/>
                        <a:sym typeface="Calibri"/>
                      </a:endParaRPr>
                    </a:p>
                    <a:p>
                      <a:pPr marL="0" marR="0" lvl="0" indent="0" algn="l" rtl="0">
                        <a:lnSpc>
                          <a:spcPct val="100000"/>
                        </a:lnSpc>
                        <a:spcBef>
                          <a:spcPts val="400"/>
                        </a:spcBef>
                        <a:spcAft>
                          <a:spcPts val="0"/>
                        </a:spcAft>
                        <a:buClr>
                          <a:schemeClr val="dk1"/>
                        </a:buClr>
                        <a:buSzPts val="900"/>
                        <a:buFont typeface="Calibri"/>
                        <a:buNone/>
                      </a:pPr>
                      <a:r>
                        <a:rPr lang="en-GB" sz="900" b="0">
                          <a:latin typeface="Calibri"/>
                          <a:ea typeface="Calibri"/>
                          <a:cs typeface="Calibri"/>
                          <a:sym typeface="Calibri"/>
                        </a:rPr>
                        <a:t>Recognise relationships between characters based on their interactions. </a:t>
                      </a:r>
                      <a:endParaRPr/>
                    </a:p>
                  </a:txBody>
                  <a:tcPr marL="68575" marR="68575" marT="36200" marB="36200">
                    <a:solidFill>
                      <a:srgbClr val="00B0DE">
                        <a:alpha val="20392"/>
                      </a:srgbClr>
                    </a:solidFill>
                  </a:tcPr>
                </a:tc>
                <a:tc>
                  <a:txBody>
                    <a:bodyPr/>
                    <a:lstStyle/>
                    <a:p>
                      <a:pPr marL="0" marR="0" lvl="0" indent="0" algn="l" rtl="0">
                        <a:spcBef>
                          <a:spcPts val="0"/>
                        </a:spcBef>
                        <a:spcAft>
                          <a:spcPts val="0"/>
                        </a:spcAft>
                        <a:buNone/>
                      </a:pPr>
                      <a:r>
                        <a:rPr lang="en-GB" sz="900"/>
                        <a:t>Understand  there is a variety of relationships between characters and how this influences the narrative, </a:t>
                      </a:r>
                      <a:r>
                        <a:rPr lang="en-GB" sz="900" i="1"/>
                        <a:t>e.g. Matilda and her various relationships with different characters. </a:t>
                      </a:r>
                      <a:endParaRPr sz="900" i="1"/>
                    </a:p>
                  </a:txBody>
                  <a:tcPr marL="91450" marR="91450" marT="45725" marB="45725">
                    <a:solidFill>
                      <a:srgbClr val="00B0DE">
                        <a:alpha val="20392"/>
                      </a:srgbClr>
                    </a:solidFill>
                  </a:tcPr>
                </a:tc>
                <a:tc>
                  <a:txBody>
                    <a:bodyPr/>
                    <a:lstStyle/>
                    <a:p>
                      <a:pPr marL="0" marR="0" lvl="0" indent="0" algn="l" rtl="0">
                        <a:spcBef>
                          <a:spcPts val="0"/>
                        </a:spcBef>
                        <a:spcAft>
                          <a:spcPts val="0"/>
                        </a:spcAft>
                        <a:buNone/>
                      </a:pPr>
                      <a:r>
                        <a:rPr lang="en-GB" sz="900"/>
                        <a:t>Understand the complexity of relationships between different characters, </a:t>
                      </a:r>
                      <a:r>
                        <a:rPr lang="en-GB" sz="900" i="1"/>
                        <a:t>e.g. The Dursley treating Dudley differently to Harry in Harry Potter. </a:t>
                      </a:r>
                      <a:endParaRPr sz="900" i="1"/>
                    </a:p>
                    <a:p>
                      <a:pPr marL="0" marR="0" lvl="0" indent="0" algn="l" rtl="0">
                        <a:spcBef>
                          <a:spcPts val="0"/>
                        </a:spcBef>
                        <a:spcAft>
                          <a:spcPts val="0"/>
                        </a:spcAft>
                        <a:buNone/>
                      </a:pPr>
                      <a:endParaRPr sz="900"/>
                    </a:p>
                    <a:p>
                      <a:pPr marL="0" marR="0" lvl="0" indent="0" algn="l" rtl="0">
                        <a:spcBef>
                          <a:spcPts val="0"/>
                        </a:spcBef>
                        <a:spcAft>
                          <a:spcPts val="0"/>
                        </a:spcAft>
                        <a:buNone/>
                      </a:pPr>
                      <a:r>
                        <a:rPr lang="en-GB" sz="900"/>
                        <a:t>Explore and discuss characters mannerisms, gesture, lighting, music and how these influence the audience’s view of the character,</a:t>
                      </a:r>
                      <a:r>
                        <a:rPr lang="en-GB" sz="900" i="1"/>
                        <a:t> e.g. Miss Trunchbull in Matilda. </a:t>
                      </a:r>
                      <a:endParaRPr sz="900" i="1"/>
                    </a:p>
                  </a:txBody>
                  <a:tcPr marL="91450" marR="91450" marT="45725" marB="45725">
                    <a:solidFill>
                      <a:srgbClr val="00B0DE">
                        <a:alpha val="20392"/>
                      </a:srgbClr>
                    </a:solidFill>
                  </a:tcPr>
                </a:tc>
                <a:extLst>
                  <a:ext uri="{0D108BD9-81ED-4DB2-BD59-A6C34878D82A}">
                    <a16:rowId xmlns:a16="http://schemas.microsoft.com/office/drawing/2014/main" val="10004"/>
                  </a:ext>
                </a:extLst>
              </a:tr>
              <a:tr h="119675">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900"/>
                        <a:buFont typeface="Arial"/>
                        <a:buNone/>
                      </a:pPr>
                      <a:r>
                        <a:rPr lang="en-GB" sz="900" b="0" i="0">
                          <a:latin typeface="Calibri"/>
                          <a:ea typeface="Calibri"/>
                          <a:cs typeface="Calibri"/>
                          <a:sym typeface="Calibri"/>
                        </a:rPr>
                        <a:t>Recognise different </a:t>
                      </a:r>
                      <a:r>
                        <a:rPr lang="en-GB" sz="900" b="1" i="0"/>
                        <a:t>genres </a:t>
                      </a:r>
                      <a:r>
                        <a:rPr lang="en-GB" sz="900" b="0" i="0">
                          <a:latin typeface="Calibri"/>
                          <a:ea typeface="Calibri"/>
                          <a:cs typeface="Calibri"/>
                          <a:sym typeface="Calibri"/>
                        </a:rPr>
                        <a:t>in film and television. </a:t>
                      </a:r>
                      <a:endParaRPr/>
                    </a:p>
                    <a:p>
                      <a:pPr marL="0" marR="0" lvl="0" indent="0" algn="l" rtl="0">
                        <a:lnSpc>
                          <a:spcPct val="100000"/>
                        </a:lnSpc>
                        <a:spcBef>
                          <a:spcPts val="0"/>
                        </a:spcBef>
                        <a:spcAft>
                          <a:spcPts val="0"/>
                        </a:spcAft>
                        <a:buClr>
                          <a:schemeClr val="dk1"/>
                        </a:buClr>
                        <a:buSzPts val="900"/>
                        <a:buFont typeface="Arial"/>
                        <a:buNone/>
                      </a:pPr>
                      <a:endParaRPr sz="900" b="0" i="0">
                        <a:latin typeface="Calibri"/>
                        <a:ea typeface="Calibri"/>
                        <a:cs typeface="Calibri"/>
                        <a:sym typeface="Calibri"/>
                      </a:endParaRPr>
                    </a:p>
                    <a:p>
                      <a:pPr marL="0" marR="0" lvl="0" indent="0" algn="l" rtl="0">
                        <a:lnSpc>
                          <a:spcPct val="100000"/>
                        </a:lnSpc>
                        <a:spcBef>
                          <a:spcPts val="0"/>
                        </a:spcBef>
                        <a:spcAft>
                          <a:spcPts val="0"/>
                        </a:spcAft>
                        <a:buClr>
                          <a:schemeClr val="dk1"/>
                        </a:buClr>
                        <a:buSzPts val="900"/>
                        <a:buFont typeface="Arial"/>
                        <a:buNone/>
                      </a:pPr>
                      <a:endParaRPr sz="900" b="0" i="0">
                        <a:latin typeface="Calibri"/>
                        <a:ea typeface="Calibri"/>
                        <a:cs typeface="Calibri"/>
                        <a:sym typeface="Calibri"/>
                      </a:endParaRPr>
                    </a:p>
                    <a:p>
                      <a:pPr marL="0" marR="0" lvl="0" indent="0" algn="l" rtl="0">
                        <a:lnSpc>
                          <a:spcPct val="100000"/>
                        </a:lnSpc>
                        <a:spcBef>
                          <a:spcPts val="0"/>
                        </a:spcBef>
                        <a:spcAft>
                          <a:spcPts val="0"/>
                        </a:spcAft>
                        <a:buClr>
                          <a:schemeClr val="dk1"/>
                        </a:buClr>
                        <a:buSzPts val="900"/>
                        <a:buFont typeface="Arial"/>
                        <a:buNone/>
                      </a:pPr>
                      <a:endParaRPr sz="900" b="0" i="0">
                        <a:latin typeface="Calibri"/>
                        <a:ea typeface="Calibri"/>
                        <a:cs typeface="Calibri"/>
                        <a:sym typeface="Calibri"/>
                      </a:endParaRPr>
                    </a:p>
                    <a:p>
                      <a:pPr marL="0" marR="0" lvl="0" indent="0" algn="l" rtl="0">
                        <a:lnSpc>
                          <a:spcPct val="100000"/>
                        </a:lnSpc>
                        <a:spcBef>
                          <a:spcPts val="0"/>
                        </a:spcBef>
                        <a:spcAft>
                          <a:spcPts val="0"/>
                        </a:spcAft>
                        <a:buClr>
                          <a:schemeClr val="dk1"/>
                        </a:buClr>
                        <a:buSzPts val="900"/>
                        <a:buFont typeface="Arial"/>
                        <a:buNone/>
                      </a:pPr>
                      <a:endParaRPr sz="900" b="0" i="0">
                        <a:latin typeface="Calibri"/>
                        <a:ea typeface="Calibri"/>
                        <a:cs typeface="Calibri"/>
                        <a:sym typeface="Calibri"/>
                      </a:endParaRPr>
                    </a:p>
                  </a:txBody>
                  <a:tcPr marL="91450" marR="91450" marT="45725" marB="45725">
                    <a:solidFill>
                      <a:srgbClr val="00B0DE">
                        <a:alpha val="20392"/>
                      </a:srgbClr>
                    </a:solidFill>
                  </a:tcPr>
                </a:tc>
                <a:tc>
                  <a:txBody>
                    <a:bodyPr/>
                    <a:lstStyle/>
                    <a:p>
                      <a:pPr marL="0" marR="0" lvl="0" indent="0" algn="l" rtl="0">
                        <a:spcBef>
                          <a:spcPts val="0"/>
                        </a:spcBef>
                        <a:spcAft>
                          <a:spcPts val="0"/>
                        </a:spcAft>
                        <a:buNone/>
                      </a:pPr>
                      <a:r>
                        <a:rPr lang="en-GB" sz="900" b="0" dirty="0">
                          <a:solidFill>
                            <a:schemeClr val="dk1"/>
                          </a:solidFill>
                          <a:latin typeface="Calibri"/>
                          <a:ea typeface="Calibri"/>
                          <a:cs typeface="Calibri"/>
                          <a:sym typeface="Calibri"/>
                        </a:rPr>
                        <a:t>Identify familiar features of genre and how they are presented to an </a:t>
                      </a:r>
                      <a:r>
                        <a:rPr lang="en-GB" sz="900" b="1" dirty="0">
                          <a:solidFill>
                            <a:schemeClr val="dk1"/>
                          </a:solidFill>
                        </a:rPr>
                        <a:t>audience</a:t>
                      </a:r>
                      <a:r>
                        <a:rPr lang="en-GB" sz="900" b="0" dirty="0">
                          <a:solidFill>
                            <a:schemeClr val="dk1"/>
                          </a:solidFill>
                          <a:latin typeface="Calibri"/>
                          <a:ea typeface="Calibri"/>
                          <a:cs typeface="Calibri"/>
                          <a:sym typeface="Calibri"/>
                        </a:rPr>
                        <a:t>. </a:t>
                      </a:r>
                      <a:endParaRPr dirty="0"/>
                    </a:p>
                  </a:txBody>
                  <a:tcPr marL="91450" marR="91450" marT="45725" marB="45725">
                    <a:solidFill>
                      <a:srgbClr val="00B0DE">
                        <a:alpha val="20392"/>
                      </a:srgbClr>
                    </a:solidFill>
                  </a:tcPr>
                </a:tc>
                <a:tc>
                  <a:txBody>
                    <a:bodyPr/>
                    <a:lstStyle/>
                    <a:p>
                      <a:pPr marL="0" lvl="0" indent="0" algn="l" rtl="0">
                        <a:spcBef>
                          <a:spcPts val="0"/>
                        </a:spcBef>
                        <a:spcAft>
                          <a:spcPts val="0"/>
                        </a:spcAft>
                        <a:buClr>
                          <a:schemeClr val="dk1"/>
                        </a:buClr>
                        <a:buSzPts val="900"/>
                        <a:buFont typeface="Calibri"/>
                        <a:buNone/>
                      </a:pPr>
                      <a:r>
                        <a:rPr lang="en-GB" sz="900" dirty="0"/>
                        <a:t>Identify features of a variety of genres, </a:t>
                      </a:r>
                      <a:r>
                        <a:rPr lang="en-GB" sz="900" i="1" dirty="0"/>
                        <a:t>e.g. setting, characters, visual style. </a:t>
                      </a:r>
                      <a:endParaRPr sz="900" i="1" dirty="0"/>
                    </a:p>
                    <a:p>
                      <a:pPr marL="0" marR="0" lvl="0" indent="0" algn="l" rtl="0">
                        <a:lnSpc>
                          <a:spcPct val="100000"/>
                        </a:lnSpc>
                        <a:spcBef>
                          <a:spcPts val="0"/>
                        </a:spcBef>
                        <a:spcAft>
                          <a:spcPts val="0"/>
                        </a:spcAft>
                        <a:buClr>
                          <a:schemeClr val="dk1"/>
                        </a:buClr>
                        <a:buSzPts val="900"/>
                        <a:buFont typeface="Calibri"/>
                        <a:buNone/>
                      </a:pPr>
                      <a:endParaRPr dirty="0"/>
                    </a:p>
                  </a:txBody>
                  <a:tcPr marL="68575" marR="68575" marT="36200" marB="36200">
                    <a:solidFill>
                      <a:srgbClr val="00B0DE">
                        <a:alpha val="20392"/>
                      </a:srgbClr>
                    </a:solidFill>
                  </a:tcPr>
                </a:tc>
                <a:tc>
                  <a:txBody>
                    <a:bodyPr/>
                    <a:lstStyle/>
                    <a:p>
                      <a:pPr marL="0" lvl="0" indent="0" algn="l" rtl="0">
                        <a:spcBef>
                          <a:spcPts val="0"/>
                        </a:spcBef>
                        <a:spcAft>
                          <a:spcPts val="0"/>
                        </a:spcAft>
                        <a:buSzPts val="900"/>
                        <a:buNone/>
                      </a:pPr>
                      <a:r>
                        <a:rPr lang="en-GB" sz="900" dirty="0"/>
                        <a:t>Explore </a:t>
                      </a:r>
                      <a:r>
                        <a:rPr lang="en-GB" sz="900" b="1" dirty="0"/>
                        <a:t>sub </a:t>
                      </a:r>
                      <a:r>
                        <a:rPr lang="en-GB" sz="900" dirty="0"/>
                        <a:t>genres and </a:t>
                      </a:r>
                      <a:r>
                        <a:rPr lang="en-GB" sz="900" b="1" dirty="0"/>
                        <a:t>hybrid </a:t>
                      </a:r>
                      <a:r>
                        <a:rPr lang="en-GB" sz="900" dirty="0"/>
                        <a:t>genres, </a:t>
                      </a:r>
                      <a:r>
                        <a:rPr lang="en-GB" sz="900" i="1" dirty="0"/>
                        <a:t>e.g. Avatar being a science fiction story with love story intertwined.</a:t>
                      </a:r>
                      <a:endParaRPr sz="900" i="1" dirty="0"/>
                    </a:p>
                  </a:txBody>
                  <a:tcPr marL="91450" marR="91450" marT="45725" marB="45725">
                    <a:solidFill>
                      <a:srgbClr val="00B0DE">
                        <a:alpha val="20392"/>
                      </a:srgbClr>
                    </a:solidFill>
                  </a:tcPr>
                </a:tc>
                <a:tc>
                  <a:txBody>
                    <a:bodyPr/>
                    <a:lstStyle/>
                    <a:p>
                      <a:pPr marL="0" lvl="0" indent="0" algn="l" rtl="0">
                        <a:spcBef>
                          <a:spcPts val="0"/>
                        </a:spcBef>
                        <a:spcAft>
                          <a:spcPts val="0"/>
                        </a:spcAft>
                        <a:buSzPts val="900"/>
                        <a:buNone/>
                      </a:pPr>
                      <a:r>
                        <a:rPr lang="en-GB" sz="900" dirty="0"/>
                        <a:t>Explore sub genres and hybrid genres, </a:t>
                      </a:r>
                      <a:r>
                        <a:rPr lang="en-GB" sz="900" i="1" dirty="0"/>
                        <a:t>e.g. Avatar being a science fiction story with love story intertwined.</a:t>
                      </a:r>
                      <a:endParaRPr sz="900" i="1" dirty="0"/>
                    </a:p>
                    <a:p>
                      <a:pPr marL="0" lvl="0" indent="0" algn="l" rtl="0">
                        <a:spcBef>
                          <a:spcPts val="0"/>
                        </a:spcBef>
                        <a:spcAft>
                          <a:spcPts val="0"/>
                        </a:spcAft>
                        <a:buSzPts val="900"/>
                        <a:buNone/>
                      </a:pPr>
                      <a:endParaRPr sz="900" i="1" dirty="0"/>
                    </a:p>
                    <a:p>
                      <a:pPr marL="0" lvl="0" indent="0" algn="l" rtl="0">
                        <a:spcBef>
                          <a:spcPts val="0"/>
                        </a:spcBef>
                        <a:spcAft>
                          <a:spcPts val="0"/>
                        </a:spcAft>
                        <a:buClr>
                          <a:schemeClr val="dk1"/>
                        </a:buClr>
                        <a:buSzPts val="900"/>
                        <a:buFont typeface="Arial"/>
                        <a:buNone/>
                      </a:pPr>
                      <a:r>
                        <a:rPr lang="en-GB" sz="900" dirty="0"/>
                        <a:t>Review effectiveness of genres. </a:t>
                      </a:r>
                      <a:endParaRPr sz="900" dirty="0"/>
                    </a:p>
                  </a:txBody>
                  <a:tcPr marL="91450" marR="91450" marT="45725" marB="45725">
                    <a:solidFill>
                      <a:srgbClr val="00B0DE">
                        <a:alpha val="20392"/>
                      </a:srgbClr>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2" name="TextBox 1">
            <a:extLst>
              <a:ext uri="{FF2B5EF4-FFF2-40B4-BE49-F238E27FC236}">
                <a16:creationId xmlns:a16="http://schemas.microsoft.com/office/drawing/2014/main" id="{7A51831B-1C41-5067-41B7-348BBD3E40B0}"/>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84" name="Google Shape;184;g204ff8ebb48_4_310"/>
          <p:cNvGraphicFramePr/>
          <p:nvPr>
            <p:extLst>
              <p:ext uri="{D42A27DB-BD31-4B8C-83A1-F6EECF244321}">
                <p14:modId xmlns:p14="http://schemas.microsoft.com/office/powerpoint/2010/main" val="4266582741"/>
              </p:ext>
            </p:extLst>
          </p:nvPr>
        </p:nvGraphicFramePr>
        <p:xfrm>
          <a:off x="292652" y="149085"/>
          <a:ext cx="11634300" cy="6584825"/>
        </p:xfrm>
        <a:graphic>
          <a:graphicData uri="http://schemas.openxmlformats.org/drawingml/2006/table">
            <a:tbl>
              <a:tblPr firstRow="1" bandRow="1">
                <a:noFill/>
              </a:tblPr>
              <a:tblGrid>
                <a:gridCol w="1939050">
                  <a:extLst>
                    <a:ext uri="{9D8B030D-6E8A-4147-A177-3AD203B41FA5}">
                      <a16:colId xmlns:a16="http://schemas.microsoft.com/office/drawing/2014/main" val="20000"/>
                    </a:ext>
                  </a:extLst>
                </a:gridCol>
                <a:gridCol w="1939050">
                  <a:extLst>
                    <a:ext uri="{9D8B030D-6E8A-4147-A177-3AD203B41FA5}">
                      <a16:colId xmlns:a16="http://schemas.microsoft.com/office/drawing/2014/main" val="20001"/>
                    </a:ext>
                  </a:extLst>
                </a:gridCol>
                <a:gridCol w="1939050">
                  <a:extLst>
                    <a:ext uri="{9D8B030D-6E8A-4147-A177-3AD203B41FA5}">
                      <a16:colId xmlns:a16="http://schemas.microsoft.com/office/drawing/2014/main" val="20002"/>
                    </a:ext>
                  </a:extLst>
                </a:gridCol>
                <a:gridCol w="1939050">
                  <a:extLst>
                    <a:ext uri="{9D8B030D-6E8A-4147-A177-3AD203B41FA5}">
                      <a16:colId xmlns:a16="http://schemas.microsoft.com/office/drawing/2014/main" val="20003"/>
                    </a:ext>
                  </a:extLst>
                </a:gridCol>
                <a:gridCol w="1939050">
                  <a:extLst>
                    <a:ext uri="{9D8B030D-6E8A-4147-A177-3AD203B41FA5}">
                      <a16:colId xmlns:a16="http://schemas.microsoft.com/office/drawing/2014/main" val="20004"/>
                    </a:ext>
                  </a:extLst>
                </a:gridCol>
                <a:gridCol w="1939050">
                  <a:extLst>
                    <a:ext uri="{9D8B030D-6E8A-4147-A177-3AD203B41FA5}">
                      <a16:colId xmlns:a16="http://schemas.microsoft.com/office/drawing/2014/main" val="20005"/>
                    </a:ext>
                  </a:extLst>
                </a:gridCol>
              </a:tblGrid>
              <a:tr h="946200">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400" dirty="0">
                          <a:solidFill>
                            <a:schemeClr val="bg1"/>
                          </a:solidFill>
                        </a:rPr>
                        <a:t>Exploring the expressive arts is essential to developing artistic skills and knowledge and it enables learners to become curious and creative individuals.</a:t>
                      </a:r>
                      <a:endParaRPr sz="1400" dirty="0">
                        <a:solidFill>
                          <a:schemeClr val="bg1"/>
                        </a:solidFill>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dirty="0">
                          <a:solidFill>
                            <a:schemeClr val="lt1"/>
                          </a:solidFill>
                        </a:rPr>
                        <a:t>Responding and reflecting, both as artist and audience, is a fundamental part of learning in the expressive arts.</a:t>
                      </a:r>
                      <a:endParaRPr sz="1400"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dirty="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dirty="0">
                          <a:solidFill>
                            <a:schemeClr val="lt1"/>
                          </a:solidFill>
                        </a:rPr>
                        <a:t>Creating combines skills and knowledge, drawing on the senses, inspiration and imagination.</a:t>
                      </a:r>
                      <a:endParaRPr sz="1400" dirty="0">
                        <a:solidFill>
                          <a:schemeClr val="lt1"/>
                        </a:solidFill>
                      </a:endParaRPr>
                    </a:p>
                    <a:p>
                      <a:pPr marL="0" marR="0" lvl="0" indent="0" algn="l" rtl="0">
                        <a:lnSpc>
                          <a:spcPct val="100000"/>
                        </a:lnSpc>
                        <a:spcBef>
                          <a:spcPts val="0"/>
                        </a:spcBef>
                        <a:spcAft>
                          <a:spcPts val="0"/>
                        </a:spcAft>
                        <a:buClr>
                          <a:schemeClr val="dk1"/>
                        </a:buClr>
                        <a:buSzPts val="1400"/>
                        <a:buFont typeface="Calibri"/>
                        <a:buNone/>
                      </a:pPr>
                      <a:endParaRPr sz="1400" dirty="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extLst>
                  <a:ext uri="{0D108BD9-81ED-4DB2-BD59-A6C34878D82A}">
                    <a16:rowId xmlns:a16="http://schemas.microsoft.com/office/drawing/2014/main" val="10000"/>
                  </a:ext>
                </a:extLst>
              </a:tr>
              <a:tr h="471125">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a:t>
                      </a:r>
                      <a:r>
                        <a:rPr lang="en-GB" sz="2800" dirty="0">
                          <a:solidFill>
                            <a:schemeClr val="lt1"/>
                          </a:solidFill>
                        </a:rPr>
                        <a:t>: Techniques – Communication – Context - Creating</a:t>
                      </a:r>
                      <a:endParaRPr dirty="0"/>
                    </a:p>
                  </a:txBody>
                  <a:tcPr marL="91450" marR="91450" marT="45725" marB="45725">
                    <a:solidFill>
                      <a:srgbClr val="00B0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203200">
                <a:tc>
                  <a:txBody>
                    <a:bodyPr/>
                    <a:lstStyle/>
                    <a:p>
                      <a:pPr marL="0" lvl="0" indent="0" algn="ctr" rtl="0">
                        <a:spcBef>
                          <a:spcPts val="0"/>
                        </a:spcBef>
                        <a:spcAft>
                          <a:spcPts val="0"/>
                        </a:spcAft>
                        <a:buClr>
                          <a:schemeClr val="dk1"/>
                        </a:buClr>
                        <a:buSzPts val="1100"/>
                        <a:buFont typeface="Calibri"/>
                        <a:buNone/>
                      </a:pPr>
                      <a:r>
                        <a:rPr lang="en-GB" sz="1400" b="1" dirty="0"/>
                        <a:t>FILM AND </a:t>
                      </a:r>
                      <a:endParaRPr sz="1400" b="1" dirty="0"/>
                    </a:p>
                    <a:p>
                      <a:pPr marL="0" lvl="0" indent="0" algn="ctr" rtl="0">
                        <a:spcBef>
                          <a:spcPts val="0"/>
                        </a:spcBef>
                        <a:spcAft>
                          <a:spcPts val="0"/>
                        </a:spcAft>
                        <a:buClr>
                          <a:schemeClr val="dk1"/>
                        </a:buClr>
                        <a:buSzPts val="1100"/>
                        <a:buFont typeface="Calibri"/>
                        <a:buNone/>
                      </a:pPr>
                      <a:r>
                        <a:rPr lang="en-GB" sz="1400" b="1" dirty="0"/>
                        <a:t>DIGITAL MEDIA </a:t>
                      </a:r>
                      <a:endParaRPr sz="1400" b="1" dirty="0"/>
                    </a:p>
                  </a:txBody>
                  <a:tcPr marL="91450" marR="91450" marT="45725" marB="45725">
                    <a:solidFill>
                      <a:srgbClr val="00B0DE">
                        <a:alpha val="70196"/>
                      </a:srgbClr>
                    </a:solidFill>
                  </a:tcPr>
                </a:tc>
                <a:tc>
                  <a:txBody>
                    <a:bodyPr/>
                    <a:lstStyle/>
                    <a:p>
                      <a:pPr marL="0" marR="0" lvl="0" indent="0" algn="ctr" rtl="0">
                        <a:spcBef>
                          <a:spcPts val="0"/>
                        </a:spcBef>
                        <a:spcAft>
                          <a:spcPts val="0"/>
                        </a:spcAft>
                        <a:buNone/>
                      </a:pPr>
                      <a:r>
                        <a:rPr lang="en-GB" sz="1400" b="1" dirty="0"/>
                        <a:t>PS1</a:t>
                      </a:r>
                      <a:endParaRPr sz="1400" b="1" dirty="0"/>
                    </a:p>
                  </a:txBody>
                  <a:tcPr marL="91450" marR="91450" marT="45725" marB="45725">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dirty="0"/>
                        <a:t>PS2</a:t>
                      </a:r>
                      <a:endParaRPr sz="1400" b="1" dirty="0"/>
                    </a:p>
                  </a:txBody>
                  <a:tcPr marL="91450" marR="91450" marT="45725" marB="45725">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dirty="0"/>
                        <a:t>PS3</a:t>
                      </a:r>
                      <a:endParaRPr sz="1400" b="1" dirty="0"/>
                    </a:p>
                    <a:p>
                      <a:pPr marL="0" marR="0" lvl="0" indent="0" algn="l" rtl="0">
                        <a:spcBef>
                          <a:spcPts val="0"/>
                        </a:spcBef>
                        <a:spcAft>
                          <a:spcPts val="0"/>
                        </a:spcAft>
                        <a:buNone/>
                      </a:pPr>
                      <a:endParaRPr sz="1400" b="1" dirty="0"/>
                    </a:p>
                  </a:txBody>
                  <a:tcPr marL="91450" marR="91450" marT="45725" marB="45725">
                    <a:solidFill>
                      <a:srgbClr val="00B0DE">
                        <a:alpha val="70196"/>
                      </a:srgbClr>
                    </a:solidFill>
                  </a:tcPr>
                </a:tc>
                <a:tc>
                  <a:txBody>
                    <a:bodyPr/>
                    <a:lstStyle/>
                    <a:p>
                      <a:pPr marL="0" lvl="0" indent="0" algn="ctr" rtl="0">
                        <a:spcBef>
                          <a:spcPts val="0"/>
                        </a:spcBef>
                        <a:spcAft>
                          <a:spcPts val="0"/>
                        </a:spcAft>
                        <a:buClr>
                          <a:schemeClr val="dk1"/>
                        </a:buClr>
                        <a:buSzPts val="1400"/>
                        <a:buFont typeface="Calibri"/>
                        <a:buNone/>
                      </a:pPr>
                      <a:r>
                        <a:rPr lang="en-GB" sz="1400" b="1" dirty="0"/>
                        <a:t>PS4</a:t>
                      </a:r>
                      <a:endParaRPr sz="1400" b="1" dirty="0"/>
                    </a:p>
                  </a:txBody>
                  <a:tcPr marL="91450" marR="91450" marT="45725" marB="45725">
                    <a:solidFill>
                      <a:srgbClr val="00B0DE">
                        <a:alpha val="70196"/>
                      </a:srgbClr>
                    </a:solidFill>
                  </a:tcPr>
                </a:tc>
                <a:tc>
                  <a:txBody>
                    <a:bodyPr/>
                    <a:lstStyle/>
                    <a:p>
                      <a:pPr marL="0" lvl="0" indent="0" algn="ctr" rtl="0">
                        <a:spcBef>
                          <a:spcPts val="0"/>
                        </a:spcBef>
                        <a:spcAft>
                          <a:spcPts val="0"/>
                        </a:spcAft>
                        <a:buClr>
                          <a:schemeClr val="dk1"/>
                        </a:buClr>
                        <a:buSzPts val="1400"/>
                        <a:buFont typeface="Calibri"/>
                        <a:buNone/>
                      </a:pPr>
                      <a:r>
                        <a:rPr lang="en-GB" sz="1400" b="1" dirty="0"/>
                        <a:t>PS5</a:t>
                      </a:r>
                      <a:endParaRPr sz="1400" b="1" dirty="0"/>
                    </a:p>
                  </a:txBody>
                  <a:tcPr marL="91450" marR="91450" marT="45725" marB="45725">
                    <a:solidFill>
                      <a:srgbClr val="00B0DE">
                        <a:alpha val="70196"/>
                      </a:srgbClr>
                    </a:solidFill>
                  </a:tcPr>
                </a:tc>
                <a:extLst>
                  <a:ext uri="{0D108BD9-81ED-4DB2-BD59-A6C34878D82A}">
                    <a16:rowId xmlns:a16="http://schemas.microsoft.com/office/drawing/2014/main" val="10002"/>
                  </a:ext>
                </a:extLst>
              </a:tr>
              <a:tr h="119675">
                <a:tc rowSpan="2">
                  <a:txBody>
                    <a:bodyPr/>
                    <a:lstStyle/>
                    <a:p>
                      <a:pPr marL="0" lvl="0" indent="0" algn="l" rtl="0">
                        <a:spcBef>
                          <a:spcPts val="0"/>
                        </a:spcBef>
                        <a:spcAft>
                          <a:spcPts val="0"/>
                        </a:spcAft>
                        <a:buNone/>
                      </a:pPr>
                      <a:r>
                        <a:rPr lang="en-GB" sz="1800" b="1" dirty="0">
                          <a:solidFill>
                            <a:schemeClr val="dk1"/>
                          </a:solidFill>
                          <a:latin typeface="Calibri"/>
                          <a:ea typeface="Calibri"/>
                          <a:cs typeface="Calibri"/>
                          <a:sym typeface="Calibri"/>
                        </a:rPr>
                        <a:t>Audience</a:t>
                      </a:r>
                      <a:endParaRPr sz="1800" dirty="0">
                        <a:solidFill>
                          <a:schemeClr val="dk1"/>
                        </a:solidFill>
                        <a:latin typeface="Calibri"/>
                        <a:ea typeface="Calibri"/>
                        <a:cs typeface="Calibri"/>
                        <a:sym typeface="Calibri"/>
                      </a:endParaRPr>
                    </a:p>
                  </a:txBody>
                  <a:tcPr marL="91450" marR="91450" marT="45725" marB="45725">
                    <a:solidFill>
                      <a:srgbClr val="00B0DE">
                        <a:alpha val="20000"/>
                      </a:srgbClr>
                    </a:solidFill>
                  </a:tcPr>
                </a:tc>
                <a:tc>
                  <a:txBody>
                    <a:bodyPr/>
                    <a:lstStyle/>
                    <a:p>
                      <a:pPr marL="0" marR="0" lvl="0" indent="0" algn="l" rtl="0">
                        <a:spcBef>
                          <a:spcPts val="0"/>
                        </a:spcBef>
                        <a:spcAft>
                          <a:spcPts val="0"/>
                        </a:spcAft>
                        <a:buClr>
                          <a:schemeClr val="dk1"/>
                        </a:buClr>
                        <a:buSzPts val="900"/>
                        <a:buFont typeface="Arial"/>
                        <a:buNone/>
                      </a:pPr>
                      <a:r>
                        <a:rPr lang="en-GB" sz="900" dirty="0"/>
                        <a:t>Understand the purpose of an </a:t>
                      </a:r>
                      <a:r>
                        <a:rPr lang="en-GB" sz="900" b="1" dirty="0"/>
                        <a:t>audience </a:t>
                      </a:r>
                      <a:r>
                        <a:rPr lang="en-GB" sz="900" dirty="0"/>
                        <a:t>at a basic level, </a:t>
                      </a:r>
                      <a:r>
                        <a:rPr lang="en-GB" sz="900" i="1" dirty="0"/>
                        <a:t>e.g. watching something to enjoy, to learn, to join in with.</a:t>
                      </a:r>
                      <a:endParaRPr sz="900" i="1" dirty="0">
                        <a:latin typeface="Calibri"/>
                        <a:ea typeface="Calibri"/>
                        <a:cs typeface="Calibri"/>
                        <a:sym typeface="Calibri"/>
                      </a:endParaRPr>
                    </a:p>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txBody>
                  <a:tcPr marL="91450" marR="91450" marT="45725" marB="45725">
                    <a:solidFill>
                      <a:srgbClr val="00B0DE">
                        <a:alpha val="20000"/>
                      </a:srgbClr>
                    </a:solidFill>
                  </a:tcPr>
                </a:tc>
                <a:tc>
                  <a:txBody>
                    <a:bodyPr/>
                    <a:lstStyle/>
                    <a:p>
                      <a:pPr marL="0" marR="0" lvl="0" indent="0" algn="l" rtl="0">
                        <a:spcBef>
                          <a:spcPts val="0"/>
                        </a:spcBef>
                        <a:spcAft>
                          <a:spcPts val="0"/>
                        </a:spcAft>
                        <a:buNone/>
                      </a:pPr>
                      <a:r>
                        <a:rPr lang="en-GB" sz="900"/>
                        <a:t>Understand that there are different audiences for different digital media outlets that are age and skill appropriate,</a:t>
                      </a:r>
                      <a:r>
                        <a:rPr lang="en-GB" sz="900" i="1"/>
                        <a:t> e.g. TikTok, BBC iplayer, Twitter.</a:t>
                      </a:r>
                      <a:endParaRPr sz="900" i="1"/>
                    </a:p>
                    <a:p>
                      <a:pPr marL="0" marR="0" lvl="0" indent="0" algn="l" rtl="0">
                        <a:spcBef>
                          <a:spcPts val="0"/>
                        </a:spcBef>
                        <a:spcAft>
                          <a:spcPts val="0"/>
                        </a:spcAft>
                        <a:buNone/>
                      </a:pPr>
                      <a:endParaRPr sz="900"/>
                    </a:p>
                    <a:p>
                      <a:pPr marL="0" marR="0" lvl="0" indent="0" algn="l" rtl="0">
                        <a:spcBef>
                          <a:spcPts val="0"/>
                        </a:spcBef>
                        <a:spcAft>
                          <a:spcPts val="0"/>
                        </a:spcAft>
                        <a:buNone/>
                      </a:pPr>
                      <a:r>
                        <a:rPr lang="en-GB" sz="900"/>
                        <a:t>Have knowledge of still and moving </a:t>
                      </a:r>
                      <a:r>
                        <a:rPr lang="en-GB" sz="900" b="1"/>
                        <a:t>image sharing</a:t>
                      </a:r>
                      <a:r>
                        <a:rPr lang="en-GB" sz="900"/>
                        <a:t> and the implications of this. </a:t>
                      </a:r>
                      <a:endParaRPr sz="900"/>
                    </a:p>
                  </a:txBody>
                  <a:tcPr marL="91450" marR="91450" marT="45725" marB="45725">
                    <a:solidFill>
                      <a:srgbClr val="00B0DE">
                        <a:alpha val="20000"/>
                      </a:srgbClr>
                    </a:solidFill>
                  </a:tcPr>
                </a:tc>
                <a:tc>
                  <a:txBody>
                    <a:bodyPr/>
                    <a:lstStyle/>
                    <a:p>
                      <a:pPr marL="0" lvl="0" indent="0" algn="l" rtl="0">
                        <a:spcBef>
                          <a:spcPts val="0"/>
                        </a:spcBef>
                        <a:spcAft>
                          <a:spcPts val="0"/>
                        </a:spcAft>
                        <a:buClr>
                          <a:schemeClr val="dk1"/>
                        </a:buClr>
                        <a:buFont typeface="Arial"/>
                        <a:buNone/>
                      </a:pPr>
                      <a:r>
                        <a:rPr lang="en-GB" sz="900"/>
                        <a:t>Understand how audiences choices and decisions can be </a:t>
                      </a:r>
                      <a:r>
                        <a:rPr lang="en-GB" sz="900" b="1"/>
                        <a:t>influenced </a:t>
                      </a:r>
                      <a:r>
                        <a:rPr lang="en-GB" sz="900"/>
                        <a:t>by digital media.</a:t>
                      </a:r>
                      <a:endParaRPr sz="900"/>
                    </a:p>
                    <a:p>
                      <a:pPr marL="0" lvl="0" indent="0" algn="l" rtl="0">
                        <a:spcBef>
                          <a:spcPts val="0"/>
                        </a:spcBef>
                        <a:spcAft>
                          <a:spcPts val="0"/>
                        </a:spcAft>
                        <a:buClr>
                          <a:schemeClr val="dk1"/>
                        </a:buClr>
                        <a:buFont typeface="Arial"/>
                        <a:buNone/>
                      </a:pPr>
                      <a:r>
                        <a:rPr lang="en-GB" sz="900"/>
                        <a:t>Have an awareness of the importance of age limits and why they’re appropriate.</a:t>
                      </a:r>
                      <a:endParaRPr sz="900"/>
                    </a:p>
                    <a:p>
                      <a:pPr marL="0" lvl="0" indent="0" algn="l" rtl="0">
                        <a:spcBef>
                          <a:spcPts val="0"/>
                        </a:spcBef>
                        <a:spcAft>
                          <a:spcPts val="0"/>
                        </a:spcAft>
                        <a:buClr>
                          <a:schemeClr val="dk1"/>
                        </a:buClr>
                        <a:buFont typeface="Arial"/>
                        <a:buNone/>
                      </a:pPr>
                      <a:endParaRPr sz="900"/>
                    </a:p>
                    <a:p>
                      <a:pPr marL="0" lvl="0" indent="0" algn="l" rtl="0">
                        <a:spcBef>
                          <a:spcPts val="0"/>
                        </a:spcBef>
                        <a:spcAft>
                          <a:spcPts val="0"/>
                        </a:spcAft>
                        <a:buClr>
                          <a:schemeClr val="dk1"/>
                        </a:buClr>
                        <a:buFont typeface="Arial"/>
                        <a:buNone/>
                      </a:pPr>
                      <a:r>
                        <a:rPr lang="en-GB" sz="900"/>
                        <a:t>Understand the implications of still and moving image sharing online, e-safety. </a:t>
                      </a:r>
                      <a:endParaRPr sz="900"/>
                    </a:p>
                  </a:txBody>
                  <a:tcPr marL="68575" marR="68575" marT="36200" marB="36200">
                    <a:solidFill>
                      <a:srgbClr val="00B0DE">
                        <a:alpha val="20000"/>
                      </a:srgbClr>
                    </a:solidFill>
                  </a:tcPr>
                </a:tc>
                <a:tc>
                  <a:txBody>
                    <a:bodyPr/>
                    <a:lstStyle/>
                    <a:p>
                      <a:pPr marL="0" marR="0" lvl="0" indent="0" algn="l" rtl="0">
                        <a:spcBef>
                          <a:spcPts val="0"/>
                        </a:spcBef>
                        <a:spcAft>
                          <a:spcPts val="0"/>
                        </a:spcAft>
                        <a:buNone/>
                      </a:pPr>
                      <a:r>
                        <a:rPr lang="en-GB" sz="900"/>
                        <a:t>Recognise the audience as a </a:t>
                      </a:r>
                      <a:r>
                        <a:rPr lang="en-GB" sz="900" b="1"/>
                        <a:t>consumer </a:t>
                      </a:r>
                      <a:r>
                        <a:rPr lang="en-GB" sz="900"/>
                        <a:t>and understand how media can influence and persuade, </a:t>
                      </a:r>
                      <a:r>
                        <a:rPr lang="en-GB" sz="900" i="1"/>
                        <a:t>e.g. advertising and social media influence. </a:t>
                      </a:r>
                      <a:endParaRPr sz="900" i="1"/>
                    </a:p>
                    <a:p>
                      <a:pPr marL="0" marR="0" lvl="0" indent="0" algn="l" rtl="0">
                        <a:spcBef>
                          <a:spcPts val="0"/>
                        </a:spcBef>
                        <a:spcAft>
                          <a:spcPts val="0"/>
                        </a:spcAft>
                        <a:buNone/>
                      </a:pPr>
                      <a:endParaRPr sz="900"/>
                    </a:p>
                    <a:p>
                      <a:pPr marL="0" marR="0" lvl="0" indent="0" algn="l" rtl="0">
                        <a:spcBef>
                          <a:spcPts val="0"/>
                        </a:spcBef>
                        <a:spcAft>
                          <a:spcPts val="0"/>
                        </a:spcAft>
                        <a:buNone/>
                      </a:pPr>
                      <a:r>
                        <a:rPr lang="en-GB" sz="900"/>
                        <a:t>Have an in-depth understanding of the potential dangers of sharing still and moving images online. </a:t>
                      </a:r>
                      <a:endParaRPr sz="900"/>
                    </a:p>
                  </a:txBody>
                  <a:tcPr marL="91450" marR="91450" marT="45725" marB="45725">
                    <a:solidFill>
                      <a:srgbClr val="00B0DE">
                        <a:alpha val="20000"/>
                      </a:srgbClr>
                    </a:solidFill>
                  </a:tcPr>
                </a:tc>
                <a:tc>
                  <a:txBody>
                    <a:bodyPr/>
                    <a:lstStyle/>
                    <a:p>
                      <a:pPr marL="0" marR="0" lvl="0" indent="0" algn="l" rtl="0">
                        <a:spcBef>
                          <a:spcPts val="0"/>
                        </a:spcBef>
                        <a:spcAft>
                          <a:spcPts val="0"/>
                        </a:spcAft>
                        <a:buNone/>
                      </a:pPr>
                      <a:r>
                        <a:rPr lang="en-GB" sz="900"/>
                        <a:t>Recognise how audience as consumers has changed over time,</a:t>
                      </a:r>
                      <a:r>
                        <a:rPr lang="en-GB" sz="900" i="1"/>
                        <a:t> e.g. focus on celebrity, social media influences, product placement, rather than traditional advertisements on tv and radio.  </a:t>
                      </a:r>
                      <a:endParaRPr sz="900" i="1"/>
                    </a:p>
                  </a:txBody>
                  <a:tcPr marL="91450" marR="91450" marT="45725" marB="45725">
                    <a:solidFill>
                      <a:srgbClr val="00B0DE">
                        <a:alpha val="20000"/>
                      </a:srgbClr>
                    </a:solidFill>
                  </a:tcPr>
                </a:tc>
                <a:extLst>
                  <a:ext uri="{0D108BD9-81ED-4DB2-BD59-A6C34878D82A}">
                    <a16:rowId xmlns:a16="http://schemas.microsoft.com/office/drawing/2014/main" val="10003"/>
                  </a:ext>
                </a:extLst>
              </a:tr>
              <a:tr h="119675">
                <a:tc vMerge="1">
                  <a:txBody>
                    <a:bodyPr/>
                    <a:lstStyle/>
                    <a:p>
                      <a:endParaRPr lang="en-US"/>
                    </a:p>
                  </a:txBody>
                  <a:tcPr/>
                </a:tc>
                <a:tc>
                  <a:txBody>
                    <a:bodyPr/>
                    <a:lstStyle/>
                    <a:p>
                      <a:pPr marL="0" marR="0" lvl="0" indent="0" algn="l" rtl="0">
                        <a:spcBef>
                          <a:spcPts val="0"/>
                        </a:spcBef>
                        <a:spcAft>
                          <a:spcPts val="0"/>
                        </a:spcAft>
                        <a:buClr>
                          <a:schemeClr val="dk1"/>
                        </a:buClr>
                        <a:buSzPts val="900"/>
                        <a:buFont typeface="Arial"/>
                        <a:buNone/>
                      </a:pPr>
                      <a:r>
                        <a:rPr lang="en-GB" sz="900" dirty="0"/>
                        <a:t>Understand when recording or capturing images/video someone can view it.</a:t>
                      </a:r>
                      <a:endParaRPr sz="900" dirty="0">
                        <a:latin typeface="Calibri"/>
                        <a:ea typeface="Calibri"/>
                        <a:cs typeface="Calibri"/>
                        <a:sym typeface="Calibri"/>
                      </a:endParaRPr>
                    </a:p>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txBody>
                  <a:tcPr marL="91450" marR="91450" marT="45725" marB="45725">
                    <a:solidFill>
                      <a:srgbClr val="00B0DE">
                        <a:alpha val="20000"/>
                      </a:srgbClr>
                    </a:solidFill>
                  </a:tcPr>
                </a:tc>
                <a:tc>
                  <a:txBody>
                    <a:bodyPr/>
                    <a:lstStyle/>
                    <a:p>
                      <a:pPr marL="0" marR="0" lvl="0" indent="0" algn="l" rtl="0">
                        <a:spcBef>
                          <a:spcPts val="0"/>
                        </a:spcBef>
                        <a:spcAft>
                          <a:spcPts val="0"/>
                        </a:spcAft>
                        <a:buNone/>
                      </a:pPr>
                      <a:r>
                        <a:rPr lang="en-GB" sz="900"/>
                        <a:t>Have an awareness of audience when creating film and media. </a:t>
                      </a:r>
                      <a:endParaRPr sz="900" b="0">
                        <a:solidFill>
                          <a:schemeClr val="dk1"/>
                        </a:solidFill>
                        <a:latin typeface="Calibri"/>
                        <a:ea typeface="Calibri"/>
                        <a:cs typeface="Calibri"/>
                        <a:sym typeface="Calibri"/>
                      </a:endParaRPr>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a:t>Consider audience when creating film and media, </a:t>
                      </a:r>
                      <a:r>
                        <a:rPr lang="en-GB" sz="900" i="1"/>
                        <a:t>e.g. age of viewer, interests.   </a:t>
                      </a:r>
                      <a:endParaRPr sz="900" b="0" i="1">
                        <a:latin typeface="Calibri"/>
                        <a:ea typeface="Calibri"/>
                        <a:cs typeface="Calibri"/>
                        <a:sym typeface="Calibri"/>
                      </a:endParaRPr>
                    </a:p>
                  </a:txBody>
                  <a:tcPr marL="68575" marR="68575" marT="36200" marB="36200">
                    <a:solidFill>
                      <a:srgbClr val="00B0DE">
                        <a:alpha val="20000"/>
                      </a:srgbClr>
                    </a:solidFill>
                  </a:tcPr>
                </a:tc>
                <a:tc>
                  <a:txBody>
                    <a:bodyPr/>
                    <a:lstStyle/>
                    <a:p>
                      <a:pPr marL="0" marR="0" lvl="0" indent="0" algn="l" rtl="0">
                        <a:spcBef>
                          <a:spcPts val="0"/>
                        </a:spcBef>
                        <a:spcAft>
                          <a:spcPts val="0"/>
                        </a:spcAft>
                        <a:buNone/>
                      </a:pPr>
                      <a:r>
                        <a:rPr lang="en-GB" sz="900"/>
                        <a:t>Create film and digital media with an increasing awareness of target audience and purpose. </a:t>
                      </a:r>
                      <a:endParaRPr sz="900"/>
                    </a:p>
                  </a:txBody>
                  <a:tcPr marL="91450" marR="91450" marT="45725" marB="45725">
                    <a:solidFill>
                      <a:srgbClr val="00B0DE">
                        <a:alpha val="20000"/>
                      </a:srgbClr>
                    </a:solidFill>
                  </a:tcPr>
                </a:tc>
                <a:tc>
                  <a:txBody>
                    <a:bodyPr/>
                    <a:lstStyle/>
                    <a:p>
                      <a:pPr marL="0" marR="0" lvl="0" indent="0" algn="l" rtl="0">
                        <a:spcBef>
                          <a:spcPts val="0"/>
                        </a:spcBef>
                        <a:spcAft>
                          <a:spcPts val="0"/>
                        </a:spcAft>
                        <a:buNone/>
                      </a:pPr>
                      <a:r>
                        <a:rPr lang="en-GB" sz="900"/>
                        <a:t>Adapt film and digital media appropriately to suit different audiences, considering demographic, consumer behaviour, passive and active viewing. </a:t>
                      </a:r>
                      <a:endParaRPr sz="900"/>
                    </a:p>
                  </a:txBody>
                  <a:tcPr marL="91450" marR="91450" marT="45725" marB="45725">
                    <a:solidFill>
                      <a:srgbClr val="00B0DE">
                        <a:alpha val="20000"/>
                      </a:srgbClr>
                    </a:solidFill>
                  </a:tcPr>
                </a:tc>
                <a:extLst>
                  <a:ext uri="{0D108BD9-81ED-4DB2-BD59-A6C34878D82A}">
                    <a16:rowId xmlns:a16="http://schemas.microsoft.com/office/drawing/2014/main" val="10004"/>
                  </a:ext>
                </a:extLst>
              </a:tr>
              <a:tr h="2243875">
                <a:tc>
                  <a:txBody>
                    <a:bodyPr/>
                    <a:lstStyle/>
                    <a:p>
                      <a:pPr marL="0" lvl="0" indent="0" algn="l" rtl="0">
                        <a:spcBef>
                          <a:spcPts val="0"/>
                        </a:spcBef>
                        <a:spcAft>
                          <a:spcPts val="0"/>
                        </a:spcAft>
                        <a:buNone/>
                      </a:pPr>
                      <a:r>
                        <a:rPr lang="en-GB" sz="1800" b="1"/>
                        <a:t>Animation</a:t>
                      </a:r>
                      <a:endParaRPr sz="1800" b="1"/>
                    </a:p>
                  </a:txBody>
                  <a:tcPr marL="91450" marR="91450" marT="45725" marB="45725">
                    <a:solidFill>
                      <a:srgbClr val="00B0DE">
                        <a:alpha val="20000"/>
                      </a:srgbClr>
                    </a:solidFill>
                  </a:tcPr>
                </a:tc>
                <a:tc>
                  <a:txBody>
                    <a:bodyPr/>
                    <a:lstStyle/>
                    <a:p>
                      <a:pPr marL="285750" marR="0" lvl="0" indent="-228600" algn="l" rtl="0">
                        <a:spcBef>
                          <a:spcPts val="0"/>
                        </a:spcBef>
                        <a:spcAft>
                          <a:spcPts val="0"/>
                        </a:spcAft>
                        <a:buClr>
                          <a:schemeClr val="dk1"/>
                        </a:buClr>
                        <a:buSzPts val="900"/>
                        <a:buFont typeface="Arial"/>
                        <a:buNone/>
                      </a:pPr>
                      <a:r>
                        <a:rPr lang="en-GB" sz="900" dirty="0"/>
                        <a:t>Create simple ideas for their own</a:t>
                      </a:r>
                      <a:endParaRPr sz="900" dirty="0"/>
                    </a:p>
                    <a:p>
                      <a:pPr marL="285750" marR="0" lvl="0" indent="-228600" algn="l" rtl="0">
                        <a:spcBef>
                          <a:spcPts val="0"/>
                        </a:spcBef>
                        <a:spcAft>
                          <a:spcPts val="0"/>
                        </a:spcAft>
                        <a:buClr>
                          <a:schemeClr val="dk1"/>
                        </a:buClr>
                        <a:buSzPts val="900"/>
                        <a:buFont typeface="Arial"/>
                        <a:buNone/>
                      </a:pPr>
                      <a:r>
                        <a:rPr lang="en-GB" sz="900" b="1" dirty="0"/>
                        <a:t>sequence </a:t>
                      </a:r>
                      <a:r>
                        <a:rPr lang="en-GB" sz="900" dirty="0"/>
                        <a:t>of images, e.g. show how</a:t>
                      </a:r>
                      <a:endParaRPr sz="900" dirty="0"/>
                    </a:p>
                    <a:p>
                      <a:pPr marL="285750" marR="0" lvl="0" indent="-228600" algn="l" rtl="0">
                        <a:spcBef>
                          <a:spcPts val="0"/>
                        </a:spcBef>
                        <a:spcAft>
                          <a:spcPts val="0"/>
                        </a:spcAft>
                        <a:buClr>
                          <a:schemeClr val="dk1"/>
                        </a:buClr>
                        <a:buSzPts val="900"/>
                        <a:buFont typeface="Arial"/>
                        <a:buNone/>
                      </a:pPr>
                      <a:r>
                        <a:rPr lang="en-GB" sz="900" dirty="0"/>
                        <a:t>animation works through a flipbook,</a:t>
                      </a:r>
                      <a:endParaRPr sz="900" dirty="0"/>
                    </a:p>
                    <a:p>
                      <a:pPr marL="285750" marR="0" lvl="0" indent="-228600" algn="l" rtl="0">
                        <a:spcBef>
                          <a:spcPts val="0"/>
                        </a:spcBef>
                        <a:spcAft>
                          <a:spcPts val="0"/>
                        </a:spcAft>
                        <a:buClr>
                          <a:schemeClr val="dk1"/>
                        </a:buClr>
                        <a:buSzPts val="900"/>
                        <a:buFont typeface="Arial"/>
                        <a:buNone/>
                      </a:pPr>
                      <a:r>
                        <a:rPr lang="en-GB" sz="900" dirty="0"/>
                        <a:t>create a start, middle and end to a</a:t>
                      </a:r>
                      <a:endParaRPr sz="900" dirty="0"/>
                    </a:p>
                    <a:p>
                      <a:pPr marL="285750" marR="0" lvl="0" indent="-228600" algn="l" rtl="0">
                        <a:spcBef>
                          <a:spcPts val="0"/>
                        </a:spcBef>
                        <a:spcAft>
                          <a:spcPts val="0"/>
                        </a:spcAft>
                        <a:buClr>
                          <a:schemeClr val="dk1"/>
                        </a:buClr>
                        <a:buSzPts val="900"/>
                        <a:buFont typeface="Arial"/>
                        <a:buNone/>
                      </a:pPr>
                      <a:r>
                        <a:rPr lang="en-GB" sz="900" dirty="0"/>
                        <a:t>story, simple sequence of images</a:t>
                      </a:r>
                      <a:endParaRPr sz="900" dirty="0"/>
                    </a:p>
                    <a:p>
                      <a:pPr marL="285750" marR="0" lvl="0" indent="-228600" algn="l" rtl="0">
                        <a:spcBef>
                          <a:spcPts val="0"/>
                        </a:spcBef>
                        <a:spcAft>
                          <a:spcPts val="0"/>
                        </a:spcAft>
                        <a:buClr>
                          <a:schemeClr val="dk1"/>
                        </a:buClr>
                        <a:buSzPts val="900"/>
                        <a:buFont typeface="Arial"/>
                        <a:buNone/>
                      </a:pPr>
                      <a:r>
                        <a:rPr lang="en-GB" sz="900" dirty="0"/>
                        <a:t>using J2 Hwb.</a:t>
                      </a:r>
                      <a:endParaRPr sz="900" dirty="0">
                        <a:latin typeface="Calibri"/>
                        <a:ea typeface="Calibri"/>
                        <a:cs typeface="Calibri"/>
                        <a:sym typeface="Calibri"/>
                      </a:endParaRPr>
                    </a:p>
                  </a:txBody>
                  <a:tcPr marL="91450" marR="91450" marT="45725" marB="45725">
                    <a:solidFill>
                      <a:srgbClr val="00B0DE">
                        <a:alpha val="20000"/>
                      </a:srgbClr>
                    </a:solidFill>
                  </a:tcPr>
                </a:tc>
                <a:tc>
                  <a:txBody>
                    <a:bodyPr/>
                    <a:lstStyle/>
                    <a:p>
                      <a:pPr marL="0" marR="0" lvl="0" indent="0" algn="l" rtl="0">
                        <a:spcBef>
                          <a:spcPts val="0"/>
                        </a:spcBef>
                        <a:spcAft>
                          <a:spcPts val="0"/>
                        </a:spcAft>
                        <a:buNone/>
                      </a:pPr>
                      <a:r>
                        <a:rPr lang="en-GB" sz="900" dirty="0"/>
                        <a:t>Demonstrate movement of characters or objects within a sequence of images to create own animation, </a:t>
                      </a:r>
                      <a:r>
                        <a:rPr lang="en-GB" sz="900" i="1" dirty="0"/>
                        <a:t>e.g. use simple animation programmes to choose character or object and move to show action and movement, create own flip book, moving animation. </a:t>
                      </a:r>
                      <a:endParaRPr sz="900" i="1" dirty="0"/>
                    </a:p>
                  </a:txBody>
                  <a:tcPr marL="91450" marR="91450" marT="45725" marB="45725">
                    <a:solidFill>
                      <a:srgbClr val="00B0DE">
                        <a:alpha val="20000"/>
                      </a:srgbClr>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dirty="0"/>
                        <a:t>Create own </a:t>
                      </a:r>
                      <a:r>
                        <a:rPr lang="en-GB" sz="900" b="1" dirty="0"/>
                        <a:t>storyboard </a:t>
                      </a:r>
                      <a:r>
                        <a:rPr lang="en-GB" sz="900" dirty="0"/>
                        <a:t>(sequencing images to show movement/story) and create own animation by using specific </a:t>
                      </a:r>
                      <a:r>
                        <a:rPr lang="en-GB" sz="900" b="1" dirty="0"/>
                        <a:t>software</a:t>
                      </a:r>
                      <a:r>
                        <a:rPr lang="en-GB" sz="900" dirty="0"/>
                        <a:t>, </a:t>
                      </a:r>
                      <a:r>
                        <a:rPr lang="en-GB" sz="900" i="1" dirty="0"/>
                        <a:t>e.g. create stop motion using </a:t>
                      </a:r>
                      <a:r>
                        <a:rPr lang="en-GB" sz="900" i="1" dirty="0" err="1"/>
                        <a:t>lego</a:t>
                      </a:r>
                      <a:r>
                        <a:rPr lang="en-GB" sz="900" i="1" dirty="0"/>
                        <a:t>, draw out own characters and use movie maker.</a:t>
                      </a:r>
                      <a:endParaRPr sz="900" b="0" i="1" dirty="0">
                        <a:solidFill>
                          <a:schemeClr val="dk1"/>
                        </a:solidFill>
                        <a:latin typeface="Calibri"/>
                        <a:ea typeface="Calibri"/>
                        <a:cs typeface="Calibri"/>
                        <a:sym typeface="Calibri"/>
                      </a:endParaRPr>
                    </a:p>
                  </a:txBody>
                  <a:tcPr marL="68575" marR="68575" marT="36200" marB="36200">
                    <a:solidFill>
                      <a:srgbClr val="00B0DE">
                        <a:alpha val="20000"/>
                      </a:srgbClr>
                    </a:solidFill>
                  </a:tcPr>
                </a:tc>
                <a:tc>
                  <a:txBody>
                    <a:bodyPr/>
                    <a:lstStyle/>
                    <a:p>
                      <a:pPr marL="0" lvl="0" indent="0" algn="l" rtl="0">
                        <a:spcBef>
                          <a:spcPts val="0"/>
                        </a:spcBef>
                        <a:spcAft>
                          <a:spcPts val="0"/>
                        </a:spcAft>
                        <a:buClr>
                          <a:schemeClr val="dk1"/>
                        </a:buClr>
                        <a:buSzPts val="900"/>
                        <a:buFont typeface="Calibri"/>
                        <a:buNone/>
                      </a:pPr>
                      <a:r>
                        <a:rPr lang="en-GB" sz="900" dirty="0"/>
                        <a:t>Create own storyboard and own animation by demonstrating </a:t>
                      </a:r>
                      <a:r>
                        <a:rPr lang="en-GB" sz="900" b="1" dirty="0"/>
                        <a:t>techniques </a:t>
                      </a:r>
                      <a:r>
                        <a:rPr lang="en-GB" sz="900" dirty="0"/>
                        <a:t>and </a:t>
                      </a:r>
                      <a:r>
                        <a:rPr lang="en-GB" sz="900" b="1" dirty="0"/>
                        <a:t>processes</a:t>
                      </a:r>
                      <a:r>
                        <a:rPr lang="en-GB" sz="900" dirty="0"/>
                        <a:t>,</a:t>
                      </a:r>
                      <a:r>
                        <a:rPr lang="en-GB" sz="900" i="1" dirty="0"/>
                        <a:t> e.g. using green screen, using lighting, using editing software.</a:t>
                      </a:r>
                      <a:endParaRPr sz="900" i="1" dirty="0"/>
                    </a:p>
                  </a:txBody>
                  <a:tcPr marL="91450" marR="91450" marT="45725" marB="45725">
                    <a:solidFill>
                      <a:srgbClr val="00B0DE">
                        <a:alpha val="20000"/>
                      </a:srgbClr>
                    </a:solidFill>
                  </a:tcPr>
                </a:tc>
                <a:tc>
                  <a:txBody>
                    <a:bodyPr/>
                    <a:lstStyle/>
                    <a:p>
                      <a:pPr marL="0" lvl="0" indent="0" algn="l" rtl="0">
                        <a:spcBef>
                          <a:spcPts val="0"/>
                        </a:spcBef>
                        <a:spcAft>
                          <a:spcPts val="0"/>
                        </a:spcAft>
                        <a:buClr>
                          <a:schemeClr val="dk1"/>
                        </a:buClr>
                        <a:buSzPts val="900"/>
                        <a:buFont typeface="Arial"/>
                        <a:buNone/>
                      </a:pPr>
                      <a:r>
                        <a:rPr lang="en-GB" sz="900" dirty="0"/>
                        <a:t>Apply knowledge of storyboarding and animation by selecting appropriate techniques and processes to create an extended piece of work, </a:t>
                      </a:r>
                      <a:r>
                        <a:rPr lang="en-GB" sz="900" i="1" dirty="0"/>
                        <a:t>e.g. using green screen, using light.</a:t>
                      </a:r>
                      <a:endParaRPr sz="900" i="1" dirty="0"/>
                    </a:p>
                  </a:txBody>
                  <a:tcPr marL="91450" marR="91450" marT="45725" marB="45725">
                    <a:solidFill>
                      <a:srgbClr val="00B0DE">
                        <a:alpha val="20000"/>
                      </a:srgbClr>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2" name="TextBox 1">
            <a:extLst>
              <a:ext uri="{FF2B5EF4-FFF2-40B4-BE49-F238E27FC236}">
                <a16:creationId xmlns:a16="http://schemas.microsoft.com/office/drawing/2014/main" id="{747038E2-A85A-7ED9-3F8D-C5B5DB789D15}"/>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89" name="Google Shape;189;g204ff8ebb48_4_314"/>
          <p:cNvGraphicFramePr/>
          <p:nvPr>
            <p:extLst>
              <p:ext uri="{D42A27DB-BD31-4B8C-83A1-F6EECF244321}">
                <p14:modId xmlns:p14="http://schemas.microsoft.com/office/powerpoint/2010/main" val="3191549398"/>
              </p:ext>
            </p:extLst>
          </p:nvPr>
        </p:nvGraphicFramePr>
        <p:xfrm>
          <a:off x="292652" y="149085"/>
          <a:ext cx="11634300" cy="3399880"/>
        </p:xfrm>
        <a:graphic>
          <a:graphicData uri="http://schemas.openxmlformats.org/drawingml/2006/table">
            <a:tbl>
              <a:tblPr firstRow="1" bandRow="1">
                <a:noFill/>
              </a:tblPr>
              <a:tblGrid>
                <a:gridCol w="1939050">
                  <a:extLst>
                    <a:ext uri="{9D8B030D-6E8A-4147-A177-3AD203B41FA5}">
                      <a16:colId xmlns:a16="http://schemas.microsoft.com/office/drawing/2014/main" val="20000"/>
                    </a:ext>
                  </a:extLst>
                </a:gridCol>
                <a:gridCol w="1939050">
                  <a:extLst>
                    <a:ext uri="{9D8B030D-6E8A-4147-A177-3AD203B41FA5}">
                      <a16:colId xmlns:a16="http://schemas.microsoft.com/office/drawing/2014/main" val="20001"/>
                    </a:ext>
                  </a:extLst>
                </a:gridCol>
                <a:gridCol w="1939050">
                  <a:extLst>
                    <a:ext uri="{9D8B030D-6E8A-4147-A177-3AD203B41FA5}">
                      <a16:colId xmlns:a16="http://schemas.microsoft.com/office/drawing/2014/main" val="20002"/>
                    </a:ext>
                  </a:extLst>
                </a:gridCol>
                <a:gridCol w="1939050">
                  <a:extLst>
                    <a:ext uri="{9D8B030D-6E8A-4147-A177-3AD203B41FA5}">
                      <a16:colId xmlns:a16="http://schemas.microsoft.com/office/drawing/2014/main" val="20003"/>
                    </a:ext>
                  </a:extLst>
                </a:gridCol>
                <a:gridCol w="1939050">
                  <a:extLst>
                    <a:ext uri="{9D8B030D-6E8A-4147-A177-3AD203B41FA5}">
                      <a16:colId xmlns:a16="http://schemas.microsoft.com/office/drawing/2014/main" val="20004"/>
                    </a:ext>
                  </a:extLst>
                </a:gridCol>
                <a:gridCol w="1939050">
                  <a:extLst>
                    <a:ext uri="{9D8B030D-6E8A-4147-A177-3AD203B41FA5}">
                      <a16:colId xmlns:a16="http://schemas.microsoft.com/office/drawing/2014/main" val="20005"/>
                    </a:ext>
                  </a:extLst>
                </a:gridCol>
              </a:tblGrid>
              <a:tr h="946200">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400" dirty="0">
                          <a:solidFill>
                            <a:schemeClr val="bg1"/>
                          </a:solidFill>
                        </a:rPr>
                        <a:t>Exploring the expressive arts is essential to developing artistic skills and knowledge and it enables learners to become curious and creative individuals.</a:t>
                      </a:r>
                      <a:endParaRPr sz="1400" dirty="0">
                        <a:solidFill>
                          <a:schemeClr val="bg1"/>
                        </a:solidFill>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dirty="0">
                          <a:solidFill>
                            <a:schemeClr val="lt1"/>
                          </a:solidFill>
                        </a:rPr>
                        <a:t>Responding and reflecting, both as artist and audience, is a fundamental part of learning in the expressive arts.</a:t>
                      </a:r>
                      <a:endParaRPr sz="1400"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dirty="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lt1"/>
                        </a:buClr>
                        <a:buSzPts val="1400"/>
                        <a:buFont typeface="Calibri"/>
                        <a:buNone/>
                      </a:pPr>
                      <a:r>
                        <a:rPr lang="en-GB" sz="1400" dirty="0">
                          <a:solidFill>
                            <a:schemeClr val="lt1"/>
                          </a:solidFill>
                        </a:rPr>
                        <a:t>Creating combines skills and knowledge, drawing on the senses, inspiration and imagination.</a:t>
                      </a:r>
                      <a:endParaRPr sz="1400" dirty="0">
                        <a:solidFill>
                          <a:schemeClr val="lt1"/>
                        </a:solidFill>
                      </a:endParaRPr>
                    </a:p>
                    <a:p>
                      <a:pPr marL="0" marR="0" lvl="0" indent="0" algn="l" rtl="0">
                        <a:lnSpc>
                          <a:spcPct val="100000"/>
                        </a:lnSpc>
                        <a:spcBef>
                          <a:spcPts val="0"/>
                        </a:spcBef>
                        <a:spcAft>
                          <a:spcPts val="0"/>
                        </a:spcAft>
                        <a:buClr>
                          <a:schemeClr val="dk1"/>
                        </a:buClr>
                        <a:buSzPts val="1400"/>
                        <a:buFont typeface="Calibri"/>
                        <a:buNone/>
                      </a:pPr>
                      <a:endParaRPr sz="1400" dirty="0">
                        <a:latin typeface="Arial"/>
                        <a:ea typeface="Arial"/>
                        <a:cs typeface="Arial"/>
                        <a:sym typeface="Arial"/>
                      </a:endParaRPr>
                    </a:p>
                  </a:txBody>
                  <a:tcPr marL="91450" marR="91450" marT="45725" marB="45725">
                    <a:solidFill>
                      <a:srgbClr val="00B0DE"/>
                    </a:solidFill>
                  </a:tcPr>
                </a:tc>
                <a:tc hMerge="1">
                  <a:txBody>
                    <a:bodyPr/>
                    <a:lstStyle/>
                    <a:p>
                      <a:endParaRPr lang="en-US"/>
                    </a:p>
                  </a:txBody>
                  <a:tcPr/>
                </a:tc>
                <a:extLst>
                  <a:ext uri="{0D108BD9-81ED-4DB2-BD59-A6C34878D82A}">
                    <a16:rowId xmlns:a16="http://schemas.microsoft.com/office/drawing/2014/main" val="10000"/>
                  </a:ext>
                </a:extLst>
              </a:tr>
              <a:tr h="471125">
                <a:tc gridSpan="6">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a:t>
                      </a:r>
                      <a:r>
                        <a:rPr lang="en-GB" sz="2800" dirty="0">
                          <a:solidFill>
                            <a:schemeClr val="lt1"/>
                          </a:solidFill>
                        </a:rPr>
                        <a:t>: Techniques – Communication – Context - Creating</a:t>
                      </a:r>
                      <a:endParaRPr dirty="0"/>
                    </a:p>
                  </a:txBody>
                  <a:tcPr marL="91450" marR="91450" marT="45725" marB="45725">
                    <a:solidFill>
                      <a:srgbClr val="00B0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203200">
                <a:tc>
                  <a:txBody>
                    <a:bodyPr/>
                    <a:lstStyle/>
                    <a:p>
                      <a:pPr marL="0" lvl="0" indent="0" algn="ctr" rtl="0">
                        <a:spcBef>
                          <a:spcPts val="0"/>
                        </a:spcBef>
                        <a:spcAft>
                          <a:spcPts val="0"/>
                        </a:spcAft>
                        <a:buClr>
                          <a:schemeClr val="dk1"/>
                        </a:buClr>
                        <a:buSzPts val="1100"/>
                        <a:buFont typeface="Calibri"/>
                        <a:buNone/>
                      </a:pPr>
                      <a:r>
                        <a:rPr lang="en-GB" sz="1400" b="1" dirty="0"/>
                        <a:t>FILM AND </a:t>
                      </a:r>
                      <a:endParaRPr sz="1400" b="1" dirty="0"/>
                    </a:p>
                    <a:p>
                      <a:pPr marL="0" lvl="0" indent="0" algn="ctr" rtl="0">
                        <a:spcBef>
                          <a:spcPts val="0"/>
                        </a:spcBef>
                        <a:spcAft>
                          <a:spcPts val="0"/>
                        </a:spcAft>
                        <a:buClr>
                          <a:schemeClr val="dk1"/>
                        </a:buClr>
                        <a:buSzPts val="1100"/>
                        <a:buFont typeface="Calibri"/>
                        <a:buNone/>
                      </a:pPr>
                      <a:r>
                        <a:rPr lang="en-GB" sz="1400" b="1" dirty="0"/>
                        <a:t>DIGITAL MEDIA </a:t>
                      </a:r>
                      <a:endParaRPr sz="1400" b="1" dirty="0"/>
                    </a:p>
                  </a:txBody>
                  <a:tcPr marL="91450" marR="91450" marT="45725" marB="45725">
                    <a:solidFill>
                      <a:srgbClr val="00B0DE">
                        <a:alpha val="70196"/>
                      </a:srgbClr>
                    </a:solidFill>
                  </a:tcPr>
                </a:tc>
                <a:tc>
                  <a:txBody>
                    <a:bodyPr/>
                    <a:lstStyle/>
                    <a:p>
                      <a:pPr marL="0" marR="0" lvl="0" indent="0" algn="ctr" rtl="0">
                        <a:spcBef>
                          <a:spcPts val="0"/>
                        </a:spcBef>
                        <a:spcAft>
                          <a:spcPts val="0"/>
                        </a:spcAft>
                        <a:buNone/>
                      </a:pPr>
                      <a:r>
                        <a:rPr lang="en-GB" sz="1400" b="1" dirty="0"/>
                        <a:t>PS1</a:t>
                      </a:r>
                      <a:endParaRPr sz="1400" b="1" dirty="0"/>
                    </a:p>
                  </a:txBody>
                  <a:tcPr marL="91450" marR="91450" marT="45725" marB="45725">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dirty="0"/>
                        <a:t>PS2</a:t>
                      </a:r>
                      <a:endParaRPr sz="1400" b="1" dirty="0"/>
                    </a:p>
                  </a:txBody>
                  <a:tcPr marL="91450" marR="91450" marT="45725" marB="45725">
                    <a:solidFill>
                      <a:srgbClr val="00B0DE">
                        <a:alpha val="70196"/>
                      </a:srgbClr>
                    </a:solidFill>
                  </a:tcPr>
                </a:tc>
                <a:tc>
                  <a:txBody>
                    <a:bodyPr/>
                    <a:lstStyle/>
                    <a:p>
                      <a:pPr marL="0" marR="0" lvl="0" indent="0" algn="ctr" rtl="0">
                        <a:lnSpc>
                          <a:spcPct val="100000"/>
                        </a:lnSpc>
                        <a:spcBef>
                          <a:spcPts val="0"/>
                        </a:spcBef>
                        <a:spcAft>
                          <a:spcPts val="0"/>
                        </a:spcAft>
                        <a:buClr>
                          <a:schemeClr val="dk1"/>
                        </a:buClr>
                        <a:buSzPts val="1400"/>
                        <a:buFont typeface="Calibri"/>
                        <a:buNone/>
                      </a:pPr>
                      <a:r>
                        <a:rPr lang="en-GB" sz="1400" b="1" dirty="0"/>
                        <a:t>PS3</a:t>
                      </a:r>
                      <a:endParaRPr sz="1400" b="1" dirty="0"/>
                    </a:p>
                    <a:p>
                      <a:pPr marL="0" marR="0" lvl="0" indent="0" algn="l" rtl="0">
                        <a:spcBef>
                          <a:spcPts val="0"/>
                        </a:spcBef>
                        <a:spcAft>
                          <a:spcPts val="0"/>
                        </a:spcAft>
                        <a:buNone/>
                      </a:pPr>
                      <a:endParaRPr sz="1400" b="1" dirty="0"/>
                    </a:p>
                  </a:txBody>
                  <a:tcPr marL="91450" marR="91450" marT="45725" marB="45725">
                    <a:solidFill>
                      <a:srgbClr val="00B0DE">
                        <a:alpha val="70196"/>
                      </a:srgbClr>
                    </a:solidFill>
                  </a:tcPr>
                </a:tc>
                <a:tc>
                  <a:txBody>
                    <a:bodyPr/>
                    <a:lstStyle/>
                    <a:p>
                      <a:pPr marL="0" lvl="0" indent="0" algn="ctr" rtl="0">
                        <a:spcBef>
                          <a:spcPts val="0"/>
                        </a:spcBef>
                        <a:spcAft>
                          <a:spcPts val="0"/>
                        </a:spcAft>
                        <a:buClr>
                          <a:schemeClr val="dk1"/>
                        </a:buClr>
                        <a:buSzPts val="1400"/>
                        <a:buFont typeface="Calibri"/>
                        <a:buNone/>
                      </a:pPr>
                      <a:r>
                        <a:rPr lang="en-GB" sz="1400" b="1" dirty="0"/>
                        <a:t>PS4</a:t>
                      </a:r>
                      <a:endParaRPr sz="1400" b="1" dirty="0"/>
                    </a:p>
                  </a:txBody>
                  <a:tcPr marL="91450" marR="91450" marT="45725" marB="45725">
                    <a:solidFill>
                      <a:srgbClr val="00B0DE">
                        <a:alpha val="70196"/>
                      </a:srgbClr>
                    </a:solidFill>
                  </a:tcPr>
                </a:tc>
                <a:tc>
                  <a:txBody>
                    <a:bodyPr/>
                    <a:lstStyle/>
                    <a:p>
                      <a:pPr marL="0" lvl="0" indent="0" algn="ctr" rtl="0">
                        <a:spcBef>
                          <a:spcPts val="0"/>
                        </a:spcBef>
                        <a:spcAft>
                          <a:spcPts val="0"/>
                        </a:spcAft>
                        <a:buClr>
                          <a:schemeClr val="dk1"/>
                        </a:buClr>
                        <a:buSzPts val="1400"/>
                        <a:buFont typeface="Calibri"/>
                        <a:buNone/>
                      </a:pPr>
                      <a:r>
                        <a:rPr lang="en-GB" sz="1400" b="1" dirty="0"/>
                        <a:t>PS5</a:t>
                      </a:r>
                      <a:endParaRPr sz="1400" b="1" dirty="0"/>
                    </a:p>
                  </a:txBody>
                  <a:tcPr marL="91450" marR="91450" marT="45725" marB="45725">
                    <a:solidFill>
                      <a:srgbClr val="00B0DE">
                        <a:alpha val="70196"/>
                      </a:srgbClr>
                    </a:solidFill>
                  </a:tcPr>
                </a:tc>
                <a:extLst>
                  <a:ext uri="{0D108BD9-81ED-4DB2-BD59-A6C34878D82A}">
                    <a16:rowId xmlns:a16="http://schemas.microsoft.com/office/drawing/2014/main" val="10002"/>
                  </a:ext>
                </a:extLst>
              </a:tr>
              <a:tr h="588975">
                <a:tc rowSpan="2">
                  <a:txBody>
                    <a:bodyPr/>
                    <a:lstStyle/>
                    <a:p>
                      <a:pPr marL="0" lvl="0" indent="0" algn="l" rtl="0">
                        <a:spcBef>
                          <a:spcPts val="0"/>
                        </a:spcBef>
                        <a:spcAft>
                          <a:spcPts val="0"/>
                        </a:spcAft>
                        <a:buNone/>
                      </a:pPr>
                      <a:r>
                        <a:rPr lang="en-GB" sz="1800" b="1" dirty="0">
                          <a:solidFill>
                            <a:schemeClr val="dk1"/>
                          </a:solidFill>
                          <a:latin typeface="Calibri"/>
                          <a:ea typeface="Calibri"/>
                          <a:cs typeface="Calibri"/>
                          <a:sym typeface="Calibri"/>
                        </a:rPr>
                        <a:t>Digital Media</a:t>
                      </a:r>
                      <a:endParaRPr sz="1800" dirty="0">
                        <a:solidFill>
                          <a:schemeClr val="dk1"/>
                        </a:solidFill>
                        <a:latin typeface="Calibri"/>
                        <a:ea typeface="Calibri"/>
                        <a:cs typeface="Calibri"/>
                        <a:sym typeface="Calibri"/>
                      </a:endParaRPr>
                    </a:p>
                  </a:txBody>
                  <a:tcPr marL="91450" marR="91450" marT="45725" marB="45725">
                    <a:solidFill>
                      <a:srgbClr val="00B0DE">
                        <a:alpha val="20392"/>
                      </a:srgbClr>
                    </a:solidFill>
                  </a:tcPr>
                </a:tc>
                <a:tc>
                  <a:txBody>
                    <a:bodyPr/>
                    <a:lstStyle/>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p>
                      <a:pPr marL="0" marR="0" lvl="0" indent="0" algn="l" rtl="0">
                        <a:spcBef>
                          <a:spcPts val="0"/>
                        </a:spcBef>
                        <a:spcAft>
                          <a:spcPts val="0"/>
                        </a:spcAft>
                        <a:buClr>
                          <a:schemeClr val="dk1"/>
                        </a:buClr>
                        <a:buSzPts val="900"/>
                        <a:buFont typeface="Arial"/>
                        <a:buNone/>
                      </a:pPr>
                      <a:endParaRPr sz="900" dirty="0">
                        <a:latin typeface="Calibri"/>
                        <a:ea typeface="Calibri"/>
                        <a:cs typeface="Calibri"/>
                        <a:sym typeface="Calibri"/>
                      </a:endParaRPr>
                    </a:p>
                  </a:txBody>
                  <a:tcPr marL="91450" marR="91450" marT="45725" marB="45725">
                    <a:solidFill>
                      <a:srgbClr val="00B0DE">
                        <a:alpha val="20392"/>
                      </a:srgbClr>
                    </a:solidFill>
                  </a:tcPr>
                </a:tc>
                <a:tc>
                  <a:txBody>
                    <a:bodyPr/>
                    <a:lstStyle/>
                    <a:p>
                      <a:pPr marL="0" marR="0" lvl="0" indent="0" algn="l" rtl="0">
                        <a:spcBef>
                          <a:spcPts val="0"/>
                        </a:spcBef>
                        <a:spcAft>
                          <a:spcPts val="0"/>
                        </a:spcAft>
                        <a:buNone/>
                      </a:pPr>
                      <a:endParaRPr sz="900" b="0" dirty="0">
                        <a:solidFill>
                          <a:schemeClr val="dk1"/>
                        </a:solidFill>
                        <a:latin typeface="Calibri"/>
                        <a:ea typeface="Calibri"/>
                        <a:cs typeface="Calibri"/>
                        <a:sym typeface="Calibri"/>
                      </a:endParaRPr>
                    </a:p>
                  </a:txBody>
                  <a:tcPr marL="91450" marR="91450" marT="45725" marB="45725">
                    <a:solidFill>
                      <a:srgbClr val="00B0DE">
                        <a:alpha val="20392"/>
                      </a:srgbClr>
                    </a:solidFill>
                  </a:tcPr>
                </a:tc>
                <a:tc>
                  <a:txBody>
                    <a:bodyPr/>
                    <a:lstStyle/>
                    <a:p>
                      <a:pPr marL="0" lvl="0" indent="0" algn="l" rtl="0">
                        <a:spcBef>
                          <a:spcPts val="0"/>
                        </a:spcBef>
                        <a:spcAft>
                          <a:spcPts val="0"/>
                        </a:spcAft>
                        <a:buClr>
                          <a:schemeClr val="dk1"/>
                        </a:buClr>
                        <a:buFont typeface="Arial"/>
                        <a:buNone/>
                      </a:pPr>
                      <a:endParaRPr sz="900" b="0">
                        <a:latin typeface="Calibri"/>
                        <a:ea typeface="Calibri"/>
                        <a:cs typeface="Calibri"/>
                        <a:sym typeface="Calibri"/>
                      </a:endParaRPr>
                    </a:p>
                  </a:txBody>
                  <a:tcPr marL="68575" marR="68575" marT="36200" marB="36200">
                    <a:solidFill>
                      <a:srgbClr val="00B0DE">
                        <a:alpha val="20392"/>
                      </a:srgbClr>
                    </a:solidFill>
                  </a:tcPr>
                </a:tc>
                <a:tc>
                  <a:txBody>
                    <a:bodyPr/>
                    <a:lstStyle/>
                    <a:p>
                      <a:pPr marL="0" lvl="0" indent="0" algn="l" rtl="0">
                        <a:spcBef>
                          <a:spcPts val="0"/>
                        </a:spcBef>
                        <a:spcAft>
                          <a:spcPts val="0"/>
                        </a:spcAft>
                        <a:buNone/>
                      </a:pPr>
                      <a:r>
                        <a:rPr lang="en-GB" sz="900"/>
                        <a:t>Have an awareness of </a:t>
                      </a:r>
                      <a:r>
                        <a:rPr lang="en-GB" sz="900" b="1"/>
                        <a:t>laws </a:t>
                      </a:r>
                      <a:r>
                        <a:rPr lang="en-GB" sz="900"/>
                        <a:t>and </a:t>
                      </a:r>
                      <a:r>
                        <a:rPr lang="en-GB" sz="900" b="1"/>
                        <a:t>regulations </a:t>
                      </a:r>
                      <a:r>
                        <a:rPr lang="en-GB" sz="900"/>
                        <a:t>around </a:t>
                      </a:r>
                      <a:r>
                        <a:rPr lang="en-GB" sz="900" b="1"/>
                        <a:t>digital assets</a:t>
                      </a:r>
                      <a:r>
                        <a:rPr lang="en-GB" sz="900"/>
                        <a:t> and intellectual property, </a:t>
                      </a:r>
                      <a:r>
                        <a:rPr lang="en-GB" sz="900" i="1"/>
                        <a:t>e.g. copyright. </a:t>
                      </a:r>
                      <a:endParaRPr sz="900" i="1"/>
                    </a:p>
                  </a:txBody>
                  <a:tcPr marL="91450" marR="91450" marT="45725" marB="45725">
                    <a:solidFill>
                      <a:srgbClr val="00B0DE">
                        <a:alpha val="20392"/>
                      </a:srgbClr>
                    </a:solidFill>
                  </a:tcPr>
                </a:tc>
                <a:tc>
                  <a:txBody>
                    <a:bodyPr/>
                    <a:lstStyle/>
                    <a:p>
                      <a:pPr marL="0" marR="0" lvl="0" indent="0" algn="l" rtl="0">
                        <a:spcBef>
                          <a:spcPts val="0"/>
                        </a:spcBef>
                        <a:spcAft>
                          <a:spcPts val="0"/>
                        </a:spcAft>
                        <a:buNone/>
                      </a:pPr>
                      <a:r>
                        <a:rPr lang="en-GB" sz="900"/>
                        <a:t>Understand and consider laws and regulations around digital assets and intellectual property, </a:t>
                      </a:r>
                      <a:r>
                        <a:rPr lang="en-GB" sz="900" i="1"/>
                        <a:t>e.g. copyright. </a:t>
                      </a:r>
                      <a:endParaRPr sz="900" i="1"/>
                    </a:p>
                  </a:txBody>
                  <a:tcPr marL="91450" marR="91450" marT="45725" marB="45725">
                    <a:solidFill>
                      <a:srgbClr val="00B0DE">
                        <a:alpha val="20392"/>
                      </a:srgbClr>
                    </a:solidFill>
                  </a:tcPr>
                </a:tc>
                <a:extLst>
                  <a:ext uri="{0D108BD9-81ED-4DB2-BD59-A6C34878D82A}">
                    <a16:rowId xmlns:a16="http://schemas.microsoft.com/office/drawing/2014/main" val="10003"/>
                  </a:ext>
                </a:extLst>
              </a:tr>
              <a:tr h="119675">
                <a:tc vMerge="1">
                  <a:txBody>
                    <a:bodyPr/>
                    <a:lstStyle/>
                    <a:p>
                      <a:endParaRPr lang="en-US"/>
                    </a:p>
                  </a:txBody>
                  <a:tcPr/>
                </a:tc>
                <a:tc>
                  <a:txBody>
                    <a:bodyPr/>
                    <a:lstStyle/>
                    <a:p>
                      <a:pPr marL="0" marR="0" lvl="0" indent="0" algn="l" rtl="0">
                        <a:spcBef>
                          <a:spcPts val="0"/>
                        </a:spcBef>
                        <a:spcAft>
                          <a:spcPts val="0"/>
                        </a:spcAft>
                        <a:buNone/>
                      </a:pPr>
                      <a:r>
                        <a:rPr lang="en-GB" sz="900" dirty="0"/>
                        <a:t>Explore and </a:t>
                      </a:r>
                      <a:r>
                        <a:rPr lang="en-GB" sz="900" b="1" dirty="0"/>
                        <a:t>navigate </a:t>
                      </a:r>
                      <a:r>
                        <a:rPr lang="en-GB" sz="900" dirty="0"/>
                        <a:t>different digital media layouts, </a:t>
                      </a:r>
                      <a:r>
                        <a:rPr lang="en-GB" sz="900" i="1" dirty="0" err="1"/>
                        <a:t>e.g</a:t>
                      </a:r>
                      <a:r>
                        <a:rPr lang="en-GB" sz="900" i="1" dirty="0"/>
                        <a:t> app, website and gaming. </a:t>
                      </a:r>
                      <a:endParaRPr sz="900" i="1" dirty="0">
                        <a:latin typeface="Calibri"/>
                        <a:ea typeface="Calibri"/>
                        <a:cs typeface="Calibri"/>
                        <a:sym typeface="Calibri"/>
                      </a:endParaRPr>
                    </a:p>
                  </a:txBody>
                  <a:tcPr marL="91450" marR="91450" marT="45725" marB="45725">
                    <a:solidFill>
                      <a:srgbClr val="00B0DE">
                        <a:alpha val="20392"/>
                      </a:srgbClr>
                    </a:solidFill>
                  </a:tcPr>
                </a:tc>
                <a:tc>
                  <a:txBody>
                    <a:bodyPr/>
                    <a:lstStyle/>
                    <a:p>
                      <a:pPr marL="0" lvl="0" indent="0" algn="l" rtl="0">
                        <a:spcBef>
                          <a:spcPts val="0"/>
                        </a:spcBef>
                        <a:spcAft>
                          <a:spcPts val="0"/>
                        </a:spcAft>
                        <a:buNone/>
                      </a:pPr>
                      <a:r>
                        <a:rPr lang="en-GB" sz="900" dirty="0"/>
                        <a:t>Explore and navigate a wider variety of different digital media layouts, </a:t>
                      </a:r>
                      <a:r>
                        <a:rPr lang="en-GB" sz="900" i="1" dirty="0" err="1"/>
                        <a:t>e.g</a:t>
                      </a:r>
                      <a:r>
                        <a:rPr lang="en-GB" sz="900" i="1" dirty="0"/>
                        <a:t>, blogs and social media.</a:t>
                      </a:r>
                      <a:endParaRPr sz="900" b="0" i="1" dirty="0">
                        <a:solidFill>
                          <a:schemeClr val="dk1"/>
                        </a:solidFill>
                        <a:latin typeface="Calibri"/>
                        <a:ea typeface="Calibri"/>
                        <a:cs typeface="Calibri"/>
                        <a:sym typeface="Calibri"/>
                      </a:endParaRPr>
                    </a:p>
                  </a:txBody>
                  <a:tcPr marL="91450" marR="91450" marT="45725" marB="45725">
                    <a:solidFill>
                      <a:srgbClr val="00B0DE">
                        <a:alpha val="20392"/>
                      </a:srgbClr>
                    </a:solidFill>
                  </a:tcPr>
                </a:tc>
                <a:tc>
                  <a:txBody>
                    <a:bodyPr/>
                    <a:lstStyle/>
                    <a:p>
                      <a:pPr marL="0" lvl="0" indent="0" algn="l" rtl="0">
                        <a:spcBef>
                          <a:spcPts val="0"/>
                        </a:spcBef>
                        <a:spcAft>
                          <a:spcPts val="0"/>
                        </a:spcAft>
                        <a:buNone/>
                      </a:pPr>
                      <a:r>
                        <a:rPr lang="en-GB" sz="900" dirty="0"/>
                        <a:t>Explore and create digital media in a </a:t>
                      </a:r>
                      <a:r>
                        <a:rPr lang="en-GB" sz="900" b="1" dirty="0"/>
                        <a:t>layout </a:t>
                      </a:r>
                      <a:r>
                        <a:rPr lang="en-GB" sz="900" dirty="0"/>
                        <a:t>fit for purpose, </a:t>
                      </a:r>
                      <a:r>
                        <a:rPr lang="en-GB" sz="900" i="1" dirty="0" err="1"/>
                        <a:t>e.g</a:t>
                      </a:r>
                      <a:r>
                        <a:rPr lang="en-GB" sz="900" i="1" dirty="0"/>
                        <a:t> </a:t>
                      </a:r>
                      <a:r>
                        <a:rPr lang="en-GB" sz="900" i="1" dirty="0" err="1"/>
                        <a:t>ebooks</a:t>
                      </a:r>
                      <a:r>
                        <a:rPr lang="en-GB" sz="900" i="1" dirty="0"/>
                        <a:t>, blogs and video sharing. </a:t>
                      </a:r>
                      <a:endParaRPr sz="900" b="0" i="1" dirty="0">
                        <a:latin typeface="Calibri"/>
                        <a:ea typeface="Calibri"/>
                        <a:cs typeface="Calibri"/>
                        <a:sym typeface="Calibri"/>
                      </a:endParaRPr>
                    </a:p>
                  </a:txBody>
                  <a:tcPr marL="68575" marR="68575" marT="36200" marB="36200">
                    <a:solidFill>
                      <a:srgbClr val="00B0DE">
                        <a:alpha val="20392"/>
                      </a:srgbClr>
                    </a:solidFill>
                  </a:tcPr>
                </a:tc>
                <a:tc>
                  <a:txBody>
                    <a:bodyPr/>
                    <a:lstStyle/>
                    <a:p>
                      <a:pPr marL="0" marR="0" lvl="0" indent="0" algn="l" rtl="0">
                        <a:spcBef>
                          <a:spcPts val="0"/>
                        </a:spcBef>
                        <a:spcAft>
                          <a:spcPts val="0"/>
                        </a:spcAft>
                        <a:buNone/>
                      </a:pPr>
                      <a:r>
                        <a:rPr lang="en-GB" sz="900" dirty="0"/>
                        <a:t>Explore and create the features of a  variety of digital media layouts, </a:t>
                      </a:r>
                      <a:r>
                        <a:rPr lang="en-GB" sz="900" i="1" dirty="0"/>
                        <a:t>e.g. popups, banners, advertising, chat functions and cookies. </a:t>
                      </a:r>
                      <a:endParaRPr sz="900" i="1" dirty="0"/>
                    </a:p>
                  </a:txBody>
                  <a:tcPr marL="91450" marR="91450" marT="45725" marB="45725">
                    <a:solidFill>
                      <a:srgbClr val="00B0DE">
                        <a:alpha val="20392"/>
                      </a:srgbClr>
                    </a:solidFill>
                  </a:tcPr>
                </a:tc>
                <a:tc>
                  <a:txBody>
                    <a:bodyPr/>
                    <a:lstStyle/>
                    <a:p>
                      <a:pPr marL="0" marR="0" lvl="0" indent="0" algn="l" rtl="0">
                        <a:spcBef>
                          <a:spcPts val="0"/>
                        </a:spcBef>
                        <a:spcAft>
                          <a:spcPts val="0"/>
                        </a:spcAft>
                        <a:buNone/>
                      </a:pPr>
                      <a:r>
                        <a:rPr lang="en-GB" sz="900" dirty="0"/>
                        <a:t>Select a combination of features to increase the complexity of a digital media layout for a purpose, </a:t>
                      </a:r>
                      <a:r>
                        <a:rPr lang="en-GB" sz="900" i="1" dirty="0"/>
                        <a:t>e.g. create a website including advertising banners and chat function.</a:t>
                      </a:r>
                      <a:endParaRPr sz="900" i="1" dirty="0"/>
                    </a:p>
                  </a:txBody>
                  <a:tcPr marL="91450" marR="91450" marT="45725" marB="45725">
                    <a:solidFill>
                      <a:srgbClr val="00B0DE">
                        <a:alpha val="20392"/>
                      </a:srgbClr>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2" name="TextBox 1">
            <a:extLst>
              <a:ext uri="{FF2B5EF4-FFF2-40B4-BE49-F238E27FC236}">
                <a16:creationId xmlns:a16="http://schemas.microsoft.com/office/drawing/2014/main" id="{C56E08B9-23B0-39CA-B9C0-AE2A39DBAA05}"/>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94" name="Google Shape;194;g204ff8ebb48_4_393"/>
          <p:cNvGraphicFramePr/>
          <p:nvPr>
            <p:extLst>
              <p:ext uri="{D42A27DB-BD31-4B8C-83A1-F6EECF244321}">
                <p14:modId xmlns:p14="http://schemas.microsoft.com/office/powerpoint/2010/main" val="703409418"/>
              </p:ext>
            </p:extLst>
          </p:nvPr>
        </p:nvGraphicFramePr>
        <p:xfrm>
          <a:off x="152400" y="152400"/>
          <a:ext cx="11639550" cy="6430207"/>
        </p:xfrm>
        <a:graphic>
          <a:graphicData uri="http://schemas.openxmlformats.org/drawingml/2006/table">
            <a:tbl>
              <a:tblPr>
                <a:noFill/>
              </a:tblPr>
              <a:tblGrid>
                <a:gridCol w="2057400">
                  <a:extLst>
                    <a:ext uri="{9D8B030D-6E8A-4147-A177-3AD203B41FA5}">
                      <a16:colId xmlns:a16="http://schemas.microsoft.com/office/drawing/2014/main" val="20000"/>
                    </a:ext>
                  </a:extLst>
                </a:gridCol>
                <a:gridCol w="1905000">
                  <a:extLst>
                    <a:ext uri="{9D8B030D-6E8A-4147-A177-3AD203B41FA5}">
                      <a16:colId xmlns:a16="http://schemas.microsoft.com/office/drawing/2014/main" val="20001"/>
                    </a:ext>
                  </a:extLst>
                </a:gridCol>
                <a:gridCol w="1943100">
                  <a:extLst>
                    <a:ext uri="{9D8B030D-6E8A-4147-A177-3AD203B41FA5}">
                      <a16:colId xmlns:a16="http://schemas.microsoft.com/office/drawing/2014/main" val="20002"/>
                    </a:ext>
                  </a:extLst>
                </a:gridCol>
                <a:gridCol w="1952625">
                  <a:extLst>
                    <a:ext uri="{9D8B030D-6E8A-4147-A177-3AD203B41FA5}">
                      <a16:colId xmlns:a16="http://schemas.microsoft.com/office/drawing/2014/main" val="20003"/>
                    </a:ext>
                  </a:extLst>
                </a:gridCol>
                <a:gridCol w="1885950">
                  <a:extLst>
                    <a:ext uri="{9D8B030D-6E8A-4147-A177-3AD203B41FA5}">
                      <a16:colId xmlns:a16="http://schemas.microsoft.com/office/drawing/2014/main" val="20004"/>
                    </a:ext>
                  </a:extLst>
                </a:gridCol>
                <a:gridCol w="1895475">
                  <a:extLst>
                    <a:ext uri="{9D8B030D-6E8A-4147-A177-3AD203B41FA5}">
                      <a16:colId xmlns:a16="http://schemas.microsoft.com/office/drawing/2014/main" val="20005"/>
                    </a:ext>
                  </a:extLst>
                </a:gridCol>
              </a:tblGrid>
              <a:tr h="942975">
                <a:tc gridSpan="2">
                  <a:txBody>
                    <a:bodyPr/>
                    <a:lstStyle/>
                    <a:p>
                      <a:pPr marL="0" lvl="0" indent="0" algn="l" rtl="0">
                        <a:lnSpc>
                          <a:spcPct val="115000"/>
                        </a:lnSpc>
                        <a:spcBef>
                          <a:spcPts val="0"/>
                        </a:spcBef>
                        <a:spcAft>
                          <a:spcPts val="0"/>
                        </a:spcAft>
                        <a:buNone/>
                      </a:pPr>
                      <a:r>
                        <a:rPr lang="en-GB" sz="1400" b="1" dirty="0">
                          <a:solidFill>
                            <a:srgbClr val="FFFFFF"/>
                          </a:solidFill>
                          <a:latin typeface="Calibri"/>
                          <a:ea typeface="Calibri"/>
                          <a:cs typeface="Calibri"/>
                          <a:sym typeface="Calibri"/>
                        </a:rPr>
                        <a:t>Exploring the expressive arts is essential to developing artistic skills and knowledge and it enables learners to become curious and creative individuals.</a:t>
                      </a:r>
                      <a:endParaRPr sz="1400" b="1" dirty="0">
                        <a:solidFill>
                          <a:srgbClr val="FFFFFF"/>
                        </a:solidFill>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00B0DE"/>
                    </a:solidFill>
                  </a:tcPr>
                </a:tc>
                <a:tc hMerge="1">
                  <a:txBody>
                    <a:bodyPr/>
                    <a:lstStyle/>
                    <a:p>
                      <a:endParaRPr lang="en-US"/>
                    </a:p>
                  </a:txBody>
                  <a:tcPr/>
                </a:tc>
                <a:tc gridSpan="2">
                  <a:txBody>
                    <a:bodyPr/>
                    <a:lstStyle/>
                    <a:p>
                      <a:pPr marL="0" lvl="0" indent="0" algn="l" rtl="0">
                        <a:lnSpc>
                          <a:spcPct val="115000"/>
                        </a:lnSpc>
                        <a:spcBef>
                          <a:spcPts val="0"/>
                        </a:spcBef>
                        <a:spcAft>
                          <a:spcPts val="0"/>
                        </a:spcAft>
                        <a:buNone/>
                      </a:pPr>
                      <a:r>
                        <a:rPr lang="en-GB" sz="1400" b="1" dirty="0">
                          <a:solidFill>
                            <a:srgbClr val="FFFFFF"/>
                          </a:solidFill>
                          <a:latin typeface="Calibri"/>
                          <a:ea typeface="Calibri"/>
                          <a:cs typeface="Calibri"/>
                          <a:sym typeface="Calibri"/>
                        </a:rPr>
                        <a:t>Responding and reflecting, both as artist and audience, is a fundamental part of learning in the expressive arts.</a:t>
                      </a:r>
                      <a:endParaRPr sz="1400" b="1" dirty="0">
                        <a:solidFill>
                          <a:srgbClr val="FFFFFF"/>
                        </a:solidFill>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00B0DE"/>
                    </a:solidFill>
                  </a:tcPr>
                </a:tc>
                <a:tc hMerge="1">
                  <a:txBody>
                    <a:bodyPr/>
                    <a:lstStyle/>
                    <a:p>
                      <a:endParaRPr lang="en-US"/>
                    </a:p>
                  </a:txBody>
                  <a:tcPr/>
                </a:tc>
                <a:tc gridSpan="2">
                  <a:txBody>
                    <a:bodyPr/>
                    <a:lstStyle/>
                    <a:p>
                      <a:pPr marL="0" lvl="0" indent="0" algn="l" rtl="0">
                        <a:lnSpc>
                          <a:spcPct val="115000"/>
                        </a:lnSpc>
                        <a:spcBef>
                          <a:spcPts val="0"/>
                        </a:spcBef>
                        <a:spcAft>
                          <a:spcPts val="0"/>
                        </a:spcAft>
                        <a:buNone/>
                      </a:pPr>
                      <a:r>
                        <a:rPr lang="en-GB" sz="1400" b="1" dirty="0">
                          <a:solidFill>
                            <a:srgbClr val="FFFFFF"/>
                          </a:solidFill>
                          <a:latin typeface="Calibri"/>
                          <a:ea typeface="Calibri"/>
                          <a:cs typeface="Calibri"/>
                          <a:sym typeface="Calibri"/>
                        </a:rPr>
                        <a:t>Creating combines skills and knowledge, drawing on the senses, inspiration and imagination.</a:t>
                      </a:r>
                      <a:endParaRPr sz="1400" b="1" dirty="0">
                        <a:solidFill>
                          <a:srgbClr val="FFFFFF"/>
                        </a:solidFill>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00B0DE"/>
                    </a:solidFill>
                  </a:tcPr>
                </a:tc>
                <a:tc hMerge="1">
                  <a:txBody>
                    <a:bodyPr/>
                    <a:lstStyle/>
                    <a:p>
                      <a:endParaRPr lang="en-US"/>
                    </a:p>
                  </a:txBody>
                  <a:tcPr/>
                </a:tc>
                <a:extLst>
                  <a:ext uri="{0D108BD9-81ED-4DB2-BD59-A6C34878D82A}">
                    <a16:rowId xmlns:a16="http://schemas.microsoft.com/office/drawing/2014/main" val="10000"/>
                  </a:ext>
                </a:extLst>
              </a:tr>
              <a:tr h="523875">
                <a:tc gridSpan="6">
                  <a:txBody>
                    <a:bodyPr/>
                    <a:lstStyle/>
                    <a:p>
                      <a:pPr marL="0" lvl="0" indent="0" algn="ctr" rtl="0">
                        <a:lnSpc>
                          <a:spcPct val="115000"/>
                        </a:lnSpc>
                        <a:spcBef>
                          <a:spcPts val="0"/>
                        </a:spcBef>
                        <a:spcAft>
                          <a:spcPts val="0"/>
                        </a:spcAft>
                        <a:buNone/>
                      </a:pPr>
                      <a:r>
                        <a:rPr lang="en-GB" sz="2800" u="none" strike="noStrike" cap="none" dirty="0">
                          <a:solidFill>
                            <a:schemeClr val="lt1"/>
                          </a:solidFill>
                        </a:rPr>
                        <a:t>Amalgamated Strands</a:t>
                      </a:r>
                      <a:r>
                        <a:rPr lang="en-GB" sz="2800" dirty="0">
                          <a:solidFill>
                            <a:srgbClr val="FFFFFF"/>
                          </a:solidFill>
                          <a:latin typeface="Calibri"/>
                          <a:ea typeface="Calibri"/>
                          <a:cs typeface="Calibri"/>
                          <a:sym typeface="Calibri"/>
                        </a:rPr>
                        <a:t>: Techniques – Communication – Context - Creating</a:t>
                      </a:r>
                      <a:endParaRPr sz="2800" dirty="0">
                        <a:solidFill>
                          <a:srgbClr val="FFFFFF"/>
                        </a:solidFill>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38100"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419100">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MUSIC</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804"/>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PS1</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804"/>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PS2</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804"/>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PS3</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804"/>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PS4</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804"/>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PS5</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804"/>
                      </a:srgbClr>
                    </a:solidFill>
                  </a:tcPr>
                </a:tc>
                <a:extLst>
                  <a:ext uri="{0D108BD9-81ED-4DB2-BD59-A6C34878D82A}">
                    <a16:rowId xmlns:a16="http://schemas.microsoft.com/office/drawing/2014/main" val="10002"/>
                  </a:ext>
                </a:extLst>
              </a:tr>
              <a:tr h="933450">
                <a:tc rowSpan="5">
                  <a:txBody>
                    <a:bodyPr/>
                    <a:lstStyle/>
                    <a:p>
                      <a:pPr marL="0" lvl="0" indent="0" algn="l" rtl="0">
                        <a:lnSpc>
                          <a:spcPct val="115000"/>
                        </a:lnSpc>
                        <a:spcBef>
                          <a:spcPts val="0"/>
                        </a:spcBef>
                        <a:spcAft>
                          <a:spcPts val="0"/>
                        </a:spcAft>
                        <a:buNone/>
                      </a:pPr>
                      <a:r>
                        <a:rPr lang="en-GB" sz="1800" b="1" dirty="0">
                          <a:latin typeface="Calibri"/>
                          <a:ea typeface="Calibri"/>
                          <a:cs typeface="Calibri"/>
                          <a:sym typeface="Calibri"/>
                        </a:rPr>
                        <a:t>Perform </a:t>
                      </a:r>
                      <a:endParaRPr sz="18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Sing with an awareness of musical elements </a:t>
                      </a:r>
                      <a:r>
                        <a:rPr lang="en-GB" sz="900" b="1" dirty="0">
                          <a:latin typeface="Calibri"/>
                          <a:ea typeface="Calibri"/>
                          <a:cs typeface="Calibri"/>
                          <a:sym typeface="Calibri"/>
                        </a:rPr>
                        <a:t>pitch, rhythm </a:t>
                      </a:r>
                      <a:r>
                        <a:rPr lang="en-GB" sz="900" dirty="0">
                          <a:latin typeface="Calibri"/>
                          <a:ea typeface="Calibri"/>
                          <a:cs typeface="Calibri"/>
                          <a:sym typeface="Calibri"/>
                        </a:rPr>
                        <a:t>and</a:t>
                      </a:r>
                      <a:r>
                        <a:rPr lang="en-GB" sz="900" b="1" dirty="0">
                          <a:latin typeface="Calibri"/>
                          <a:ea typeface="Calibri"/>
                          <a:cs typeface="Calibri"/>
                          <a:sym typeface="Calibri"/>
                        </a:rPr>
                        <a:t> dynamics.</a:t>
                      </a:r>
                      <a:endParaRPr sz="900" b="1" dirty="0">
                        <a:latin typeface="Calibri"/>
                        <a:ea typeface="Calibri"/>
                        <a:cs typeface="Calibri"/>
                        <a:sym typeface="Calibri"/>
                      </a:endParaRPr>
                    </a:p>
                    <a:p>
                      <a:pPr marL="0" lvl="0" indent="0" algn="l" rtl="0">
                        <a:lnSpc>
                          <a:spcPct val="115000"/>
                        </a:lnSpc>
                        <a:spcBef>
                          <a:spcPts val="0"/>
                        </a:spcBef>
                        <a:spcAft>
                          <a:spcPts val="0"/>
                        </a:spcAft>
                        <a:buNone/>
                      </a:pP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Sing with accurate use musical elements </a:t>
                      </a:r>
                      <a:r>
                        <a:rPr lang="en-GB" sz="900" b="1">
                          <a:latin typeface="Calibri"/>
                          <a:ea typeface="Calibri"/>
                          <a:cs typeface="Calibri"/>
                          <a:sym typeface="Calibri"/>
                        </a:rPr>
                        <a:t>pitch</a:t>
                      </a:r>
                      <a:r>
                        <a:rPr lang="en-GB" sz="900">
                          <a:latin typeface="Calibri"/>
                          <a:ea typeface="Calibri"/>
                          <a:cs typeface="Calibri"/>
                          <a:sym typeface="Calibri"/>
                        </a:rPr>
                        <a:t>, </a:t>
                      </a:r>
                      <a:r>
                        <a:rPr lang="en-GB" sz="900" b="1">
                          <a:latin typeface="Calibri"/>
                          <a:ea typeface="Calibri"/>
                          <a:cs typeface="Calibri"/>
                          <a:sym typeface="Calibri"/>
                        </a:rPr>
                        <a:t>rhythm</a:t>
                      </a:r>
                      <a:r>
                        <a:rPr lang="en-GB" sz="900">
                          <a:latin typeface="Calibri"/>
                          <a:ea typeface="Calibri"/>
                          <a:cs typeface="Calibri"/>
                          <a:sym typeface="Calibri"/>
                        </a:rPr>
                        <a:t> and </a:t>
                      </a:r>
                      <a:r>
                        <a:rPr lang="en-GB" sz="900" b="1">
                          <a:latin typeface="Calibri"/>
                          <a:ea typeface="Calibri"/>
                          <a:cs typeface="Calibri"/>
                          <a:sym typeface="Calibri"/>
                        </a:rPr>
                        <a:t>dynamics</a:t>
                      </a:r>
                      <a:r>
                        <a:rPr lang="en-GB" sz="900">
                          <a:latin typeface="Calibri"/>
                          <a:ea typeface="Calibri"/>
                          <a:cs typeface="Calibri"/>
                          <a:sym typeface="Calibri"/>
                        </a:rPr>
                        <a:t>. Have an awareness of other musical elements such as </a:t>
                      </a:r>
                      <a:r>
                        <a:rPr lang="en-GB" sz="900" b="1">
                          <a:latin typeface="Calibri"/>
                          <a:ea typeface="Calibri"/>
                          <a:cs typeface="Calibri"/>
                          <a:sym typeface="Calibri"/>
                        </a:rPr>
                        <a:t>duration</a:t>
                      </a:r>
                      <a:r>
                        <a:rPr lang="en-GB" sz="900">
                          <a:latin typeface="Calibri"/>
                          <a:ea typeface="Calibri"/>
                          <a:cs typeface="Calibri"/>
                          <a:sym typeface="Calibri"/>
                        </a:rPr>
                        <a:t>, </a:t>
                      </a:r>
                      <a:r>
                        <a:rPr lang="en-GB" sz="900" b="1">
                          <a:latin typeface="Calibri"/>
                          <a:ea typeface="Calibri"/>
                          <a:cs typeface="Calibri"/>
                          <a:sym typeface="Calibri"/>
                        </a:rPr>
                        <a:t>tempo</a:t>
                      </a:r>
                      <a:r>
                        <a:rPr lang="en-GB" sz="900">
                          <a:latin typeface="Calibri"/>
                          <a:ea typeface="Calibri"/>
                          <a:cs typeface="Calibri"/>
                          <a:sym typeface="Calibri"/>
                        </a:rPr>
                        <a:t>, </a:t>
                      </a:r>
                      <a:r>
                        <a:rPr lang="en-GB" sz="900" b="1">
                          <a:latin typeface="Calibri"/>
                          <a:ea typeface="Calibri"/>
                          <a:cs typeface="Calibri"/>
                          <a:sym typeface="Calibri"/>
                        </a:rPr>
                        <a:t>texture</a:t>
                      </a:r>
                      <a:r>
                        <a:rPr lang="en-GB" sz="900">
                          <a:latin typeface="Calibri"/>
                          <a:ea typeface="Calibri"/>
                          <a:cs typeface="Calibri"/>
                          <a:sym typeface="Calibri"/>
                        </a:rPr>
                        <a:t>. ​</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200"/>
                        </a:spcBef>
                        <a:spcAft>
                          <a:spcPts val="200"/>
                        </a:spcAft>
                        <a:buNone/>
                      </a:pPr>
                      <a:r>
                        <a:rPr lang="en-GB" sz="900">
                          <a:latin typeface="Calibri"/>
                          <a:ea typeface="Calibri"/>
                          <a:cs typeface="Calibri"/>
                          <a:sym typeface="Calibri"/>
                        </a:rPr>
                        <a:t>Sing musically with accurate use of previously developed elements (</a:t>
                      </a:r>
                      <a:r>
                        <a:rPr lang="en-GB" sz="900" b="1">
                          <a:latin typeface="Calibri"/>
                          <a:ea typeface="Calibri"/>
                          <a:cs typeface="Calibri"/>
                          <a:sym typeface="Calibri"/>
                        </a:rPr>
                        <a:t>pitch</a:t>
                      </a:r>
                      <a:r>
                        <a:rPr lang="en-GB" sz="900">
                          <a:latin typeface="Calibri"/>
                          <a:ea typeface="Calibri"/>
                          <a:cs typeface="Calibri"/>
                          <a:sym typeface="Calibri"/>
                        </a:rPr>
                        <a:t>, </a:t>
                      </a:r>
                      <a:r>
                        <a:rPr lang="en-GB" sz="900" b="1">
                          <a:latin typeface="Calibri"/>
                          <a:ea typeface="Calibri"/>
                          <a:cs typeface="Calibri"/>
                          <a:sym typeface="Calibri"/>
                        </a:rPr>
                        <a:t>rhythm</a:t>
                      </a:r>
                      <a:r>
                        <a:rPr lang="en-GB" sz="900">
                          <a:latin typeface="Calibri"/>
                          <a:ea typeface="Calibri"/>
                          <a:cs typeface="Calibri"/>
                          <a:sym typeface="Calibri"/>
                        </a:rPr>
                        <a:t>, </a:t>
                      </a:r>
                      <a:r>
                        <a:rPr lang="en-GB" sz="900" b="1">
                          <a:latin typeface="Calibri"/>
                          <a:ea typeface="Calibri"/>
                          <a:cs typeface="Calibri"/>
                          <a:sym typeface="Calibri"/>
                        </a:rPr>
                        <a:t>dynamics, duration</a:t>
                      </a:r>
                      <a:r>
                        <a:rPr lang="en-GB" sz="900">
                          <a:latin typeface="Calibri"/>
                          <a:ea typeface="Calibri"/>
                          <a:cs typeface="Calibri"/>
                          <a:sym typeface="Calibri"/>
                        </a:rPr>
                        <a:t>, </a:t>
                      </a:r>
                      <a:r>
                        <a:rPr lang="en-GB" sz="900" b="1">
                          <a:latin typeface="Calibri"/>
                          <a:ea typeface="Calibri"/>
                          <a:cs typeface="Calibri"/>
                          <a:sym typeface="Calibri"/>
                        </a:rPr>
                        <a:t>tempo</a:t>
                      </a:r>
                      <a:r>
                        <a:rPr lang="en-GB" sz="900">
                          <a:latin typeface="Calibri"/>
                          <a:ea typeface="Calibri"/>
                          <a:cs typeface="Calibri"/>
                          <a:sym typeface="Calibri"/>
                        </a:rPr>
                        <a:t>, </a:t>
                      </a:r>
                      <a:r>
                        <a:rPr lang="en-GB" sz="900" b="1">
                          <a:latin typeface="Calibri"/>
                          <a:ea typeface="Calibri"/>
                          <a:cs typeface="Calibri"/>
                          <a:sym typeface="Calibri"/>
                        </a:rPr>
                        <a:t>texture</a:t>
                      </a:r>
                      <a:r>
                        <a:rPr lang="en-GB" sz="900">
                          <a:latin typeface="Calibri"/>
                          <a:ea typeface="Calibri"/>
                          <a:cs typeface="Calibri"/>
                          <a:sym typeface="Calibri"/>
                        </a:rPr>
                        <a:t>). Be aware of the remaining musical elements (</a:t>
                      </a:r>
                      <a:r>
                        <a:rPr lang="en-GB" sz="900" b="1">
                          <a:latin typeface="Calibri"/>
                          <a:ea typeface="Calibri"/>
                          <a:cs typeface="Calibri"/>
                          <a:sym typeface="Calibri"/>
                        </a:rPr>
                        <a:t>timbre </a:t>
                      </a:r>
                      <a:r>
                        <a:rPr lang="en-GB" sz="900">
                          <a:latin typeface="Calibri"/>
                          <a:ea typeface="Calibri"/>
                          <a:cs typeface="Calibri"/>
                          <a:sym typeface="Calibri"/>
                        </a:rPr>
                        <a:t>and </a:t>
                      </a:r>
                      <a:r>
                        <a:rPr lang="en-GB" sz="900" b="1">
                          <a:latin typeface="Calibri"/>
                          <a:ea typeface="Calibri"/>
                          <a:cs typeface="Calibri"/>
                          <a:sym typeface="Calibri"/>
                        </a:rPr>
                        <a:t>structure).</a:t>
                      </a:r>
                      <a:endParaRPr sz="900" b="1">
                        <a:latin typeface="Calibri"/>
                        <a:ea typeface="Calibri"/>
                        <a:cs typeface="Calibri"/>
                        <a:sym typeface="Calibri"/>
                      </a:endParaRPr>
                    </a:p>
                  </a:txBody>
                  <a:tcPr marL="68575" marR="68575" marT="36200" marB="362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Sing musically with accurate use of previously developed elements individually or in groups and exploring the concept of </a:t>
                      </a:r>
                      <a:r>
                        <a:rPr lang="en-GB" sz="900" b="1">
                          <a:latin typeface="Calibri"/>
                          <a:ea typeface="Calibri"/>
                          <a:cs typeface="Calibri"/>
                          <a:sym typeface="Calibri"/>
                        </a:rPr>
                        <a:t>harmony.</a:t>
                      </a:r>
                      <a:endParaRPr sz="900" b="1">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Sing musically with accurate use of previously developed elements individually or in groups with a secure understanding of the concept of </a:t>
                      </a:r>
                      <a:r>
                        <a:rPr lang="en-GB" sz="900" b="1">
                          <a:latin typeface="Calibri"/>
                          <a:ea typeface="Calibri"/>
                          <a:cs typeface="Calibri"/>
                          <a:sym typeface="Calibri"/>
                        </a:rPr>
                        <a:t>harmony.</a:t>
                      </a:r>
                      <a:endParaRPr sz="900" b="1">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extLst>
                  <a:ext uri="{0D108BD9-81ED-4DB2-BD59-A6C34878D82A}">
                    <a16:rowId xmlns:a16="http://schemas.microsoft.com/office/drawing/2014/main" val="10003"/>
                  </a:ext>
                </a:extLst>
              </a:tr>
              <a:tr h="533400">
                <a:tc vMerge="1">
                  <a:txBody>
                    <a:bodyPr/>
                    <a:lstStyle/>
                    <a:p>
                      <a:endParaRPr lang="en-US"/>
                    </a:p>
                  </a:txBody>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Consider basic technique (posture/ breathing).</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Use basic technique (PS1) and begin to focus on </a:t>
                      </a:r>
                      <a:r>
                        <a:rPr lang="en-GB" sz="900" b="1" dirty="0">
                          <a:latin typeface="Calibri"/>
                          <a:ea typeface="Calibri"/>
                          <a:cs typeface="Calibri"/>
                          <a:sym typeface="Calibri"/>
                        </a:rPr>
                        <a:t>projection</a:t>
                      </a:r>
                      <a:r>
                        <a:rPr lang="en-GB" sz="900" dirty="0">
                          <a:latin typeface="Calibri"/>
                          <a:ea typeface="Calibri"/>
                          <a:cs typeface="Calibri"/>
                          <a:sym typeface="Calibri"/>
                        </a:rPr>
                        <a:t>, </a:t>
                      </a:r>
                      <a:r>
                        <a:rPr lang="en-GB" sz="900" b="1" dirty="0">
                          <a:latin typeface="Calibri"/>
                          <a:ea typeface="Calibri"/>
                          <a:cs typeface="Calibri"/>
                          <a:sym typeface="Calibri"/>
                        </a:rPr>
                        <a:t>diction</a:t>
                      </a:r>
                      <a:r>
                        <a:rPr lang="en-GB" sz="900" dirty="0">
                          <a:latin typeface="Calibri"/>
                          <a:ea typeface="Calibri"/>
                          <a:cs typeface="Calibri"/>
                          <a:sym typeface="Calibri"/>
                        </a:rPr>
                        <a:t> and </a:t>
                      </a:r>
                      <a:r>
                        <a:rPr lang="en-GB" sz="900" b="1" dirty="0">
                          <a:latin typeface="Calibri"/>
                          <a:ea typeface="Calibri"/>
                          <a:cs typeface="Calibri"/>
                          <a:sym typeface="Calibri"/>
                        </a:rPr>
                        <a:t>blending sound</a:t>
                      </a:r>
                      <a:r>
                        <a:rPr lang="en-GB" sz="900" dirty="0">
                          <a:latin typeface="Calibri"/>
                          <a:ea typeface="Calibri"/>
                          <a:cs typeface="Calibri"/>
                          <a:sym typeface="Calibri"/>
                        </a:rPr>
                        <a:t>.</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200"/>
                        </a:spcBef>
                        <a:spcAft>
                          <a:spcPts val="200"/>
                        </a:spcAft>
                        <a:buNone/>
                      </a:pPr>
                      <a:r>
                        <a:rPr lang="en-GB" sz="900">
                          <a:latin typeface="Calibri"/>
                          <a:ea typeface="Calibri"/>
                          <a:cs typeface="Calibri"/>
                          <a:sym typeface="Calibri"/>
                        </a:rPr>
                        <a:t>Use a variety of techniques and begin to incorporate </a:t>
                      </a:r>
                      <a:r>
                        <a:rPr lang="en-GB" sz="900" b="1">
                          <a:latin typeface="Calibri"/>
                          <a:ea typeface="Calibri"/>
                          <a:cs typeface="Calibri"/>
                          <a:sym typeface="Calibri"/>
                        </a:rPr>
                        <a:t>intonation</a:t>
                      </a:r>
                      <a:r>
                        <a:rPr lang="en-GB" sz="900">
                          <a:latin typeface="Calibri"/>
                          <a:ea typeface="Calibri"/>
                          <a:cs typeface="Calibri"/>
                          <a:sym typeface="Calibri"/>
                        </a:rPr>
                        <a:t> and a variety of </a:t>
                      </a:r>
                      <a:r>
                        <a:rPr lang="en-GB" sz="900" b="1">
                          <a:latin typeface="Calibri"/>
                          <a:ea typeface="Calibri"/>
                          <a:cs typeface="Calibri"/>
                          <a:sym typeface="Calibri"/>
                        </a:rPr>
                        <a:t>tone</a:t>
                      </a:r>
                      <a:r>
                        <a:rPr lang="en-GB" sz="900">
                          <a:latin typeface="Calibri"/>
                          <a:ea typeface="Calibri"/>
                          <a:cs typeface="Calibri"/>
                          <a:sym typeface="Calibri"/>
                        </a:rPr>
                        <a:t>.​</a:t>
                      </a:r>
                      <a:endParaRPr sz="900">
                        <a:latin typeface="Calibri"/>
                        <a:ea typeface="Calibri"/>
                        <a:cs typeface="Calibri"/>
                        <a:sym typeface="Calibri"/>
                      </a:endParaRPr>
                    </a:p>
                  </a:txBody>
                  <a:tcPr marL="68575" marR="68575" marT="36200" marB="362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Use a variety of techniques and confidently incorporate </a:t>
                      </a:r>
                      <a:r>
                        <a:rPr lang="en-GB" sz="900" b="1">
                          <a:latin typeface="Calibri"/>
                          <a:ea typeface="Calibri"/>
                          <a:cs typeface="Calibri"/>
                          <a:sym typeface="Calibri"/>
                        </a:rPr>
                        <a:t>intonation </a:t>
                      </a:r>
                      <a:r>
                        <a:rPr lang="en-GB" sz="900">
                          <a:latin typeface="Calibri"/>
                          <a:ea typeface="Calibri"/>
                          <a:cs typeface="Calibri"/>
                          <a:sym typeface="Calibri"/>
                        </a:rPr>
                        <a:t>and a variety of </a:t>
                      </a:r>
                      <a:r>
                        <a:rPr lang="en-GB" sz="900" b="1">
                          <a:latin typeface="Calibri"/>
                          <a:ea typeface="Calibri"/>
                          <a:cs typeface="Calibri"/>
                          <a:sym typeface="Calibri"/>
                        </a:rPr>
                        <a:t>tone</a:t>
                      </a:r>
                      <a:r>
                        <a:rPr lang="en-GB" sz="900">
                          <a:latin typeface="Calibri"/>
                          <a:ea typeface="Calibri"/>
                          <a:cs typeface="Calibri"/>
                          <a:sym typeface="Calibri"/>
                        </a:rPr>
                        <a:t>.​</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spcBef>
                          <a:spcPts val="0"/>
                        </a:spcBef>
                        <a:spcAft>
                          <a:spcPts val="0"/>
                        </a:spcAft>
                        <a:buNone/>
                      </a:pPr>
                      <a:r>
                        <a:rPr lang="en-GB" sz="900">
                          <a:latin typeface="Calibri"/>
                          <a:ea typeface="Calibri"/>
                          <a:cs typeface="Calibri"/>
                          <a:sym typeface="Calibri"/>
                        </a:rPr>
                        <a:t>Review and reflect techniques that can be used to incorporate </a:t>
                      </a:r>
                      <a:r>
                        <a:rPr lang="en-GB" sz="900" b="1">
                          <a:latin typeface="Calibri"/>
                          <a:ea typeface="Calibri"/>
                          <a:cs typeface="Calibri"/>
                          <a:sym typeface="Calibri"/>
                        </a:rPr>
                        <a:t>intonation</a:t>
                      </a:r>
                      <a:r>
                        <a:rPr lang="en-GB" sz="900">
                          <a:latin typeface="Calibri"/>
                          <a:ea typeface="Calibri"/>
                          <a:cs typeface="Calibri"/>
                          <a:sym typeface="Calibri"/>
                        </a:rPr>
                        <a:t> and </a:t>
                      </a:r>
                      <a:r>
                        <a:rPr lang="en-GB" sz="900" b="1">
                          <a:latin typeface="Calibri"/>
                          <a:ea typeface="Calibri"/>
                          <a:cs typeface="Calibri"/>
                          <a:sym typeface="Calibri"/>
                        </a:rPr>
                        <a:t>tone</a:t>
                      </a:r>
                      <a:r>
                        <a:rPr lang="en-GB" sz="900">
                          <a:latin typeface="Calibri"/>
                          <a:ea typeface="Calibri"/>
                          <a:cs typeface="Calibri"/>
                          <a:sym typeface="Calibri"/>
                        </a:rPr>
                        <a:t> variations.</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extLst>
                  <a:ext uri="{0D108BD9-81ED-4DB2-BD59-A6C34878D82A}">
                    <a16:rowId xmlns:a16="http://schemas.microsoft.com/office/drawing/2014/main" val="10004"/>
                  </a:ext>
                </a:extLst>
              </a:tr>
              <a:tr h="1171575">
                <a:tc vMerge="1">
                  <a:txBody>
                    <a:bodyPr/>
                    <a:lstStyle/>
                    <a:p>
                      <a:endParaRPr lang="en-US"/>
                    </a:p>
                  </a:txBody>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Explore a range of sounds using untuned instruments, </a:t>
                      </a:r>
                      <a:r>
                        <a:rPr lang="en-GB" sz="900" i="1">
                          <a:latin typeface="Calibri"/>
                          <a:ea typeface="Calibri"/>
                          <a:cs typeface="Calibri"/>
                          <a:sym typeface="Calibri"/>
                        </a:rPr>
                        <a:t>e.g. drums, tambourines, bells</a:t>
                      </a:r>
                      <a:r>
                        <a:rPr lang="en-GB" sz="900">
                          <a:latin typeface="Calibri"/>
                          <a:ea typeface="Calibri"/>
                          <a:cs typeface="Calibri"/>
                          <a:sym typeface="Calibri"/>
                        </a:rPr>
                        <a:t>. Consider technique (</a:t>
                      </a:r>
                      <a:r>
                        <a:rPr lang="en-GB" sz="900" i="1">
                          <a:latin typeface="Calibri"/>
                          <a:ea typeface="Calibri"/>
                          <a:cs typeface="Calibri"/>
                          <a:sym typeface="Calibri"/>
                        </a:rPr>
                        <a:t>how is the sound produced?).</a:t>
                      </a:r>
                      <a:endParaRPr sz="900" i="1">
                        <a:latin typeface="Calibri"/>
                        <a:ea typeface="Calibri"/>
                        <a:cs typeface="Calibri"/>
                        <a:sym typeface="Calibri"/>
                      </a:endParaRPr>
                    </a:p>
                    <a:p>
                      <a:pPr marL="0" lvl="0" indent="0" algn="l" rtl="0">
                        <a:lnSpc>
                          <a:spcPct val="115000"/>
                        </a:lnSpc>
                        <a:spcBef>
                          <a:spcPts val="0"/>
                        </a:spcBef>
                        <a:spcAft>
                          <a:spcPts val="0"/>
                        </a:spcAft>
                        <a:buNone/>
                      </a:pPr>
                      <a:endParaRPr sz="900"/>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Perform with a sense of </a:t>
                      </a:r>
                      <a:r>
                        <a:rPr lang="en-GB" sz="900" b="1" dirty="0">
                          <a:latin typeface="Calibri"/>
                          <a:ea typeface="Calibri"/>
                          <a:cs typeface="Calibri"/>
                          <a:sym typeface="Calibri"/>
                        </a:rPr>
                        <a:t>rhythm, pitch</a:t>
                      </a:r>
                      <a:r>
                        <a:rPr lang="en-GB" sz="900" dirty="0">
                          <a:latin typeface="Calibri"/>
                          <a:ea typeface="Calibri"/>
                          <a:cs typeface="Calibri"/>
                          <a:sym typeface="Calibri"/>
                        </a:rPr>
                        <a:t> and </a:t>
                      </a:r>
                      <a:r>
                        <a:rPr lang="en-GB" sz="900" b="1" dirty="0">
                          <a:latin typeface="Calibri"/>
                          <a:ea typeface="Calibri"/>
                          <a:cs typeface="Calibri"/>
                          <a:sym typeface="Calibri"/>
                        </a:rPr>
                        <a:t>dynamics</a:t>
                      </a:r>
                      <a:r>
                        <a:rPr lang="en-GB" sz="900" dirty="0">
                          <a:latin typeface="Calibri"/>
                          <a:ea typeface="Calibri"/>
                          <a:cs typeface="Calibri"/>
                          <a:sym typeface="Calibri"/>
                        </a:rPr>
                        <a:t> using untuned and tuned instruments,  </a:t>
                      </a:r>
                      <a:r>
                        <a:rPr lang="en-GB" sz="900" i="1" dirty="0">
                          <a:latin typeface="Calibri"/>
                          <a:ea typeface="Calibri"/>
                          <a:cs typeface="Calibri"/>
                          <a:sym typeface="Calibri"/>
                        </a:rPr>
                        <a:t>e.g. Untuned: drums, tambourines, bells. Tuned: xylophone, recorder, keyboard, ukuleles</a:t>
                      </a:r>
                      <a:r>
                        <a:rPr lang="en-GB" sz="900" dirty="0">
                          <a:latin typeface="Calibri"/>
                          <a:ea typeface="Calibri"/>
                          <a:cs typeface="Calibri"/>
                          <a:sym typeface="Calibri"/>
                        </a:rPr>
                        <a:t>.</a:t>
                      </a:r>
                      <a:endParaRPr sz="900" dirty="0">
                        <a:latin typeface="Calibri"/>
                        <a:ea typeface="Calibri"/>
                        <a:cs typeface="Calibri"/>
                        <a:sym typeface="Calibri"/>
                      </a:endParaRPr>
                    </a:p>
                    <a:p>
                      <a:pPr marL="0" lvl="0" indent="0" algn="l" rtl="0">
                        <a:lnSpc>
                          <a:spcPct val="115000"/>
                        </a:lnSpc>
                        <a:spcBef>
                          <a:spcPts val="0"/>
                        </a:spcBef>
                        <a:spcAft>
                          <a:spcPts val="0"/>
                        </a:spcAft>
                        <a:buNone/>
                      </a:pPr>
                      <a:r>
                        <a:rPr lang="en-GB" sz="900" dirty="0">
                          <a:latin typeface="Calibri"/>
                          <a:ea typeface="Calibri"/>
                          <a:cs typeface="Calibri"/>
                          <a:sym typeface="Calibri"/>
                        </a:rPr>
                        <a:t>Have an awareness of either </a:t>
                      </a:r>
                      <a:r>
                        <a:rPr lang="en-GB" sz="900" b="1" dirty="0">
                          <a:latin typeface="Calibri"/>
                          <a:ea typeface="Calibri"/>
                          <a:cs typeface="Calibri"/>
                          <a:sym typeface="Calibri"/>
                        </a:rPr>
                        <a:t>duration</a:t>
                      </a:r>
                      <a:r>
                        <a:rPr lang="en-GB" sz="900" dirty="0">
                          <a:latin typeface="Calibri"/>
                          <a:ea typeface="Calibri"/>
                          <a:cs typeface="Calibri"/>
                          <a:sym typeface="Calibri"/>
                        </a:rPr>
                        <a:t>, </a:t>
                      </a:r>
                      <a:r>
                        <a:rPr lang="en-GB" sz="900" b="1" dirty="0">
                          <a:latin typeface="Calibri"/>
                          <a:ea typeface="Calibri"/>
                          <a:cs typeface="Calibri"/>
                          <a:sym typeface="Calibri"/>
                        </a:rPr>
                        <a:t>tempo</a:t>
                      </a:r>
                      <a:r>
                        <a:rPr lang="en-GB" sz="900" dirty="0">
                          <a:latin typeface="Calibri"/>
                          <a:ea typeface="Calibri"/>
                          <a:cs typeface="Calibri"/>
                          <a:sym typeface="Calibri"/>
                        </a:rPr>
                        <a:t> or </a:t>
                      </a:r>
                      <a:r>
                        <a:rPr lang="en-GB" sz="900" b="1" dirty="0">
                          <a:latin typeface="Calibri"/>
                          <a:ea typeface="Calibri"/>
                          <a:cs typeface="Calibri"/>
                          <a:sym typeface="Calibri"/>
                        </a:rPr>
                        <a:t>texture</a:t>
                      </a:r>
                      <a:r>
                        <a:rPr lang="en-GB" sz="900" dirty="0">
                          <a:latin typeface="Calibri"/>
                          <a:ea typeface="Calibri"/>
                          <a:cs typeface="Calibri"/>
                          <a:sym typeface="Calibri"/>
                        </a:rPr>
                        <a:t>. ​</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200"/>
                        </a:spcBef>
                        <a:spcAft>
                          <a:spcPts val="200"/>
                        </a:spcAft>
                        <a:buNone/>
                      </a:pPr>
                      <a:r>
                        <a:rPr lang="en-GB" sz="900" dirty="0">
                          <a:latin typeface="Calibri"/>
                          <a:ea typeface="Calibri"/>
                          <a:cs typeface="Calibri"/>
                          <a:sym typeface="Calibri"/>
                        </a:rPr>
                        <a:t>Perform with confidence in a variety of styles, with consideration of the musical elements and improving technique.</a:t>
                      </a:r>
                      <a:endParaRPr sz="900" dirty="0">
                        <a:latin typeface="Calibri"/>
                        <a:ea typeface="Calibri"/>
                        <a:cs typeface="Calibri"/>
                        <a:sym typeface="Calibri"/>
                      </a:endParaRPr>
                    </a:p>
                  </a:txBody>
                  <a:tcPr marL="68575" marR="68575" marT="36200" marB="362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Perform with confidence in a variety of styles, with consideration of the musical elements and improving technique to a larger audience.</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spcBef>
                          <a:spcPts val="0"/>
                        </a:spcBef>
                        <a:spcAft>
                          <a:spcPts val="0"/>
                        </a:spcAft>
                        <a:buNone/>
                      </a:pPr>
                      <a:r>
                        <a:rPr lang="en-GB" sz="900">
                          <a:latin typeface="Calibri"/>
                          <a:ea typeface="Calibri"/>
                          <a:cs typeface="Calibri"/>
                          <a:sym typeface="Calibri"/>
                        </a:rPr>
                        <a:t>Perform with increasing awareness of the musical elements and the range within these elements , showing improvement in technique and the ability to reflect on the performance.</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extLst>
                  <a:ext uri="{0D108BD9-81ED-4DB2-BD59-A6C34878D82A}">
                    <a16:rowId xmlns:a16="http://schemas.microsoft.com/office/drawing/2014/main" val="10005"/>
                  </a:ext>
                </a:extLst>
              </a:tr>
              <a:tr h="638175">
                <a:tc vMerge="1">
                  <a:txBody>
                    <a:bodyPr/>
                    <a:lstStyle/>
                    <a:p>
                      <a:endParaRPr lang="en-US"/>
                    </a:p>
                  </a:txBody>
                  <a:tcPr/>
                </a:tc>
                <a:tc>
                  <a:txBody>
                    <a:bodyPr/>
                    <a:lstStyle/>
                    <a:p>
                      <a:pPr marL="0" lvl="0" indent="0" algn="l" rtl="0">
                        <a:lnSpc>
                          <a:spcPct val="115000"/>
                        </a:lnSpc>
                        <a:spcBef>
                          <a:spcPts val="0"/>
                        </a:spcBef>
                        <a:spcAft>
                          <a:spcPts val="0"/>
                        </a:spcAft>
                        <a:buNone/>
                      </a:pPr>
                      <a:endParaRPr sz="900"/>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200"/>
                        </a:spcBef>
                        <a:spcAft>
                          <a:spcPts val="200"/>
                        </a:spcAft>
                        <a:buClr>
                          <a:schemeClr val="dk1"/>
                        </a:buClr>
                        <a:buSzPts val="1100"/>
                        <a:buFont typeface="Arial"/>
                        <a:buNone/>
                      </a:pPr>
                      <a:r>
                        <a:rPr lang="en-GB" sz="900">
                          <a:solidFill>
                            <a:schemeClr val="dk1"/>
                          </a:solidFill>
                          <a:latin typeface="Calibri"/>
                          <a:ea typeface="Calibri"/>
                          <a:cs typeface="Calibri"/>
                          <a:sym typeface="Calibri"/>
                        </a:rPr>
                        <a:t>Sing in a variety of genres, </a:t>
                      </a:r>
                      <a:r>
                        <a:rPr lang="en-GB" sz="900" i="1">
                          <a:solidFill>
                            <a:schemeClr val="dk1"/>
                          </a:solidFill>
                          <a:latin typeface="Calibri"/>
                          <a:ea typeface="Calibri"/>
                          <a:cs typeface="Calibri"/>
                          <a:sym typeface="Calibri"/>
                        </a:rPr>
                        <a:t>e.g. traditional, modern, musical theatre, languages</a:t>
                      </a:r>
                      <a:r>
                        <a:rPr lang="en-GB" sz="900">
                          <a:solidFill>
                            <a:schemeClr val="dk1"/>
                          </a:solidFill>
                          <a:latin typeface="Calibri"/>
                          <a:ea typeface="Calibri"/>
                          <a:cs typeface="Calibri"/>
                          <a:sym typeface="Calibri"/>
                        </a:rPr>
                        <a:t>.</a:t>
                      </a:r>
                      <a:endParaRPr sz="900"/>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200"/>
                        </a:spcBef>
                        <a:spcAft>
                          <a:spcPts val="200"/>
                        </a:spcAft>
                        <a:buNone/>
                      </a:pPr>
                      <a:r>
                        <a:rPr lang="en-GB" sz="900" dirty="0">
                          <a:latin typeface="Calibri"/>
                          <a:ea typeface="Calibri"/>
                          <a:cs typeface="Calibri"/>
                          <a:sym typeface="Calibri"/>
                        </a:rPr>
                        <a:t>Sing with confidence in a variety of genres, </a:t>
                      </a:r>
                      <a:r>
                        <a:rPr lang="en-GB" sz="900" i="1" dirty="0">
                          <a:latin typeface="Calibri"/>
                          <a:ea typeface="Calibri"/>
                          <a:cs typeface="Calibri"/>
                          <a:sym typeface="Calibri"/>
                        </a:rPr>
                        <a:t>e.g. traditional, modern, musical theatre, languages</a:t>
                      </a:r>
                      <a:r>
                        <a:rPr lang="en-GB" sz="900" dirty="0">
                          <a:latin typeface="Calibri"/>
                          <a:ea typeface="Calibri"/>
                          <a:cs typeface="Calibri"/>
                          <a:sym typeface="Calibri"/>
                        </a:rPr>
                        <a:t>.</a:t>
                      </a:r>
                      <a:endParaRPr sz="900" dirty="0">
                        <a:latin typeface="Calibri"/>
                        <a:ea typeface="Calibri"/>
                        <a:cs typeface="Calibri"/>
                        <a:sym typeface="Calibri"/>
                      </a:endParaRPr>
                    </a:p>
                  </a:txBody>
                  <a:tcPr marL="68575" marR="68575" marT="36200" marB="362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Sing with confidence in a variety of genres, </a:t>
                      </a:r>
                      <a:r>
                        <a:rPr lang="en-GB" sz="900" i="1">
                          <a:latin typeface="Calibri"/>
                          <a:ea typeface="Calibri"/>
                          <a:cs typeface="Calibri"/>
                          <a:sym typeface="Calibri"/>
                        </a:rPr>
                        <a:t>e.g. classical, traditional, modern, musical theatre, languages</a:t>
                      </a:r>
                      <a:r>
                        <a:rPr lang="en-GB" sz="900">
                          <a:latin typeface="Calibri"/>
                          <a:ea typeface="Calibri"/>
                          <a:cs typeface="Calibri"/>
                          <a:sym typeface="Calibri"/>
                        </a:rPr>
                        <a:t>.</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spcBef>
                          <a:spcPts val="0"/>
                        </a:spcBef>
                        <a:spcAft>
                          <a:spcPts val="0"/>
                        </a:spcAft>
                        <a:buNone/>
                      </a:pPr>
                      <a:r>
                        <a:rPr lang="en-GB" sz="900">
                          <a:latin typeface="Calibri"/>
                          <a:ea typeface="Calibri"/>
                          <a:cs typeface="Calibri"/>
                          <a:sym typeface="Calibri"/>
                        </a:rPr>
                        <a:t>SIng with confidence and showing an awareness of </a:t>
                      </a:r>
                      <a:r>
                        <a:rPr lang="en-GB" sz="900" b="1">
                          <a:latin typeface="Calibri"/>
                          <a:ea typeface="Calibri"/>
                          <a:cs typeface="Calibri"/>
                          <a:sym typeface="Calibri"/>
                        </a:rPr>
                        <a:t>pitch, rhythm </a:t>
                      </a:r>
                      <a:r>
                        <a:rPr lang="en-GB" sz="900">
                          <a:latin typeface="Calibri"/>
                          <a:ea typeface="Calibri"/>
                          <a:cs typeface="Calibri"/>
                          <a:sym typeface="Calibri"/>
                        </a:rPr>
                        <a:t>and </a:t>
                      </a:r>
                      <a:r>
                        <a:rPr lang="en-GB" sz="900" b="1">
                          <a:latin typeface="Calibri"/>
                          <a:ea typeface="Calibri"/>
                          <a:cs typeface="Calibri"/>
                          <a:sym typeface="Calibri"/>
                        </a:rPr>
                        <a:t>dynamics</a:t>
                      </a:r>
                      <a:r>
                        <a:rPr lang="en-GB" sz="900">
                          <a:latin typeface="Calibri"/>
                          <a:ea typeface="Calibri"/>
                          <a:cs typeface="Calibri"/>
                          <a:sym typeface="Calibri"/>
                        </a:rPr>
                        <a:t> in a variety of genres, </a:t>
                      </a:r>
                      <a:r>
                        <a:rPr lang="en-GB" sz="900" i="1">
                          <a:solidFill>
                            <a:schemeClr val="dk1"/>
                          </a:solidFill>
                          <a:latin typeface="Calibri"/>
                          <a:ea typeface="Calibri"/>
                          <a:cs typeface="Calibri"/>
                          <a:sym typeface="Calibri"/>
                        </a:rPr>
                        <a:t>e.g. classical, traditional, modern, musical theatre, languages</a:t>
                      </a:r>
                      <a:r>
                        <a:rPr lang="en-GB" sz="900">
                          <a:solidFill>
                            <a:schemeClr val="dk1"/>
                          </a:solidFill>
                          <a:latin typeface="Calibri"/>
                          <a:ea typeface="Calibri"/>
                          <a:cs typeface="Calibri"/>
                          <a:sym typeface="Calibri"/>
                        </a:rPr>
                        <a:t>.</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extLst>
                  <a:ext uri="{0D108BD9-81ED-4DB2-BD59-A6C34878D82A}">
                    <a16:rowId xmlns:a16="http://schemas.microsoft.com/office/drawing/2014/main" val="10006"/>
                  </a:ext>
                </a:extLst>
              </a:tr>
              <a:tr h="638175">
                <a:tc vMerge="1">
                  <a:txBody>
                    <a:bodyPr/>
                    <a:lstStyle/>
                    <a:p>
                      <a:endParaRPr lang="en-US"/>
                    </a:p>
                  </a:txBody>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Perform individually or as part of a group.</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Perform individually or as part of a group considering timing.</a:t>
                      </a:r>
                      <a:endParaRPr sz="900">
                        <a:latin typeface="Calibri"/>
                        <a:ea typeface="Calibri"/>
                        <a:cs typeface="Calibri"/>
                        <a:sym typeface="Calibri"/>
                      </a:endParaRPr>
                    </a:p>
                    <a:p>
                      <a:pPr marL="0" lvl="0" indent="0" algn="l" rtl="0">
                        <a:lnSpc>
                          <a:spcPct val="115000"/>
                        </a:lnSpc>
                        <a:spcBef>
                          <a:spcPts val="0"/>
                        </a:spcBef>
                        <a:spcAft>
                          <a:spcPts val="0"/>
                        </a:spcAft>
                        <a:buNone/>
                      </a:pPr>
                      <a:endParaRPr sz="900"/>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200"/>
                        </a:spcBef>
                        <a:spcAft>
                          <a:spcPts val="200"/>
                        </a:spcAft>
                        <a:buNone/>
                      </a:pPr>
                      <a:r>
                        <a:rPr lang="en-GB" sz="900" dirty="0">
                          <a:latin typeface="Calibri"/>
                          <a:ea typeface="Calibri"/>
                          <a:cs typeface="Calibri"/>
                          <a:sym typeface="Calibri"/>
                        </a:rPr>
                        <a:t>Perform individually or as part of a group considering timing and be aware of roles within the group. </a:t>
                      </a:r>
                      <a:endParaRPr sz="900" dirty="0">
                        <a:latin typeface="Calibri"/>
                        <a:ea typeface="Calibri"/>
                        <a:cs typeface="Calibri"/>
                        <a:sym typeface="Calibri"/>
                      </a:endParaRPr>
                    </a:p>
                  </a:txBody>
                  <a:tcPr marL="68575" marR="68575" marT="36200" marB="362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Perform individually or as part of a group understand their role, </a:t>
                      </a:r>
                      <a:r>
                        <a:rPr lang="en-GB" sz="900" i="1" dirty="0">
                          <a:latin typeface="Calibri"/>
                          <a:ea typeface="Calibri"/>
                          <a:cs typeface="Calibri"/>
                          <a:sym typeface="Calibri"/>
                        </a:rPr>
                        <a:t>e.g. choir: alto, soprano, bass: woodwind, brass, strings.</a:t>
                      </a:r>
                      <a:endParaRPr sz="900" i="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Perform individually or as part of a group and  understand how their role contributes to the group performance.</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extLst>
                  <a:ext uri="{0D108BD9-81ED-4DB2-BD59-A6C34878D82A}">
                    <a16:rowId xmlns:a16="http://schemas.microsoft.com/office/drawing/2014/main" val="10007"/>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2" name="TextBox 1">
            <a:extLst>
              <a:ext uri="{FF2B5EF4-FFF2-40B4-BE49-F238E27FC236}">
                <a16:creationId xmlns:a16="http://schemas.microsoft.com/office/drawing/2014/main" id="{B59F019B-E2DC-0B80-2039-2092B9632A10}"/>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199" name="Google Shape;199;g204ff8ebb48_4_397"/>
          <p:cNvGraphicFramePr/>
          <p:nvPr>
            <p:extLst>
              <p:ext uri="{D42A27DB-BD31-4B8C-83A1-F6EECF244321}">
                <p14:modId xmlns:p14="http://schemas.microsoft.com/office/powerpoint/2010/main" val="2521670487"/>
              </p:ext>
            </p:extLst>
          </p:nvPr>
        </p:nvGraphicFramePr>
        <p:xfrm>
          <a:off x="152400" y="152400"/>
          <a:ext cx="11639550" cy="6434392"/>
        </p:xfrm>
        <a:graphic>
          <a:graphicData uri="http://schemas.openxmlformats.org/drawingml/2006/table">
            <a:tbl>
              <a:tblPr>
                <a:noFill/>
              </a:tblPr>
              <a:tblGrid>
                <a:gridCol w="2057400">
                  <a:extLst>
                    <a:ext uri="{9D8B030D-6E8A-4147-A177-3AD203B41FA5}">
                      <a16:colId xmlns:a16="http://schemas.microsoft.com/office/drawing/2014/main" val="20000"/>
                    </a:ext>
                  </a:extLst>
                </a:gridCol>
                <a:gridCol w="1905000">
                  <a:extLst>
                    <a:ext uri="{9D8B030D-6E8A-4147-A177-3AD203B41FA5}">
                      <a16:colId xmlns:a16="http://schemas.microsoft.com/office/drawing/2014/main" val="20001"/>
                    </a:ext>
                  </a:extLst>
                </a:gridCol>
                <a:gridCol w="1943100">
                  <a:extLst>
                    <a:ext uri="{9D8B030D-6E8A-4147-A177-3AD203B41FA5}">
                      <a16:colId xmlns:a16="http://schemas.microsoft.com/office/drawing/2014/main" val="20002"/>
                    </a:ext>
                  </a:extLst>
                </a:gridCol>
                <a:gridCol w="1952625">
                  <a:extLst>
                    <a:ext uri="{9D8B030D-6E8A-4147-A177-3AD203B41FA5}">
                      <a16:colId xmlns:a16="http://schemas.microsoft.com/office/drawing/2014/main" val="20003"/>
                    </a:ext>
                  </a:extLst>
                </a:gridCol>
                <a:gridCol w="1885950">
                  <a:extLst>
                    <a:ext uri="{9D8B030D-6E8A-4147-A177-3AD203B41FA5}">
                      <a16:colId xmlns:a16="http://schemas.microsoft.com/office/drawing/2014/main" val="20004"/>
                    </a:ext>
                  </a:extLst>
                </a:gridCol>
                <a:gridCol w="1895475">
                  <a:extLst>
                    <a:ext uri="{9D8B030D-6E8A-4147-A177-3AD203B41FA5}">
                      <a16:colId xmlns:a16="http://schemas.microsoft.com/office/drawing/2014/main" val="20005"/>
                    </a:ext>
                  </a:extLst>
                </a:gridCol>
              </a:tblGrid>
              <a:tr h="942975">
                <a:tc gridSpan="2">
                  <a:txBody>
                    <a:bodyPr/>
                    <a:lstStyle/>
                    <a:p>
                      <a:pPr marL="0" lvl="0" indent="0" algn="l" rtl="0">
                        <a:lnSpc>
                          <a:spcPct val="115000"/>
                        </a:lnSpc>
                        <a:spcBef>
                          <a:spcPts val="0"/>
                        </a:spcBef>
                        <a:spcAft>
                          <a:spcPts val="0"/>
                        </a:spcAft>
                        <a:buNone/>
                      </a:pPr>
                      <a:r>
                        <a:rPr lang="en-GB" sz="1400" b="1" dirty="0">
                          <a:solidFill>
                            <a:srgbClr val="FFFFFF"/>
                          </a:solidFill>
                          <a:latin typeface="Calibri"/>
                          <a:ea typeface="Calibri"/>
                          <a:cs typeface="Calibri"/>
                          <a:sym typeface="Calibri"/>
                        </a:rPr>
                        <a:t>Exploring the expressive arts is essential to developing artistic skills and knowledge and it enables learners to become curious and creative individuals.</a:t>
                      </a:r>
                      <a:endParaRPr sz="1400" b="1" dirty="0">
                        <a:solidFill>
                          <a:srgbClr val="FFFFFF"/>
                        </a:solidFill>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00B0DE"/>
                    </a:solidFill>
                  </a:tcPr>
                </a:tc>
                <a:tc hMerge="1">
                  <a:txBody>
                    <a:bodyPr/>
                    <a:lstStyle/>
                    <a:p>
                      <a:endParaRPr lang="en-US"/>
                    </a:p>
                  </a:txBody>
                  <a:tcPr/>
                </a:tc>
                <a:tc gridSpan="2">
                  <a:txBody>
                    <a:bodyPr/>
                    <a:lstStyle/>
                    <a:p>
                      <a:pPr marL="0" lvl="0" indent="0" algn="l" rtl="0">
                        <a:lnSpc>
                          <a:spcPct val="115000"/>
                        </a:lnSpc>
                        <a:spcBef>
                          <a:spcPts val="0"/>
                        </a:spcBef>
                        <a:spcAft>
                          <a:spcPts val="0"/>
                        </a:spcAft>
                        <a:buNone/>
                      </a:pPr>
                      <a:r>
                        <a:rPr lang="en-GB" sz="1400" b="1" dirty="0">
                          <a:solidFill>
                            <a:srgbClr val="FFFFFF"/>
                          </a:solidFill>
                          <a:latin typeface="Calibri"/>
                          <a:ea typeface="Calibri"/>
                          <a:cs typeface="Calibri"/>
                          <a:sym typeface="Calibri"/>
                        </a:rPr>
                        <a:t>Responding and reflecting, both as artist and audience, is a fundamental part of learning in the expressive arts.</a:t>
                      </a:r>
                      <a:endParaRPr sz="1400" b="1" dirty="0">
                        <a:solidFill>
                          <a:srgbClr val="FFFFFF"/>
                        </a:solidFill>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00B0DE"/>
                    </a:solidFill>
                  </a:tcPr>
                </a:tc>
                <a:tc hMerge="1">
                  <a:txBody>
                    <a:bodyPr/>
                    <a:lstStyle/>
                    <a:p>
                      <a:endParaRPr lang="en-US"/>
                    </a:p>
                  </a:txBody>
                  <a:tcPr/>
                </a:tc>
                <a:tc gridSpan="2">
                  <a:txBody>
                    <a:bodyPr/>
                    <a:lstStyle/>
                    <a:p>
                      <a:pPr marL="0" lvl="0" indent="0" algn="l" rtl="0">
                        <a:lnSpc>
                          <a:spcPct val="115000"/>
                        </a:lnSpc>
                        <a:spcBef>
                          <a:spcPts val="0"/>
                        </a:spcBef>
                        <a:spcAft>
                          <a:spcPts val="0"/>
                        </a:spcAft>
                        <a:buNone/>
                      </a:pPr>
                      <a:r>
                        <a:rPr lang="en-GB" sz="1400" b="1" dirty="0">
                          <a:solidFill>
                            <a:srgbClr val="FFFFFF"/>
                          </a:solidFill>
                          <a:latin typeface="Calibri"/>
                          <a:ea typeface="Calibri"/>
                          <a:cs typeface="Calibri"/>
                          <a:sym typeface="Calibri"/>
                        </a:rPr>
                        <a:t>Creating combines skills and knowledge, drawing on the senses, inspiration and imagination.</a:t>
                      </a:r>
                      <a:endParaRPr sz="1400" b="1" dirty="0">
                        <a:solidFill>
                          <a:srgbClr val="FFFFFF"/>
                        </a:solidFill>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00B0DE"/>
                    </a:solidFill>
                  </a:tcPr>
                </a:tc>
                <a:tc hMerge="1">
                  <a:txBody>
                    <a:bodyPr/>
                    <a:lstStyle/>
                    <a:p>
                      <a:endParaRPr lang="en-US"/>
                    </a:p>
                  </a:txBody>
                  <a:tcPr/>
                </a:tc>
                <a:extLst>
                  <a:ext uri="{0D108BD9-81ED-4DB2-BD59-A6C34878D82A}">
                    <a16:rowId xmlns:a16="http://schemas.microsoft.com/office/drawing/2014/main" val="10000"/>
                  </a:ext>
                </a:extLst>
              </a:tr>
              <a:tr h="523875">
                <a:tc gridSpan="6">
                  <a:txBody>
                    <a:bodyPr/>
                    <a:lstStyle/>
                    <a:p>
                      <a:pPr marL="0" lvl="0" indent="0" algn="ctr" rtl="0">
                        <a:lnSpc>
                          <a:spcPct val="115000"/>
                        </a:lnSpc>
                        <a:spcBef>
                          <a:spcPts val="0"/>
                        </a:spcBef>
                        <a:spcAft>
                          <a:spcPts val="0"/>
                        </a:spcAft>
                        <a:buNone/>
                      </a:pPr>
                      <a:r>
                        <a:rPr lang="en-GB" sz="2800" u="none" strike="noStrike" cap="none" dirty="0">
                          <a:solidFill>
                            <a:schemeClr val="lt1"/>
                          </a:solidFill>
                        </a:rPr>
                        <a:t>Amalgamated Strands</a:t>
                      </a:r>
                      <a:r>
                        <a:rPr lang="en-GB" sz="2800" dirty="0">
                          <a:solidFill>
                            <a:srgbClr val="FFFFFF"/>
                          </a:solidFill>
                          <a:latin typeface="Calibri"/>
                          <a:ea typeface="Calibri"/>
                          <a:cs typeface="Calibri"/>
                          <a:sym typeface="Calibri"/>
                        </a:rPr>
                        <a:t>: Techniques – Communication – Context - Creating</a:t>
                      </a:r>
                      <a:endParaRPr sz="2800" dirty="0">
                        <a:solidFill>
                          <a:srgbClr val="FFFFFF"/>
                        </a:solidFill>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38100"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419100">
                <a:tc>
                  <a:txBody>
                    <a:bodyPr/>
                    <a:lstStyle/>
                    <a:p>
                      <a:pPr marL="0" lvl="0" indent="0" algn="ctr" rtl="0">
                        <a:lnSpc>
                          <a:spcPct val="115000"/>
                        </a:lnSpc>
                        <a:spcBef>
                          <a:spcPts val="0"/>
                        </a:spcBef>
                        <a:spcAft>
                          <a:spcPts val="0"/>
                        </a:spcAft>
                        <a:buClr>
                          <a:schemeClr val="dk1"/>
                        </a:buClr>
                        <a:buSzPts val="1100"/>
                        <a:buFont typeface="Arial"/>
                        <a:buNone/>
                      </a:pPr>
                      <a:r>
                        <a:rPr lang="en-GB" sz="1400" b="1" dirty="0">
                          <a:solidFill>
                            <a:schemeClr val="dk1"/>
                          </a:solidFill>
                          <a:latin typeface="Calibri"/>
                          <a:ea typeface="Calibri"/>
                          <a:cs typeface="Calibri"/>
                          <a:sym typeface="Calibri"/>
                        </a:rPr>
                        <a:t>MUSIC</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412"/>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PS1</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412"/>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PS2</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412"/>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PS3</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412"/>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PS4</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412"/>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PS5</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412"/>
                      </a:srgbClr>
                    </a:solidFill>
                  </a:tcPr>
                </a:tc>
                <a:extLst>
                  <a:ext uri="{0D108BD9-81ED-4DB2-BD59-A6C34878D82A}">
                    <a16:rowId xmlns:a16="http://schemas.microsoft.com/office/drawing/2014/main" val="10002"/>
                  </a:ext>
                </a:extLst>
              </a:tr>
              <a:tr h="1162050">
                <a:tc rowSpan="2">
                  <a:txBody>
                    <a:bodyPr/>
                    <a:lstStyle/>
                    <a:p>
                      <a:pPr marL="0" lvl="0" indent="0" algn="l" rtl="0">
                        <a:lnSpc>
                          <a:spcPct val="115000"/>
                        </a:lnSpc>
                        <a:spcBef>
                          <a:spcPts val="0"/>
                        </a:spcBef>
                        <a:spcAft>
                          <a:spcPts val="0"/>
                        </a:spcAft>
                        <a:buNone/>
                      </a:pPr>
                      <a:r>
                        <a:rPr lang="en-GB" sz="1800" b="1" dirty="0">
                          <a:latin typeface="Calibri"/>
                          <a:ea typeface="Calibri"/>
                          <a:cs typeface="Calibri"/>
                          <a:sym typeface="Calibri"/>
                        </a:rPr>
                        <a:t>Improvise </a:t>
                      </a:r>
                      <a:endParaRPr sz="18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Create a short unpitched improvisation in response to a stimulus, </a:t>
                      </a:r>
                      <a:r>
                        <a:rPr lang="en-GB" sz="900" i="1">
                          <a:latin typeface="Calibri"/>
                          <a:ea typeface="Calibri"/>
                          <a:cs typeface="Calibri"/>
                          <a:sym typeface="Calibri"/>
                        </a:rPr>
                        <a:t>e.g. call and response a rhythm.</a:t>
                      </a:r>
                      <a:endParaRPr sz="900" i="1">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Create a short, pitched improvisation in response to a stimulus (rhythm/backing track) with a growing awareness of </a:t>
                      </a:r>
                      <a:r>
                        <a:rPr lang="en-GB" sz="900" b="1">
                          <a:latin typeface="Calibri"/>
                          <a:ea typeface="Calibri"/>
                          <a:cs typeface="Calibri"/>
                          <a:sym typeface="Calibri"/>
                        </a:rPr>
                        <a:t>rhythm</a:t>
                      </a:r>
                      <a:r>
                        <a:rPr lang="en-GB" sz="900">
                          <a:latin typeface="Calibri"/>
                          <a:ea typeface="Calibri"/>
                          <a:cs typeface="Calibri"/>
                          <a:sym typeface="Calibri"/>
                        </a:rPr>
                        <a:t>, </a:t>
                      </a:r>
                      <a:r>
                        <a:rPr lang="en-GB" sz="900" b="1">
                          <a:latin typeface="Calibri"/>
                          <a:ea typeface="Calibri"/>
                          <a:cs typeface="Calibri"/>
                          <a:sym typeface="Calibri"/>
                        </a:rPr>
                        <a:t>timing</a:t>
                      </a:r>
                      <a:r>
                        <a:rPr lang="en-GB" sz="900">
                          <a:latin typeface="Calibri"/>
                          <a:ea typeface="Calibri"/>
                          <a:cs typeface="Calibri"/>
                          <a:sym typeface="Calibri"/>
                        </a:rPr>
                        <a:t> and </a:t>
                      </a:r>
                      <a:r>
                        <a:rPr lang="en-GB" sz="900" b="1">
                          <a:latin typeface="Calibri"/>
                          <a:ea typeface="Calibri"/>
                          <a:cs typeface="Calibri"/>
                          <a:sym typeface="Calibri"/>
                        </a:rPr>
                        <a:t>pitch</a:t>
                      </a:r>
                      <a:r>
                        <a:rPr lang="en-GB" sz="900">
                          <a:latin typeface="Calibri"/>
                          <a:ea typeface="Calibri"/>
                          <a:cs typeface="Calibri"/>
                          <a:sym typeface="Calibri"/>
                        </a:rPr>
                        <a:t>​.</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Improvise using accurate use of previously developed elements with improving technique and awareness (</a:t>
                      </a:r>
                      <a:r>
                        <a:rPr lang="en-GB" sz="900" b="1">
                          <a:latin typeface="Calibri"/>
                          <a:ea typeface="Calibri"/>
                          <a:cs typeface="Calibri"/>
                          <a:sym typeface="Calibri"/>
                        </a:rPr>
                        <a:t>timbre </a:t>
                      </a:r>
                      <a:r>
                        <a:rPr lang="en-GB" sz="900">
                          <a:latin typeface="Calibri"/>
                          <a:ea typeface="Calibri"/>
                          <a:cs typeface="Calibri"/>
                          <a:sym typeface="Calibri"/>
                        </a:rPr>
                        <a:t>and </a:t>
                      </a:r>
                      <a:r>
                        <a:rPr lang="en-GB" sz="900" b="1">
                          <a:latin typeface="Calibri"/>
                          <a:ea typeface="Calibri"/>
                          <a:cs typeface="Calibri"/>
                          <a:sym typeface="Calibri"/>
                        </a:rPr>
                        <a:t>structure)</a:t>
                      </a:r>
                      <a:endParaRPr sz="900" b="1">
                        <a:latin typeface="Calibri"/>
                        <a:ea typeface="Calibri"/>
                        <a:cs typeface="Calibri"/>
                        <a:sym typeface="Calibri"/>
                      </a:endParaRPr>
                    </a:p>
                    <a:p>
                      <a:pPr marL="0" lvl="0" indent="0" algn="l" rtl="0">
                        <a:lnSpc>
                          <a:spcPct val="115000"/>
                        </a:lnSpc>
                        <a:spcBef>
                          <a:spcPts val="0"/>
                        </a:spcBef>
                        <a:spcAft>
                          <a:spcPts val="0"/>
                        </a:spcAft>
                        <a:buNone/>
                      </a:pPr>
                      <a:endParaRPr sz="900"/>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Improvise using accurate use of previously developed elements with improving technique and awareness.</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Improvise using accurate use of previously developed elements and use the correct key with established technique and awareness.</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extLst>
                  <a:ext uri="{0D108BD9-81ED-4DB2-BD59-A6C34878D82A}">
                    <a16:rowId xmlns:a16="http://schemas.microsoft.com/office/drawing/2014/main" val="10003"/>
                  </a:ext>
                </a:extLst>
              </a:tr>
              <a:tr h="571550">
                <a:tc vMerge="1">
                  <a:txBody>
                    <a:bodyPr/>
                    <a:lstStyle/>
                    <a:p>
                      <a:endParaRPr lang="en-US"/>
                    </a:p>
                  </a:txBody>
                  <a:tcPr/>
                </a:tc>
                <a:tc>
                  <a:txBody>
                    <a:bodyPr/>
                    <a:lstStyle/>
                    <a:p>
                      <a:pPr marL="0" lvl="0" indent="0" algn="l" rtl="0">
                        <a:spcBef>
                          <a:spcPts val="0"/>
                        </a:spcBef>
                        <a:spcAft>
                          <a:spcPts val="0"/>
                        </a:spcAft>
                        <a:buNone/>
                      </a:pPr>
                      <a:endParaRPr sz="900" dirty="0"/>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spcBef>
                          <a:spcPts val="0"/>
                        </a:spcBef>
                        <a:spcAft>
                          <a:spcPts val="0"/>
                        </a:spcAft>
                        <a:buNone/>
                      </a:pPr>
                      <a:endParaRPr sz="900"/>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endParaRPr sz="900"/>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Justify reasons for their creations</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Justify reasons for their creations using technical vocabulary.</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extLst>
                  <a:ext uri="{0D108BD9-81ED-4DB2-BD59-A6C34878D82A}">
                    <a16:rowId xmlns:a16="http://schemas.microsoft.com/office/drawing/2014/main" val="10004"/>
                  </a:ext>
                </a:extLst>
              </a:tr>
              <a:tr h="1183400">
                <a:tc rowSpan="3">
                  <a:txBody>
                    <a:bodyPr/>
                    <a:lstStyle/>
                    <a:p>
                      <a:pPr marL="0" lvl="0" indent="0" algn="l" rtl="0">
                        <a:lnSpc>
                          <a:spcPct val="115000"/>
                        </a:lnSpc>
                        <a:spcBef>
                          <a:spcPts val="0"/>
                        </a:spcBef>
                        <a:spcAft>
                          <a:spcPts val="0"/>
                        </a:spcAft>
                        <a:buNone/>
                      </a:pPr>
                      <a:r>
                        <a:rPr lang="en-GB" sz="1800" b="1">
                          <a:latin typeface="Calibri"/>
                          <a:ea typeface="Calibri"/>
                          <a:cs typeface="Calibri"/>
                          <a:sym typeface="Calibri"/>
                        </a:rPr>
                        <a:t>Compose </a:t>
                      </a:r>
                      <a:endParaRPr sz="1800" b="1">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Create and refine a short and simple piece of music including basic musical elements such as</a:t>
                      </a:r>
                      <a:r>
                        <a:rPr lang="en-GB" sz="900" b="1" dirty="0">
                          <a:latin typeface="Calibri"/>
                          <a:ea typeface="Calibri"/>
                          <a:cs typeface="Calibri"/>
                          <a:sym typeface="Calibri"/>
                        </a:rPr>
                        <a:t> rhythm </a:t>
                      </a:r>
                      <a:r>
                        <a:rPr lang="en-GB" sz="900" dirty="0">
                          <a:latin typeface="Calibri"/>
                          <a:ea typeface="Calibri"/>
                          <a:cs typeface="Calibri"/>
                          <a:sym typeface="Calibri"/>
                        </a:rPr>
                        <a:t>and</a:t>
                      </a:r>
                      <a:r>
                        <a:rPr lang="en-GB" sz="900" b="1" dirty="0">
                          <a:latin typeface="Calibri"/>
                          <a:ea typeface="Calibri"/>
                          <a:cs typeface="Calibri"/>
                          <a:sym typeface="Calibri"/>
                        </a:rPr>
                        <a:t> dynamics.</a:t>
                      </a:r>
                      <a:endParaRPr sz="9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Create a short piece of music with a greater awareness of musical elements </a:t>
                      </a:r>
                      <a:r>
                        <a:rPr lang="en-GB" sz="900" b="1" dirty="0">
                          <a:latin typeface="Calibri"/>
                          <a:ea typeface="Calibri"/>
                          <a:cs typeface="Calibri"/>
                          <a:sym typeface="Calibri"/>
                        </a:rPr>
                        <a:t>rhythm, pitch</a:t>
                      </a:r>
                      <a:r>
                        <a:rPr lang="en-GB" sz="900" dirty="0">
                          <a:latin typeface="Calibri"/>
                          <a:ea typeface="Calibri"/>
                          <a:cs typeface="Calibri"/>
                          <a:sym typeface="Calibri"/>
                        </a:rPr>
                        <a:t> and </a:t>
                      </a:r>
                      <a:r>
                        <a:rPr lang="en-GB" sz="900" b="1" dirty="0">
                          <a:latin typeface="Calibri"/>
                          <a:ea typeface="Calibri"/>
                          <a:cs typeface="Calibri"/>
                          <a:sym typeface="Calibri"/>
                        </a:rPr>
                        <a:t>duration</a:t>
                      </a:r>
                      <a:r>
                        <a:rPr lang="en-GB" sz="900" dirty="0">
                          <a:latin typeface="Calibri"/>
                          <a:ea typeface="Calibri"/>
                          <a:cs typeface="Calibri"/>
                          <a:sym typeface="Calibri"/>
                        </a:rPr>
                        <a:t>, </a:t>
                      </a:r>
                      <a:r>
                        <a:rPr lang="en-GB" sz="900" b="1" dirty="0">
                          <a:latin typeface="Calibri"/>
                          <a:ea typeface="Calibri"/>
                          <a:cs typeface="Calibri"/>
                          <a:sym typeface="Calibri"/>
                        </a:rPr>
                        <a:t>dynamics</a:t>
                      </a:r>
                      <a:r>
                        <a:rPr lang="en-GB" sz="900" dirty="0">
                          <a:latin typeface="Calibri"/>
                          <a:ea typeface="Calibri"/>
                          <a:cs typeface="Calibri"/>
                          <a:sym typeface="Calibri"/>
                        </a:rPr>
                        <a:t>, </a:t>
                      </a:r>
                      <a:r>
                        <a:rPr lang="en-GB" sz="900" b="1" dirty="0">
                          <a:latin typeface="Calibri"/>
                          <a:ea typeface="Calibri"/>
                          <a:cs typeface="Calibri"/>
                          <a:sym typeface="Calibri"/>
                        </a:rPr>
                        <a:t>tempo</a:t>
                      </a:r>
                      <a:r>
                        <a:rPr lang="en-GB" sz="900" dirty="0">
                          <a:latin typeface="Calibri"/>
                          <a:ea typeface="Calibri"/>
                          <a:cs typeface="Calibri"/>
                          <a:sym typeface="Calibri"/>
                        </a:rPr>
                        <a:t>, </a:t>
                      </a:r>
                      <a:r>
                        <a:rPr lang="en-GB" sz="900" b="1" dirty="0">
                          <a:latin typeface="Calibri"/>
                          <a:ea typeface="Calibri"/>
                          <a:cs typeface="Calibri"/>
                          <a:sym typeface="Calibri"/>
                        </a:rPr>
                        <a:t>texture</a:t>
                      </a:r>
                      <a:r>
                        <a:rPr lang="en-GB" sz="900" dirty="0">
                          <a:latin typeface="Calibri"/>
                          <a:ea typeface="Calibri"/>
                          <a:cs typeface="Calibri"/>
                          <a:sym typeface="Calibri"/>
                        </a:rPr>
                        <a:t>. Begin to use repeating patterns in their composition.</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Create and refine a piece of music with growing confidence, using a variety of elements for a specific purpose, </a:t>
                      </a:r>
                      <a:r>
                        <a:rPr lang="en-GB" sz="900" i="1">
                          <a:latin typeface="Calibri"/>
                          <a:ea typeface="Calibri"/>
                          <a:cs typeface="Calibri"/>
                          <a:sym typeface="Calibri"/>
                        </a:rPr>
                        <a:t>e.g. film trailer/advert.</a:t>
                      </a:r>
                      <a:endParaRPr sz="900" i="1">
                        <a:latin typeface="Calibri"/>
                        <a:ea typeface="Calibri"/>
                        <a:cs typeface="Calibri"/>
                        <a:sym typeface="Calibri"/>
                      </a:endParaRPr>
                    </a:p>
                    <a:p>
                      <a:pPr marL="0" lvl="0" indent="0" algn="l" rtl="0">
                        <a:lnSpc>
                          <a:spcPct val="115000"/>
                        </a:lnSpc>
                        <a:spcBef>
                          <a:spcPts val="0"/>
                        </a:spcBef>
                        <a:spcAft>
                          <a:spcPts val="0"/>
                        </a:spcAft>
                        <a:buNone/>
                      </a:pP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Create and refine a piece of music with consideration of the music elements for a specific purpose or genre.</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Create and refine a piece of music with consideration of the music elements for a specific purpose or genre.</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extLst>
                  <a:ext uri="{0D108BD9-81ED-4DB2-BD59-A6C34878D82A}">
                    <a16:rowId xmlns:a16="http://schemas.microsoft.com/office/drawing/2014/main" val="10005"/>
                  </a:ext>
                </a:extLst>
              </a:tr>
              <a:tr h="773400">
                <a:tc vMerge="1">
                  <a:txBody>
                    <a:bodyPr/>
                    <a:lstStyle/>
                    <a:p>
                      <a:endParaRPr lang="en-US"/>
                    </a:p>
                  </a:txBody>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Compose music using simple shapes to represent the music, </a:t>
                      </a:r>
                      <a:r>
                        <a:rPr lang="en-GB" sz="900" i="1">
                          <a:latin typeface="Calibri"/>
                          <a:ea typeface="Calibri"/>
                          <a:cs typeface="Calibri"/>
                          <a:sym typeface="Calibri"/>
                        </a:rPr>
                        <a:t>e.g. drum – circle, tambourine – square.</a:t>
                      </a:r>
                      <a:endParaRPr sz="900" i="1">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Compose music  by experimenting with shapes and symbols to represent the music,</a:t>
                      </a:r>
                      <a:r>
                        <a:rPr lang="en-GB" sz="900" i="1" dirty="0">
                          <a:latin typeface="Calibri"/>
                          <a:ea typeface="Calibri"/>
                          <a:cs typeface="Calibri"/>
                          <a:sym typeface="Calibri"/>
                        </a:rPr>
                        <a:t> e.g. flower drum – circle, tambourine – tree.</a:t>
                      </a:r>
                      <a:endParaRPr sz="900" i="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Compose music using shapes and symbols to represent the music with an awareness of music notation.</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Compose music using symbols and begin to write music using notation.</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Write music using notation for others to perform.</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extLst>
                  <a:ext uri="{0D108BD9-81ED-4DB2-BD59-A6C34878D82A}">
                    <a16:rowId xmlns:a16="http://schemas.microsoft.com/office/drawing/2014/main" val="10006"/>
                  </a:ext>
                </a:extLst>
              </a:tr>
              <a:tr h="647775">
                <a:tc vMerge="1">
                  <a:txBody>
                    <a:bodyPr/>
                    <a:lstStyle/>
                    <a:p>
                      <a:endParaRPr lang="en-US"/>
                    </a:p>
                  </a:txBody>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Explore using a range of unpitched instruments.</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Explore using a range of pitched instruments and being to use online composition software, </a:t>
                      </a:r>
                      <a:r>
                        <a:rPr lang="en-GB" sz="900" i="1">
                          <a:latin typeface="Calibri"/>
                          <a:ea typeface="Calibri"/>
                          <a:cs typeface="Calibri"/>
                          <a:sym typeface="Calibri"/>
                        </a:rPr>
                        <a:t>e.g. garage band, chrome music lab</a:t>
                      </a:r>
                      <a:r>
                        <a:rPr lang="en-GB" sz="900">
                          <a:latin typeface="Calibri"/>
                          <a:ea typeface="Calibri"/>
                          <a:cs typeface="Calibri"/>
                          <a:sym typeface="Calibri"/>
                        </a:rPr>
                        <a:t>.</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Use a range of pitched instruments with increasing confidence and online composition software, </a:t>
                      </a:r>
                      <a:r>
                        <a:rPr lang="en-GB" sz="900" i="1" dirty="0">
                          <a:latin typeface="Calibri"/>
                          <a:ea typeface="Calibri"/>
                          <a:cs typeface="Calibri"/>
                          <a:sym typeface="Calibri"/>
                        </a:rPr>
                        <a:t>e.g. garage band, chrome music lab.</a:t>
                      </a:r>
                      <a:endParaRPr sz="900" i="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Use a range of pitched instruments or online composition software of their choice.</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Use a range of pitched instruments or online composition software. Justify reasons for their choices. </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extLst>
                  <a:ext uri="{0D108BD9-81ED-4DB2-BD59-A6C34878D82A}">
                    <a16:rowId xmlns:a16="http://schemas.microsoft.com/office/drawing/2014/main" val="10007"/>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 name="TextBox 1">
            <a:extLst>
              <a:ext uri="{FF2B5EF4-FFF2-40B4-BE49-F238E27FC236}">
                <a16:creationId xmlns:a16="http://schemas.microsoft.com/office/drawing/2014/main" id="{194660C6-FF9E-D8CD-4A4A-5B1FF00216AA}"/>
              </a:ext>
            </a:extLst>
          </p:cNvPr>
          <p:cNvSpPr txBox="1"/>
          <p:nvPr/>
        </p:nvSpPr>
        <p:spPr>
          <a:xfrm rot="19732340">
            <a:off x="2556164" y="1816200"/>
            <a:ext cx="7079673" cy="3154710"/>
          </a:xfrm>
          <a:prstGeom prst="rect">
            <a:avLst/>
          </a:prstGeom>
          <a:noFill/>
        </p:spPr>
        <p:txBody>
          <a:bodyPr wrap="square" rtlCol="0">
            <a:spAutoFit/>
          </a:bodyPr>
          <a:lstStyle/>
          <a:p>
            <a:r>
              <a:rPr lang="en-US" sz="19900" dirty="0">
                <a:solidFill>
                  <a:schemeClr val="bg1">
                    <a:lumMod val="85000"/>
                  </a:schemeClr>
                </a:solidFill>
              </a:rPr>
              <a:t>DRAFT</a:t>
            </a:r>
          </a:p>
        </p:txBody>
      </p:sp>
      <p:graphicFrame>
        <p:nvGraphicFramePr>
          <p:cNvPr id="204" name="Google Shape;204;g204ff8ebb48_4_401"/>
          <p:cNvGraphicFramePr/>
          <p:nvPr>
            <p:extLst>
              <p:ext uri="{D42A27DB-BD31-4B8C-83A1-F6EECF244321}">
                <p14:modId xmlns:p14="http://schemas.microsoft.com/office/powerpoint/2010/main" val="1594050899"/>
              </p:ext>
            </p:extLst>
          </p:nvPr>
        </p:nvGraphicFramePr>
        <p:xfrm>
          <a:off x="157316" y="152400"/>
          <a:ext cx="11634634" cy="5778426"/>
        </p:xfrm>
        <a:graphic>
          <a:graphicData uri="http://schemas.openxmlformats.org/drawingml/2006/table">
            <a:tbl>
              <a:tblPr>
                <a:noFill/>
              </a:tblPr>
              <a:tblGrid>
                <a:gridCol w="2052484">
                  <a:extLst>
                    <a:ext uri="{9D8B030D-6E8A-4147-A177-3AD203B41FA5}">
                      <a16:colId xmlns:a16="http://schemas.microsoft.com/office/drawing/2014/main" val="20000"/>
                    </a:ext>
                  </a:extLst>
                </a:gridCol>
                <a:gridCol w="1905000">
                  <a:extLst>
                    <a:ext uri="{9D8B030D-6E8A-4147-A177-3AD203B41FA5}">
                      <a16:colId xmlns:a16="http://schemas.microsoft.com/office/drawing/2014/main" val="20001"/>
                    </a:ext>
                  </a:extLst>
                </a:gridCol>
                <a:gridCol w="1943100">
                  <a:extLst>
                    <a:ext uri="{9D8B030D-6E8A-4147-A177-3AD203B41FA5}">
                      <a16:colId xmlns:a16="http://schemas.microsoft.com/office/drawing/2014/main" val="20002"/>
                    </a:ext>
                  </a:extLst>
                </a:gridCol>
                <a:gridCol w="1952625">
                  <a:extLst>
                    <a:ext uri="{9D8B030D-6E8A-4147-A177-3AD203B41FA5}">
                      <a16:colId xmlns:a16="http://schemas.microsoft.com/office/drawing/2014/main" val="20003"/>
                    </a:ext>
                  </a:extLst>
                </a:gridCol>
                <a:gridCol w="1885950">
                  <a:extLst>
                    <a:ext uri="{9D8B030D-6E8A-4147-A177-3AD203B41FA5}">
                      <a16:colId xmlns:a16="http://schemas.microsoft.com/office/drawing/2014/main" val="20004"/>
                    </a:ext>
                  </a:extLst>
                </a:gridCol>
                <a:gridCol w="1895475">
                  <a:extLst>
                    <a:ext uri="{9D8B030D-6E8A-4147-A177-3AD203B41FA5}">
                      <a16:colId xmlns:a16="http://schemas.microsoft.com/office/drawing/2014/main" val="20005"/>
                    </a:ext>
                  </a:extLst>
                </a:gridCol>
              </a:tblGrid>
              <a:tr h="942975">
                <a:tc gridSpan="2">
                  <a:txBody>
                    <a:bodyPr/>
                    <a:lstStyle/>
                    <a:p>
                      <a:pPr marL="0" lvl="0" indent="0" algn="l" rtl="0">
                        <a:lnSpc>
                          <a:spcPct val="115000"/>
                        </a:lnSpc>
                        <a:spcBef>
                          <a:spcPts val="0"/>
                        </a:spcBef>
                        <a:spcAft>
                          <a:spcPts val="0"/>
                        </a:spcAft>
                        <a:buNone/>
                      </a:pPr>
                      <a:r>
                        <a:rPr lang="en-GB" sz="1400" b="1" dirty="0">
                          <a:solidFill>
                            <a:srgbClr val="FFFFFF"/>
                          </a:solidFill>
                          <a:latin typeface="Calibri"/>
                          <a:ea typeface="Calibri"/>
                          <a:cs typeface="Calibri"/>
                          <a:sym typeface="Calibri"/>
                        </a:rPr>
                        <a:t>Exploring the expressive arts is essential to developing artistic skills and knowledge and it enables learners to become curious and creative individuals.</a:t>
                      </a:r>
                      <a:endParaRPr sz="1400" b="1" dirty="0">
                        <a:solidFill>
                          <a:srgbClr val="FFFFFF"/>
                        </a:solidFill>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00B0DE"/>
                    </a:solidFill>
                  </a:tcPr>
                </a:tc>
                <a:tc hMerge="1">
                  <a:txBody>
                    <a:bodyPr/>
                    <a:lstStyle/>
                    <a:p>
                      <a:endParaRPr lang="en-US"/>
                    </a:p>
                  </a:txBody>
                  <a:tcPr/>
                </a:tc>
                <a:tc gridSpan="2">
                  <a:txBody>
                    <a:bodyPr/>
                    <a:lstStyle/>
                    <a:p>
                      <a:pPr marL="0" lvl="0" indent="0" algn="l" rtl="0">
                        <a:lnSpc>
                          <a:spcPct val="115000"/>
                        </a:lnSpc>
                        <a:spcBef>
                          <a:spcPts val="0"/>
                        </a:spcBef>
                        <a:spcAft>
                          <a:spcPts val="0"/>
                        </a:spcAft>
                        <a:buNone/>
                      </a:pPr>
                      <a:r>
                        <a:rPr lang="en-GB" sz="1400" b="1" dirty="0">
                          <a:solidFill>
                            <a:srgbClr val="FFFFFF"/>
                          </a:solidFill>
                          <a:latin typeface="Calibri"/>
                          <a:ea typeface="Calibri"/>
                          <a:cs typeface="Calibri"/>
                          <a:sym typeface="Calibri"/>
                        </a:rPr>
                        <a:t>Responding and reflecting, both as artist and audience, is a fundamental part of learning in the expressive arts.</a:t>
                      </a:r>
                      <a:endParaRPr sz="1400" b="1" dirty="0">
                        <a:solidFill>
                          <a:srgbClr val="FFFFFF"/>
                        </a:solidFill>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00B0DE"/>
                    </a:solidFill>
                  </a:tcPr>
                </a:tc>
                <a:tc hMerge="1">
                  <a:txBody>
                    <a:bodyPr/>
                    <a:lstStyle/>
                    <a:p>
                      <a:endParaRPr lang="en-US"/>
                    </a:p>
                  </a:txBody>
                  <a:tcPr/>
                </a:tc>
                <a:tc gridSpan="2">
                  <a:txBody>
                    <a:bodyPr/>
                    <a:lstStyle/>
                    <a:p>
                      <a:pPr marL="0" lvl="0" indent="0" algn="l" rtl="0">
                        <a:lnSpc>
                          <a:spcPct val="115000"/>
                        </a:lnSpc>
                        <a:spcBef>
                          <a:spcPts val="0"/>
                        </a:spcBef>
                        <a:spcAft>
                          <a:spcPts val="0"/>
                        </a:spcAft>
                        <a:buNone/>
                      </a:pPr>
                      <a:r>
                        <a:rPr lang="en-GB" sz="1400" b="1" dirty="0">
                          <a:solidFill>
                            <a:srgbClr val="FFFFFF"/>
                          </a:solidFill>
                          <a:latin typeface="Calibri"/>
                          <a:ea typeface="Calibri"/>
                          <a:cs typeface="Calibri"/>
                          <a:sym typeface="Calibri"/>
                        </a:rPr>
                        <a:t>Creating combines skills and knowledge, drawing on the senses, inspiration and imagination.</a:t>
                      </a:r>
                      <a:endParaRPr sz="1400" b="1" dirty="0">
                        <a:solidFill>
                          <a:srgbClr val="FFFFFF"/>
                        </a:solidFill>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00B0DE"/>
                    </a:solidFill>
                  </a:tcPr>
                </a:tc>
                <a:tc hMerge="1">
                  <a:txBody>
                    <a:bodyPr/>
                    <a:lstStyle/>
                    <a:p>
                      <a:endParaRPr lang="en-US"/>
                    </a:p>
                  </a:txBody>
                  <a:tcPr/>
                </a:tc>
                <a:extLst>
                  <a:ext uri="{0D108BD9-81ED-4DB2-BD59-A6C34878D82A}">
                    <a16:rowId xmlns:a16="http://schemas.microsoft.com/office/drawing/2014/main" val="10000"/>
                  </a:ext>
                </a:extLst>
              </a:tr>
              <a:tr h="523875">
                <a:tc gridSpan="6">
                  <a:txBody>
                    <a:bodyPr/>
                    <a:lstStyle/>
                    <a:p>
                      <a:pPr marL="0" lvl="0" indent="0" algn="ctr" rtl="0">
                        <a:lnSpc>
                          <a:spcPct val="115000"/>
                        </a:lnSpc>
                        <a:spcBef>
                          <a:spcPts val="0"/>
                        </a:spcBef>
                        <a:spcAft>
                          <a:spcPts val="0"/>
                        </a:spcAft>
                        <a:buNone/>
                      </a:pPr>
                      <a:r>
                        <a:rPr lang="en-GB" sz="2800" u="none" strike="noStrike" cap="none" dirty="0">
                          <a:solidFill>
                            <a:schemeClr val="lt1"/>
                          </a:solidFill>
                        </a:rPr>
                        <a:t>Amalgamated Strands</a:t>
                      </a:r>
                      <a:r>
                        <a:rPr lang="en-GB" sz="2800" dirty="0">
                          <a:solidFill>
                            <a:srgbClr val="FFFFFF"/>
                          </a:solidFill>
                          <a:latin typeface="Calibri"/>
                          <a:ea typeface="Calibri"/>
                          <a:cs typeface="Calibri"/>
                          <a:sym typeface="Calibri"/>
                        </a:rPr>
                        <a:t>: Techniques – Communication – Context - Creating</a:t>
                      </a:r>
                      <a:endParaRPr sz="2800" dirty="0">
                        <a:solidFill>
                          <a:srgbClr val="FFFFFF"/>
                        </a:solidFill>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38100"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419100">
                <a:tc>
                  <a:txBody>
                    <a:bodyPr/>
                    <a:lstStyle/>
                    <a:p>
                      <a:pPr marL="0" lvl="0" indent="0" algn="ctr" rtl="0">
                        <a:lnSpc>
                          <a:spcPct val="115000"/>
                        </a:lnSpc>
                        <a:spcBef>
                          <a:spcPts val="0"/>
                        </a:spcBef>
                        <a:spcAft>
                          <a:spcPts val="0"/>
                        </a:spcAft>
                        <a:buClr>
                          <a:schemeClr val="dk1"/>
                        </a:buClr>
                        <a:buSzPts val="1100"/>
                        <a:buFont typeface="Arial"/>
                        <a:buNone/>
                      </a:pPr>
                      <a:r>
                        <a:rPr lang="en-GB" sz="1400" b="1" dirty="0">
                          <a:solidFill>
                            <a:schemeClr val="dk1"/>
                          </a:solidFill>
                          <a:latin typeface="Calibri"/>
                          <a:ea typeface="Calibri"/>
                          <a:cs typeface="Calibri"/>
                          <a:sym typeface="Calibri"/>
                        </a:rPr>
                        <a:t>MUSIC</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804"/>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PS1</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804"/>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PS2</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804"/>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PS3</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804"/>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PS4</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804"/>
                      </a:srgbClr>
                    </a:solidFill>
                  </a:tcPr>
                </a:tc>
                <a:tc>
                  <a:txBody>
                    <a:bodyPr/>
                    <a:lstStyle/>
                    <a:p>
                      <a:pPr marL="0" lvl="0" indent="0" algn="ctr" rtl="0">
                        <a:lnSpc>
                          <a:spcPct val="115000"/>
                        </a:lnSpc>
                        <a:spcBef>
                          <a:spcPts val="0"/>
                        </a:spcBef>
                        <a:spcAft>
                          <a:spcPts val="0"/>
                        </a:spcAft>
                        <a:buNone/>
                      </a:pPr>
                      <a:r>
                        <a:rPr lang="en-GB" sz="1400" b="1" dirty="0">
                          <a:latin typeface="Calibri"/>
                          <a:ea typeface="Calibri"/>
                          <a:cs typeface="Calibri"/>
                          <a:sym typeface="Calibri"/>
                        </a:rPr>
                        <a:t>PS5</a:t>
                      </a:r>
                      <a:endParaRPr sz="1400" b="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69804"/>
                      </a:srgbClr>
                    </a:solidFill>
                  </a:tcPr>
                </a:tc>
                <a:extLst>
                  <a:ext uri="{0D108BD9-81ED-4DB2-BD59-A6C34878D82A}">
                    <a16:rowId xmlns:a16="http://schemas.microsoft.com/office/drawing/2014/main" val="10002"/>
                  </a:ext>
                </a:extLst>
              </a:tr>
              <a:tr h="852825">
                <a:tc>
                  <a:txBody>
                    <a:bodyPr/>
                    <a:lstStyle/>
                    <a:p>
                      <a:pPr marL="0" lvl="0" indent="0" algn="l" rtl="0">
                        <a:lnSpc>
                          <a:spcPct val="115000"/>
                        </a:lnSpc>
                        <a:spcBef>
                          <a:spcPts val="0"/>
                        </a:spcBef>
                        <a:spcAft>
                          <a:spcPts val="0"/>
                        </a:spcAft>
                        <a:buClr>
                          <a:schemeClr val="dk1"/>
                        </a:buClr>
                        <a:buSzPts val="1100"/>
                        <a:buFont typeface="Arial"/>
                        <a:buNone/>
                      </a:pPr>
                      <a:r>
                        <a:rPr lang="en-GB" sz="1800" b="1" dirty="0">
                          <a:solidFill>
                            <a:schemeClr val="dk1"/>
                          </a:solidFill>
                          <a:latin typeface="Calibri"/>
                          <a:ea typeface="Calibri"/>
                          <a:cs typeface="Calibri"/>
                          <a:sym typeface="Calibri"/>
                        </a:rPr>
                        <a:t>Compose </a:t>
                      </a:r>
                      <a:endParaRPr sz="1800" dirty="0"/>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spcBef>
                          <a:spcPts val="0"/>
                        </a:spcBef>
                        <a:spcAft>
                          <a:spcPts val="0"/>
                        </a:spcAft>
                        <a:buNone/>
                      </a:pPr>
                      <a:endParaRPr sz="900" dirty="0"/>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Develop the use of structure </a:t>
                      </a:r>
                      <a:r>
                        <a:rPr lang="en-GB" sz="900" i="1">
                          <a:latin typeface="Calibri"/>
                          <a:ea typeface="Calibri"/>
                          <a:cs typeface="Calibri"/>
                          <a:sym typeface="Calibri"/>
                        </a:rPr>
                        <a:t>e.g. beginning, middle, end</a:t>
                      </a:r>
                      <a:r>
                        <a:rPr lang="en-GB" sz="900">
                          <a:latin typeface="Calibri"/>
                          <a:ea typeface="Calibri"/>
                          <a:cs typeface="Calibri"/>
                          <a:sym typeface="Calibri"/>
                        </a:rPr>
                        <a:t>, and incorporate repeating patterns.</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Develop the structure of their music by arranging parts or sections.</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Develop the structure of their music by arranging parts or sections considering a range of themes, variations and patterns.</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Develop the structure of their music by arranging parts or sections considering a range of themes, variations and patterns for a particular genre.</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extLst>
                  <a:ext uri="{0D108BD9-81ED-4DB2-BD59-A6C34878D82A}">
                    <a16:rowId xmlns:a16="http://schemas.microsoft.com/office/drawing/2014/main" val="10003"/>
                  </a:ext>
                </a:extLst>
              </a:tr>
              <a:tr h="997450">
                <a:tc rowSpan="3">
                  <a:txBody>
                    <a:bodyPr/>
                    <a:lstStyle/>
                    <a:p>
                      <a:pPr marL="0" lvl="0" indent="0" algn="l" rtl="0">
                        <a:lnSpc>
                          <a:spcPct val="115000"/>
                        </a:lnSpc>
                        <a:spcBef>
                          <a:spcPts val="0"/>
                        </a:spcBef>
                        <a:spcAft>
                          <a:spcPts val="0"/>
                        </a:spcAft>
                        <a:buNone/>
                      </a:pPr>
                      <a:r>
                        <a:rPr lang="en-GB" sz="1800" b="1">
                          <a:latin typeface="Calibri"/>
                          <a:ea typeface="Calibri"/>
                          <a:cs typeface="Calibri"/>
                          <a:sym typeface="Calibri"/>
                        </a:rPr>
                        <a:t>Listening</a:t>
                      </a:r>
                      <a:endParaRPr sz="1800" b="1">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Listen to music and identify the use of simple elements, </a:t>
                      </a:r>
                      <a:r>
                        <a:rPr lang="en-GB" sz="900" i="1" dirty="0">
                          <a:latin typeface="Calibri"/>
                          <a:ea typeface="Calibri"/>
                          <a:cs typeface="Calibri"/>
                          <a:sym typeface="Calibri"/>
                        </a:rPr>
                        <a:t>e.g. </a:t>
                      </a:r>
                      <a:r>
                        <a:rPr lang="en-GB" sz="900" b="1" i="1" dirty="0">
                          <a:latin typeface="Calibri"/>
                          <a:ea typeface="Calibri"/>
                          <a:cs typeface="Calibri"/>
                          <a:sym typeface="Calibri"/>
                        </a:rPr>
                        <a:t>rhythm</a:t>
                      </a:r>
                      <a:r>
                        <a:rPr lang="en-GB" sz="900" i="1" dirty="0">
                          <a:latin typeface="Calibri"/>
                          <a:ea typeface="Calibri"/>
                          <a:cs typeface="Calibri"/>
                          <a:sym typeface="Calibri"/>
                        </a:rPr>
                        <a:t> - Is is fast or slow? </a:t>
                      </a:r>
                      <a:r>
                        <a:rPr lang="en-GB" sz="900" b="1" i="1" dirty="0">
                          <a:latin typeface="Calibri"/>
                          <a:ea typeface="Calibri"/>
                          <a:cs typeface="Calibri"/>
                          <a:sym typeface="Calibri"/>
                        </a:rPr>
                        <a:t>dynamics</a:t>
                      </a:r>
                      <a:r>
                        <a:rPr lang="en-GB" sz="900" i="1" dirty="0">
                          <a:latin typeface="Calibri"/>
                          <a:ea typeface="Calibri"/>
                          <a:cs typeface="Calibri"/>
                          <a:sym typeface="Calibri"/>
                        </a:rPr>
                        <a:t> - loud or quiet?.</a:t>
                      </a:r>
                      <a:endParaRPr sz="900" i="1"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Listen to music to deepen knowledge of musical elements, </a:t>
                      </a:r>
                      <a:r>
                        <a:rPr lang="en-GB" sz="900" i="1">
                          <a:latin typeface="Calibri"/>
                          <a:ea typeface="Calibri"/>
                          <a:cs typeface="Calibri"/>
                          <a:sym typeface="Calibri"/>
                        </a:rPr>
                        <a:t>e.g. What instruments are making the sounds? How many instruments?</a:t>
                      </a:r>
                      <a:r>
                        <a:rPr lang="en-GB" sz="900">
                          <a:latin typeface="Calibri"/>
                          <a:ea typeface="Calibri"/>
                          <a:cs typeface="Calibri"/>
                          <a:sym typeface="Calibri"/>
                        </a:rPr>
                        <a:t>​</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Listen to music to secure knowledge and understanding of musical elements. Developing awareness of what the music is supposed to convey/describe.</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Identify what instruments are being used and use basic musical terminology to discuss how the music is being played.</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a:latin typeface="Calibri"/>
                          <a:ea typeface="Calibri"/>
                          <a:cs typeface="Calibri"/>
                          <a:sym typeface="Calibri"/>
                        </a:rPr>
                        <a:t>Using advanced musical terminology to describe how the instruments are being played, </a:t>
                      </a:r>
                      <a:r>
                        <a:rPr lang="en-GB" sz="900" i="1">
                          <a:latin typeface="Calibri"/>
                          <a:ea typeface="Calibri"/>
                          <a:cs typeface="Calibri"/>
                          <a:sym typeface="Calibri"/>
                        </a:rPr>
                        <a:t>e.g </a:t>
                      </a:r>
                      <a:r>
                        <a:rPr lang="en-GB" sz="900" b="1" i="1">
                          <a:latin typeface="Calibri"/>
                          <a:ea typeface="Calibri"/>
                          <a:cs typeface="Calibri"/>
                          <a:sym typeface="Calibri"/>
                        </a:rPr>
                        <a:t>pizzicato</a:t>
                      </a:r>
                      <a:r>
                        <a:rPr lang="en-GB" sz="900">
                          <a:latin typeface="Calibri"/>
                          <a:ea typeface="Calibri"/>
                          <a:cs typeface="Calibri"/>
                          <a:sym typeface="Calibri"/>
                        </a:rPr>
                        <a:t>, and identify the musical key and the time signature.</a:t>
                      </a:r>
                      <a:endParaRPr sz="90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extLst>
                  <a:ext uri="{0D108BD9-81ED-4DB2-BD59-A6C34878D82A}">
                    <a16:rowId xmlns:a16="http://schemas.microsoft.com/office/drawing/2014/main" val="10004"/>
                  </a:ext>
                </a:extLst>
              </a:tr>
              <a:tr h="938275">
                <a:tc vMerge="1">
                  <a:txBody>
                    <a:bodyPr/>
                    <a:lstStyle/>
                    <a:p>
                      <a:endParaRPr lang="en-US"/>
                    </a:p>
                  </a:txBody>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Listen to a variety of musical styles/genre, </a:t>
                      </a:r>
                      <a:r>
                        <a:rPr lang="en-GB" sz="900" i="1" dirty="0">
                          <a:latin typeface="Calibri"/>
                          <a:ea typeface="Calibri"/>
                          <a:cs typeface="Calibri"/>
                          <a:sym typeface="Calibri"/>
                        </a:rPr>
                        <a:t>e.g. pop, rock</a:t>
                      </a:r>
                      <a:r>
                        <a:rPr lang="en-GB" sz="900" dirty="0">
                          <a:latin typeface="Calibri"/>
                          <a:ea typeface="Calibri"/>
                          <a:cs typeface="Calibri"/>
                          <a:sym typeface="Calibri"/>
                        </a:rPr>
                        <a:t>, and have an awareness of the unique musical characteristics, </a:t>
                      </a:r>
                      <a:r>
                        <a:rPr lang="en-GB" sz="900" i="1" dirty="0">
                          <a:latin typeface="Calibri"/>
                          <a:ea typeface="Calibri"/>
                          <a:cs typeface="Calibri"/>
                          <a:sym typeface="Calibri"/>
                        </a:rPr>
                        <a:t>e.g. fast/slow, short/long, loud/quiet</a:t>
                      </a:r>
                      <a:r>
                        <a:rPr lang="en-GB" sz="900" dirty="0">
                          <a:latin typeface="Calibri"/>
                          <a:ea typeface="Calibri"/>
                          <a:cs typeface="Calibri"/>
                          <a:sym typeface="Calibri"/>
                        </a:rPr>
                        <a:t>.</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Compare two different musical styles/genres and identify features using musical elements and share opinions about the music.</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Compare a variety of musical styles, identify defining features and differences,  </a:t>
                      </a:r>
                      <a:r>
                        <a:rPr lang="en-GB" sz="900" i="1" dirty="0">
                          <a:latin typeface="Calibri"/>
                          <a:ea typeface="Calibri"/>
                          <a:cs typeface="Calibri"/>
                          <a:sym typeface="Calibri"/>
                        </a:rPr>
                        <a:t>e.g. elements, instruments, style</a:t>
                      </a:r>
                      <a:r>
                        <a:rPr lang="en-GB" sz="900" dirty="0">
                          <a:latin typeface="Calibri"/>
                          <a:ea typeface="Calibri"/>
                          <a:cs typeface="Calibri"/>
                          <a:sym typeface="Calibri"/>
                        </a:rPr>
                        <a:t>.</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Identify the genre being played by considering the style and instrument choice.</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Identify the genre being played by considering the style and instrument choice and compare.</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392"/>
                      </a:srgbClr>
                    </a:solidFill>
                  </a:tcPr>
                </a:tc>
                <a:extLst>
                  <a:ext uri="{0D108BD9-81ED-4DB2-BD59-A6C34878D82A}">
                    <a16:rowId xmlns:a16="http://schemas.microsoft.com/office/drawing/2014/main" val="10005"/>
                  </a:ext>
                </a:extLst>
              </a:tr>
              <a:tr h="940975">
                <a:tc vMerge="1">
                  <a:txBody>
                    <a:bodyPr/>
                    <a:lstStyle/>
                    <a:p>
                      <a:endParaRPr lang="en-US"/>
                    </a:p>
                  </a:txBody>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Discuss how the piece of music makes them feel.</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Identify whether the music is happy or sad and create a piece of art in response to the piece of music, </a:t>
                      </a:r>
                      <a:r>
                        <a:rPr lang="en-GB" sz="900" i="1" dirty="0">
                          <a:latin typeface="Calibri"/>
                          <a:ea typeface="Calibri"/>
                          <a:cs typeface="Calibri"/>
                          <a:sym typeface="Calibri"/>
                        </a:rPr>
                        <a:t>e.g. emotion music map</a:t>
                      </a:r>
                      <a:r>
                        <a:rPr lang="en-GB" sz="900" dirty="0">
                          <a:latin typeface="Calibri"/>
                          <a:ea typeface="Calibri"/>
                          <a:cs typeface="Calibri"/>
                          <a:sym typeface="Calibri"/>
                        </a:rPr>
                        <a:t>.</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Identify whether the music is happy using terminology </a:t>
                      </a:r>
                      <a:r>
                        <a:rPr lang="en-GB" sz="900" b="1" dirty="0">
                          <a:latin typeface="Calibri"/>
                          <a:ea typeface="Calibri"/>
                          <a:cs typeface="Calibri"/>
                          <a:sym typeface="Calibri"/>
                        </a:rPr>
                        <a:t>major</a:t>
                      </a:r>
                      <a:r>
                        <a:rPr lang="en-GB" sz="900" dirty="0">
                          <a:latin typeface="Calibri"/>
                          <a:ea typeface="Calibri"/>
                          <a:cs typeface="Calibri"/>
                          <a:sym typeface="Calibri"/>
                        </a:rPr>
                        <a:t> (happy) or </a:t>
                      </a:r>
                      <a:r>
                        <a:rPr lang="en-GB" sz="900" b="1" dirty="0">
                          <a:latin typeface="Calibri"/>
                          <a:ea typeface="Calibri"/>
                          <a:cs typeface="Calibri"/>
                          <a:sym typeface="Calibri"/>
                        </a:rPr>
                        <a:t>minor </a:t>
                      </a:r>
                      <a:r>
                        <a:rPr lang="en-GB" sz="900" dirty="0">
                          <a:latin typeface="Calibri"/>
                          <a:ea typeface="Calibri"/>
                          <a:cs typeface="Calibri"/>
                          <a:sym typeface="Calibri"/>
                        </a:rPr>
                        <a:t>(sad) and create a piece of art or writing in response to the piece of music, </a:t>
                      </a:r>
                      <a:r>
                        <a:rPr lang="en-GB" sz="900" i="1" dirty="0">
                          <a:latin typeface="Calibri"/>
                          <a:ea typeface="Calibri"/>
                          <a:cs typeface="Calibri"/>
                          <a:sym typeface="Calibri"/>
                        </a:rPr>
                        <a:t>e.g. emotion music map</a:t>
                      </a:r>
                      <a:r>
                        <a:rPr lang="en-GB" sz="900" dirty="0">
                          <a:latin typeface="Calibri"/>
                          <a:ea typeface="Calibri"/>
                          <a:cs typeface="Calibri"/>
                          <a:sym typeface="Calibri"/>
                        </a:rPr>
                        <a:t>.</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Identify whether the music is major or minor and create a response to the music.</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tc>
                  <a:txBody>
                    <a:bodyPr/>
                    <a:lstStyle/>
                    <a:p>
                      <a:pPr marL="0" lvl="0" indent="0" algn="l" rtl="0">
                        <a:lnSpc>
                          <a:spcPct val="115000"/>
                        </a:lnSpc>
                        <a:spcBef>
                          <a:spcPts val="0"/>
                        </a:spcBef>
                        <a:spcAft>
                          <a:spcPts val="0"/>
                        </a:spcAft>
                        <a:buNone/>
                      </a:pPr>
                      <a:r>
                        <a:rPr lang="en-GB" sz="900" dirty="0">
                          <a:latin typeface="Calibri"/>
                          <a:ea typeface="Calibri"/>
                          <a:cs typeface="Calibri"/>
                          <a:sym typeface="Calibri"/>
                        </a:rPr>
                        <a:t>Identify whether the music is major or minor and create a piece of music in response to what they have used </a:t>
                      </a:r>
                      <a:r>
                        <a:rPr lang="en-GB" sz="900" i="1" dirty="0">
                          <a:latin typeface="Calibri"/>
                          <a:ea typeface="Calibri"/>
                          <a:cs typeface="Calibri"/>
                          <a:sym typeface="Calibri"/>
                        </a:rPr>
                        <a:t>e.g. similar theme, key or style</a:t>
                      </a:r>
                      <a:r>
                        <a:rPr lang="en-GB" sz="900" dirty="0">
                          <a:latin typeface="Calibri"/>
                          <a:ea typeface="Calibri"/>
                          <a:cs typeface="Calibri"/>
                          <a:sym typeface="Calibri"/>
                        </a:rPr>
                        <a:t>.</a:t>
                      </a:r>
                      <a:endParaRPr sz="900" dirty="0">
                        <a:latin typeface="Calibri"/>
                        <a:ea typeface="Calibri"/>
                        <a:cs typeface="Calibri"/>
                        <a:sym typeface="Calibri"/>
                      </a:endParaRPr>
                    </a:p>
                  </a:txBody>
                  <a:tcPr marL="91450" marR="91450" marT="45725" marB="45725">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B0DE">
                        <a:alpha val="20000"/>
                      </a:srgbClr>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graphicFrame>
        <p:nvGraphicFramePr>
          <p:cNvPr id="94" name="Google Shape;94;p1"/>
          <p:cNvGraphicFramePr/>
          <p:nvPr/>
        </p:nvGraphicFramePr>
        <p:xfrm>
          <a:off x="292652" y="149085"/>
          <a:ext cx="11634300" cy="6210633"/>
        </p:xfrm>
        <a:graphic>
          <a:graphicData uri="http://schemas.openxmlformats.org/drawingml/2006/table">
            <a:tbl>
              <a:tblPr firstRow="1" bandRow="1">
                <a:noFill/>
              </a:tblPr>
              <a:tblGrid>
                <a:gridCol w="2326860">
                  <a:extLst>
                    <a:ext uri="{9D8B030D-6E8A-4147-A177-3AD203B41FA5}">
                      <a16:colId xmlns:a16="http://schemas.microsoft.com/office/drawing/2014/main" val="20000"/>
                    </a:ext>
                  </a:extLst>
                </a:gridCol>
                <a:gridCol w="1551240">
                  <a:extLst>
                    <a:ext uri="{9D8B030D-6E8A-4147-A177-3AD203B41FA5}">
                      <a16:colId xmlns:a16="http://schemas.microsoft.com/office/drawing/2014/main" val="3803184443"/>
                    </a:ext>
                  </a:extLst>
                </a:gridCol>
                <a:gridCol w="775620">
                  <a:extLst>
                    <a:ext uri="{9D8B030D-6E8A-4147-A177-3AD203B41FA5}">
                      <a16:colId xmlns:a16="http://schemas.microsoft.com/office/drawing/2014/main" val="20002"/>
                    </a:ext>
                  </a:extLst>
                </a:gridCol>
                <a:gridCol w="2326860">
                  <a:extLst>
                    <a:ext uri="{9D8B030D-6E8A-4147-A177-3AD203B41FA5}">
                      <a16:colId xmlns:a16="http://schemas.microsoft.com/office/drawing/2014/main" val="1620431172"/>
                    </a:ext>
                  </a:extLst>
                </a:gridCol>
                <a:gridCol w="775620">
                  <a:extLst>
                    <a:ext uri="{9D8B030D-6E8A-4147-A177-3AD203B41FA5}">
                      <a16:colId xmlns:a16="http://schemas.microsoft.com/office/drawing/2014/main" val="2656220099"/>
                    </a:ext>
                  </a:extLst>
                </a:gridCol>
                <a:gridCol w="1551240">
                  <a:extLst>
                    <a:ext uri="{9D8B030D-6E8A-4147-A177-3AD203B41FA5}">
                      <a16:colId xmlns:a16="http://schemas.microsoft.com/office/drawing/2014/main" val="20004"/>
                    </a:ext>
                  </a:extLst>
                </a:gridCol>
                <a:gridCol w="2326860">
                  <a:extLst>
                    <a:ext uri="{9D8B030D-6E8A-4147-A177-3AD203B41FA5}">
                      <a16:colId xmlns:a16="http://schemas.microsoft.com/office/drawing/2014/main" val="571331922"/>
                    </a:ext>
                  </a:extLst>
                </a:gridCol>
              </a:tblGrid>
              <a:tr h="690700">
                <a:tc gridSpan="2">
                  <a:txBody>
                    <a:bodyPr/>
                    <a:lstStyle/>
                    <a:p>
                      <a:pPr marL="0" marR="0" lvl="0" indent="0" algn="ctr" rtl="0">
                        <a:lnSpc>
                          <a:spcPct val="100000"/>
                        </a:lnSpc>
                        <a:spcBef>
                          <a:spcPts val="0"/>
                        </a:spcBef>
                        <a:spcAft>
                          <a:spcPts val="0"/>
                        </a:spcAft>
                        <a:buClr>
                          <a:schemeClr val="dk1"/>
                        </a:buClr>
                        <a:buSzPts val="1200"/>
                        <a:buFont typeface="Calibri"/>
                        <a:buNone/>
                      </a:pPr>
                      <a:r>
                        <a:rPr lang="en-GB" sz="1400" u="none" strike="noStrike" cap="none" dirty="0">
                          <a:solidFill>
                            <a:schemeClr val="bg1"/>
                          </a:solidFill>
                          <a:latin typeface="+mn-lt"/>
                        </a:rPr>
                        <a:t>Exploring the expressive arts is essential to developing artistic skills and knowledge and it enables learners to become curious and creative individuals.</a:t>
                      </a:r>
                      <a:endParaRPr sz="1400" u="none" strike="noStrike" cap="none" dirty="0">
                        <a:solidFill>
                          <a:schemeClr val="bg1"/>
                        </a:solidFill>
                        <a:latin typeface="+mn-lt"/>
                        <a:ea typeface="Arial"/>
                        <a:cs typeface="Arial"/>
                        <a:sym typeface="Arial"/>
                      </a:endParaRPr>
                    </a:p>
                  </a:txBody>
                  <a:tcPr marL="91450" marR="91450" marT="45725" marB="45725">
                    <a:solidFill>
                      <a:srgbClr val="00B0DE"/>
                    </a:solidFill>
                  </a:tcPr>
                </a:tc>
                <a:tc hMerge="1">
                  <a:txBody>
                    <a:bodyPr/>
                    <a:lstStyle/>
                    <a:p>
                      <a:endParaRPr lang="en-US"/>
                    </a:p>
                  </a:txBody>
                  <a:tcPr/>
                </a:tc>
                <a:tc gridSpan="3">
                  <a:txBody>
                    <a:bodyPr/>
                    <a:lstStyle/>
                    <a:p>
                      <a:pPr marL="0" marR="0" lvl="0" indent="0" algn="ctr" rtl="0">
                        <a:lnSpc>
                          <a:spcPct val="100000"/>
                        </a:lnSpc>
                        <a:spcBef>
                          <a:spcPts val="0"/>
                        </a:spcBef>
                        <a:spcAft>
                          <a:spcPts val="0"/>
                        </a:spcAft>
                        <a:buClr>
                          <a:schemeClr val="lt1"/>
                        </a:buClr>
                        <a:buSzPts val="1200"/>
                        <a:buFont typeface="Calibri"/>
                        <a:buNone/>
                      </a:pPr>
                      <a:r>
                        <a:rPr lang="en-GB" sz="1400" u="none" strike="noStrike" cap="none" dirty="0">
                          <a:solidFill>
                            <a:schemeClr val="lt1"/>
                          </a:solidFill>
                          <a:latin typeface="+mn-lt"/>
                        </a:rPr>
                        <a:t>Responding and reflecting, both as artist and audience, is a fundamental part of learning in the expressive arts.</a:t>
                      </a:r>
                      <a:endParaRPr sz="1400" u="none" strike="noStrike" cap="none" dirty="0">
                        <a:solidFill>
                          <a:schemeClr val="lt1"/>
                        </a:solidFill>
                        <a:latin typeface="+mn-lt"/>
                        <a:ea typeface="Arial"/>
                        <a:cs typeface="Arial"/>
                        <a:sym typeface="Arial"/>
                      </a:endParaRPr>
                    </a:p>
                    <a:p>
                      <a:pPr marL="0" marR="0" lvl="0" indent="0" algn="ctr" rtl="0">
                        <a:lnSpc>
                          <a:spcPct val="100000"/>
                        </a:lnSpc>
                        <a:spcBef>
                          <a:spcPts val="0"/>
                        </a:spcBef>
                        <a:spcAft>
                          <a:spcPts val="0"/>
                        </a:spcAft>
                        <a:buClr>
                          <a:schemeClr val="dk1"/>
                        </a:buClr>
                        <a:buSzPts val="1200"/>
                        <a:buFont typeface="Calibri"/>
                        <a:buNone/>
                      </a:pPr>
                      <a:endParaRPr sz="1400" u="none" strike="noStrike" cap="none" dirty="0">
                        <a:latin typeface="+mn-lt"/>
                        <a:ea typeface="Arial"/>
                        <a:cs typeface="Arial"/>
                        <a:sym typeface="Arial"/>
                      </a:endParaRPr>
                    </a:p>
                  </a:txBody>
                  <a:tcPr marL="91450" marR="91450" marT="45725" marB="45725">
                    <a:solidFill>
                      <a:srgbClr val="00B0DE"/>
                    </a:solidFill>
                  </a:tcPr>
                </a:tc>
                <a:tc hMerge="1">
                  <a:txBody>
                    <a:bodyPr/>
                    <a:lstStyle/>
                    <a:p>
                      <a:endParaRPr lang="en-US"/>
                    </a:p>
                  </a:txBody>
                  <a:tcPr/>
                </a:tc>
                <a:tc hMerge="1">
                  <a:txBody>
                    <a:bodyPr/>
                    <a:lstStyle/>
                    <a:p>
                      <a:endParaRPr lang="en-US"/>
                    </a:p>
                  </a:txBody>
                  <a:tcPr/>
                </a:tc>
                <a:tc gridSpan="2">
                  <a:txBody>
                    <a:bodyPr/>
                    <a:lstStyle/>
                    <a:p>
                      <a:pPr marL="0" marR="0" lvl="0" indent="0" algn="ctr" rtl="0">
                        <a:lnSpc>
                          <a:spcPct val="100000"/>
                        </a:lnSpc>
                        <a:spcBef>
                          <a:spcPts val="0"/>
                        </a:spcBef>
                        <a:spcAft>
                          <a:spcPts val="0"/>
                        </a:spcAft>
                        <a:buClr>
                          <a:schemeClr val="lt1"/>
                        </a:buClr>
                        <a:buSzPts val="1200"/>
                        <a:buFont typeface="Calibri"/>
                        <a:buNone/>
                      </a:pPr>
                      <a:r>
                        <a:rPr lang="en-GB" sz="1400" u="none" strike="noStrike" cap="none" dirty="0">
                          <a:solidFill>
                            <a:schemeClr val="lt1"/>
                          </a:solidFill>
                          <a:latin typeface="+mn-lt"/>
                        </a:rPr>
                        <a:t>Creating combines skills and knowledge, drawing on the senses, inspiration and imagination.</a:t>
                      </a:r>
                      <a:endParaRPr sz="1400" u="none" strike="noStrike" cap="none" dirty="0">
                        <a:solidFill>
                          <a:schemeClr val="lt1"/>
                        </a:solidFill>
                        <a:latin typeface="+mn-lt"/>
                      </a:endParaRPr>
                    </a:p>
                    <a:p>
                      <a:pPr marL="0" marR="0" lvl="0" indent="0" algn="ctr" rtl="0">
                        <a:lnSpc>
                          <a:spcPct val="100000"/>
                        </a:lnSpc>
                        <a:spcBef>
                          <a:spcPts val="0"/>
                        </a:spcBef>
                        <a:spcAft>
                          <a:spcPts val="0"/>
                        </a:spcAft>
                        <a:buClr>
                          <a:schemeClr val="dk1"/>
                        </a:buClr>
                        <a:buSzPts val="1200"/>
                        <a:buFont typeface="Calibri"/>
                        <a:buNone/>
                      </a:pPr>
                      <a:endParaRPr sz="1400" u="none" strike="noStrike" cap="none" dirty="0">
                        <a:latin typeface="+mn-lt"/>
                        <a:ea typeface="Arial"/>
                        <a:cs typeface="Arial"/>
                        <a:sym typeface="Arial"/>
                      </a:endParaRPr>
                    </a:p>
                  </a:txBody>
                  <a:tcPr marL="91450" marR="91450" marT="45725" marB="45725">
                    <a:solidFill>
                      <a:srgbClr val="00B0DE"/>
                    </a:solidFill>
                  </a:tcPr>
                </a:tc>
                <a:tc hMerge="1">
                  <a:txBody>
                    <a:bodyPr/>
                    <a:lstStyle/>
                    <a:p>
                      <a:endParaRPr lang="en-US"/>
                    </a:p>
                  </a:txBody>
                  <a:tcPr/>
                </a:tc>
                <a:extLst>
                  <a:ext uri="{0D108BD9-81ED-4DB2-BD59-A6C34878D82A}">
                    <a16:rowId xmlns:a16="http://schemas.microsoft.com/office/drawing/2014/main" val="10000"/>
                  </a:ext>
                </a:extLst>
              </a:tr>
              <a:tr h="558216">
                <a:tc gridSpan="7">
                  <a:txBody>
                    <a:bodyPr/>
                    <a:lstStyle/>
                    <a:p>
                      <a:pPr marL="0" marR="0" lvl="0" indent="0" algn="ctr" rtl="0">
                        <a:lnSpc>
                          <a:spcPct val="100000"/>
                        </a:lnSpc>
                        <a:spcBef>
                          <a:spcPts val="0"/>
                        </a:spcBef>
                        <a:spcAft>
                          <a:spcPts val="0"/>
                        </a:spcAft>
                        <a:buClr>
                          <a:schemeClr val="lt1"/>
                        </a:buClr>
                        <a:buSzPts val="2800"/>
                        <a:buFont typeface="Calibri"/>
                        <a:buNone/>
                      </a:pPr>
                      <a:r>
                        <a:rPr lang="en-GB" sz="2800" u="none" strike="noStrike" cap="none" dirty="0">
                          <a:solidFill>
                            <a:schemeClr val="lt1"/>
                          </a:solidFill>
                        </a:rPr>
                        <a:t>Amalgamated Strands: Techniques – Communication – Context - Creating</a:t>
                      </a:r>
                      <a:endParaRPr dirty="0"/>
                    </a:p>
                  </a:txBody>
                  <a:tcPr marL="91450" marR="91450" marT="45725" marB="45725">
                    <a:solidFill>
                      <a:srgbClr val="00B0D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414850">
                <a:tc gridSpan="7">
                  <a:txBody>
                    <a:bodyPr/>
                    <a:lstStyle/>
                    <a:p>
                      <a:pPr marL="0" marR="0" lvl="0" indent="0" algn="ctr" rtl="0">
                        <a:spcBef>
                          <a:spcPts val="0"/>
                        </a:spcBef>
                        <a:spcAft>
                          <a:spcPts val="0"/>
                        </a:spcAft>
                        <a:buNone/>
                      </a:pPr>
                      <a:r>
                        <a:rPr lang="en-GB" sz="1800" dirty="0"/>
                        <a:t> EXPRESSIVE ARTS POSSIBLE EXPERIENCES</a:t>
                      </a:r>
                      <a:endParaRPr sz="1800" dirty="0"/>
                    </a:p>
                  </a:txBody>
                  <a:tcPr marL="91450" marR="91450" marT="45725" marB="45725">
                    <a:solidFill>
                      <a:srgbClr val="00B0DE">
                        <a:alpha val="70196"/>
                      </a:srgbClr>
                    </a:solidFill>
                  </a:tcPr>
                </a:tc>
                <a:tc hMerge="1">
                  <a:txBody>
                    <a:bodyPr/>
                    <a:lstStyle/>
                    <a:p>
                      <a:endParaRPr lang="en-US"/>
                    </a:p>
                  </a:txBody>
                  <a:tcPr/>
                </a:tc>
                <a:tc hMerge="1">
                  <a:txBody>
                    <a:bodyPr/>
                    <a:lstStyle/>
                    <a:p>
                      <a:pPr marL="0" marR="0" lvl="0" indent="0" algn="ctr" rtl="0">
                        <a:lnSpc>
                          <a:spcPct val="100000"/>
                        </a:lnSpc>
                        <a:spcBef>
                          <a:spcPts val="0"/>
                        </a:spcBef>
                        <a:spcAft>
                          <a:spcPts val="0"/>
                        </a:spcAft>
                        <a:buClr>
                          <a:schemeClr val="dk1"/>
                        </a:buClr>
                        <a:buSzPts val="1400"/>
                        <a:buFont typeface="Calibri"/>
                        <a:buNone/>
                      </a:pPr>
                      <a:endParaRPr dirty="0"/>
                    </a:p>
                  </a:txBody>
                  <a:tcPr marL="91450" marR="91450" marT="45725" marB="45725">
                    <a:solidFill>
                      <a:srgbClr val="D3C0F1"/>
                    </a:solidFill>
                  </a:tcPr>
                </a:tc>
                <a:tc hMerge="1">
                  <a:txBody>
                    <a:bodyPr/>
                    <a:lstStyle/>
                    <a:p>
                      <a:endParaRPr lang="en-US"/>
                    </a:p>
                  </a:txBody>
                  <a:tcPr/>
                </a:tc>
                <a:tc hMerge="1">
                  <a:txBody>
                    <a:bodyPr/>
                    <a:lstStyle/>
                    <a:p>
                      <a:endParaRPr lang="en-US"/>
                    </a:p>
                  </a:txBody>
                  <a:tcPr/>
                </a:tc>
                <a:tc hMerge="1">
                  <a:txBody>
                    <a:bodyPr/>
                    <a:lstStyle/>
                    <a:p>
                      <a:pPr marL="0" marR="0" lvl="0" indent="0" algn="ctr" rtl="0">
                        <a:spcBef>
                          <a:spcPts val="0"/>
                        </a:spcBef>
                        <a:spcAft>
                          <a:spcPts val="0"/>
                        </a:spcAft>
                        <a:buNone/>
                      </a:pPr>
                      <a:r>
                        <a:rPr lang="en-GB" sz="400" dirty="0"/>
                        <a:t> </a:t>
                      </a:r>
                      <a:endParaRPr sz="400" dirty="0"/>
                    </a:p>
                  </a:txBody>
                  <a:tcPr marL="91450" marR="91450" marT="45725" marB="45725">
                    <a:solidFill>
                      <a:srgbClr val="D3C0F1"/>
                    </a:solidFill>
                  </a:tcPr>
                </a:tc>
                <a:tc hMerge="1">
                  <a:txBody>
                    <a:bodyPr/>
                    <a:lstStyle/>
                    <a:p>
                      <a:endParaRPr lang="en-US"/>
                    </a:p>
                  </a:txBody>
                  <a:tcPr/>
                </a:tc>
                <a:extLst>
                  <a:ext uri="{0D108BD9-81ED-4DB2-BD59-A6C34878D82A}">
                    <a16:rowId xmlns:a16="http://schemas.microsoft.com/office/drawing/2014/main" val="10002"/>
                  </a:ext>
                </a:extLst>
              </a:tr>
              <a:tr h="919900">
                <a:tc gridSpan="7">
                  <a:txBody>
                    <a:bodyPr/>
                    <a:lstStyle/>
                    <a:p>
                      <a:pPr marL="285750" indent="-285750">
                        <a:buFont typeface="Arial" panose="020B0604020202020204" pitchFamily="34" charset="0"/>
                        <a:buChar char="•"/>
                      </a:pPr>
                      <a:r>
                        <a:rPr lang="en-US" sz="1400" dirty="0"/>
                        <a:t>Experience local, national and international events and festivals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Visit museum, galleries, theatres and other venues</a:t>
                      </a:r>
                    </a:p>
                    <a:p>
                      <a:pPr marL="285750" indent="-285750">
                        <a:buFont typeface="Arial" panose="020B0604020202020204" pitchFamily="34" charset="0"/>
                        <a:buChar char="•"/>
                      </a:pPr>
                      <a:r>
                        <a:rPr lang="en-US" sz="1400" dirty="0"/>
                        <a:t>Experience of working alongside creative professionals </a:t>
                      </a:r>
                      <a:r>
                        <a:rPr lang="en-US" sz="1400" i="1" dirty="0" err="1"/>
                        <a:t>e.g</a:t>
                      </a:r>
                      <a:r>
                        <a:rPr lang="en-US" sz="1400" i="1" dirty="0"/>
                        <a:t> local artists, creative workshops, external providers and educational companies/establishments</a:t>
                      </a:r>
                    </a:p>
                    <a:p>
                      <a:pPr marL="285750" indent="-285750">
                        <a:buFont typeface="Arial" panose="020B0604020202020204" pitchFamily="34" charset="0"/>
                        <a:buChar char="•"/>
                      </a:pPr>
                      <a:r>
                        <a:rPr lang="en-US" sz="1400" dirty="0"/>
                        <a:t>Experience performing on a stage </a:t>
                      </a:r>
                    </a:p>
                    <a:p>
                      <a:pPr marL="285750" indent="-285750">
                        <a:buFont typeface="Arial" panose="020B0604020202020204" pitchFamily="34" charset="0"/>
                        <a:buChar char="•"/>
                      </a:pPr>
                      <a:r>
                        <a:rPr lang="en-US" sz="1400" dirty="0"/>
                        <a:t>Compete in performances or with exhibiting work </a:t>
                      </a:r>
                      <a:r>
                        <a:rPr lang="en-US" sz="1400" i="1" dirty="0"/>
                        <a:t>e.g. National Eisteddfod</a:t>
                      </a:r>
                    </a:p>
                    <a:p>
                      <a:pPr marL="285750" indent="-285750">
                        <a:buFont typeface="Arial" panose="020B0604020202020204" pitchFamily="34" charset="0"/>
                        <a:buChar char="•"/>
                      </a:pPr>
                      <a:r>
                        <a:rPr lang="en-US" sz="1400" dirty="0"/>
                        <a:t>Opportunities  to work independently and collaboratively across all disciplines</a:t>
                      </a:r>
                    </a:p>
                    <a:p>
                      <a:pPr marL="285750" indent="-285750">
                        <a:buFont typeface="Arial" panose="020B0604020202020204" pitchFamily="34" charset="0"/>
                        <a:buChar char="•"/>
                      </a:pPr>
                      <a:r>
                        <a:rPr lang="en-US" sz="1400" dirty="0"/>
                        <a:t>Opportunities for learners to take on the role of the participant as well as an audience member across all disciplines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Opportunity to visit or interact with the creative industries to experience careers and the world of work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Opportunity for after school expressive arts clubs</a:t>
                      </a:r>
                    </a:p>
                    <a:p>
                      <a:endParaRPr lang="en-US" dirty="0"/>
                    </a:p>
                  </a:txBody>
                  <a:tcPr/>
                </a:tc>
                <a:tc hMerge="1">
                  <a:txBody>
                    <a:bodyPr/>
                    <a:lstStyle/>
                    <a:p>
                      <a:endParaRPr lang="en-US"/>
                    </a:p>
                  </a:txBody>
                  <a:tcPr/>
                </a:tc>
                <a:tc hMerge="1">
                  <a:txBody>
                    <a:bodyPr/>
                    <a:lstStyle/>
                    <a:p>
                      <a:pPr marL="0" marR="0" lvl="0" indent="0" algn="l" rtl="0">
                        <a:spcBef>
                          <a:spcPts val="0"/>
                        </a:spcBef>
                        <a:spcAft>
                          <a:spcPts val="0"/>
                        </a:spcAft>
                        <a:buNone/>
                      </a:pPr>
                      <a:endParaRPr sz="900" dirty="0"/>
                    </a:p>
                  </a:txBody>
                  <a:tcPr marL="91450" marR="91450" marT="45725" marB="45725">
                    <a:solidFill>
                      <a:srgbClr val="D3C0F1"/>
                    </a:solidFill>
                  </a:tcPr>
                </a:tc>
                <a:tc hMerge="1">
                  <a:txBody>
                    <a:bodyPr/>
                    <a:lstStyle/>
                    <a:p>
                      <a:endParaRPr lang="en-US"/>
                    </a:p>
                  </a:txBody>
                  <a:tcPr/>
                </a:tc>
                <a:tc hMerge="1">
                  <a:txBody>
                    <a:bodyPr/>
                    <a:lstStyle/>
                    <a:p>
                      <a:endParaRPr lang="en-US"/>
                    </a:p>
                  </a:txBody>
                  <a:tcPr/>
                </a:tc>
                <a:tc hMerge="1">
                  <a:txBody>
                    <a:bodyPr/>
                    <a:lstStyle/>
                    <a:p>
                      <a:pPr marL="0" lvl="0" indent="0" algn="l" rtl="0">
                        <a:spcBef>
                          <a:spcPts val="0"/>
                        </a:spcBef>
                        <a:spcAft>
                          <a:spcPts val="0"/>
                        </a:spcAft>
                        <a:buClr>
                          <a:srgbClr val="002060"/>
                        </a:buClr>
                        <a:buSzPts val="900"/>
                        <a:buFont typeface="Calibri"/>
                        <a:buNone/>
                      </a:pPr>
                      <a:endParaRPr sz="1800" dirty="0"/>
                    </a:p>
                  </a:txBody>
                  <a:tcPr marL="91450" marR="91450" marT="45725" marB="45725">
                    <a:solidFill>
                      <a:srgbClr val="D3C0F1"/>
                    </a:solidFill>
                  </a:tcPr>
                </a:tc>
                <a:tc hMerge="1">
                  <a:txBody>
                    <a:bodyPr/>
                    <a:lstStyle/>
                    <a:p>
                      <a:endParaRPr lang="en-US"/>
                    </a:p>
                  </a:txBody>
                  <a:tcPr/>
                </a:tc>
                <a:extLst>
                  <a:ext uri="{0D108BD9-81ED-4DB2-BD59-A6C34878D82A}">
                    <a16:rowId xmlns:a16="http://schemas.microsoft.com/office/drawing/2014/main" val="10007"/>
                  </a:ext>
                </a:extLst>
              </a:tr>
              <a:tr h="421717">
                <a:tc>
                  <a:txBody>
                    <a:bodyPr/>
                    <a:lstStyle/>
                    <a:p>
                      <a:pPr algn="ctr"/>
                      <a:r>
                        <a:rPr lang="en-US" sz="1400" dirty="0"/>
                        <a:t>ART</a:t>
                      </a:r>
                    </a:p>
                  </a:txBody>
                  <a:tcPr>
                    <a:solidFill>
                      <a:srgbClr val="00B0DE">
                        <a:alpha val="69804"/>
                      </a:srgbClr>
                    </a:solidFill>
                  </a:tcPr>
                </a:tc>
                <a:tc gridSpan="2">
                  <a:txBody>
                    <a:bodyPr/>
                    <a:lstStyle/>
                    <a:p>
                      <a:pPr algn="ctr"/>
                      <a:r>
                        <a:rPr lang="en-US" sz="1400" dirty="0"/>
                        <a:t>DANCE</a:t>
                      </a:r>
                    </a:p>
                  </a:txBody>
                  <a:tcPr>
                    <a:solidFill>
                      <a:srgbClr val="00B0DE">
                        <a:alpha val="69804"/>
                      </a:srgbClr>
                    </a:solidFill>
                  </a:tcPr>
                </a:tc>
                <a:tc hMerge="1">
                  <a:txBody>
                    <a:bodyPr/>
                    <a:lstStyle/>
                    <a:p>
                      <a:endParaRPr lang="en-US"/>
                    </a:p>
                  </a:txBody>
                  <a:tcPr/>
                </a:tc>
                <a:tc>
                  <a:txBody>
                    <a:bodyPr/>
                    <a:lstStyle/>
                    <a:p>
                      <a:pPr algn="ctr"/>
                      <a:r>
                        <a:rPr lang="en-US" sz="1400" dirty="0"/>
                        <a:t>DRAMA</a:t>
                      </a:r>
                    </a:p>
                  </a:txBody>
                  <a:tcPr>
                    <a:solidFill>
                      <a:srgbClr val="00B0DE">
                        <a:alpha val="69804"/>
                      </a:srgbClr>
                    </a:solidFill>
                  </a:tcPr>
                </a:tc>
                <a:tc gridSpan="2">
                  <a:txBody>
                    <a:bodyPr/>
                    <a:lstStyle/>
                    <a:p>
                      <a:pPr algn="ctr"/>
                      <a:r>
                        <a:rPr lang="en-US" sz="1400" dirty="0"/>
                        <a:t>FILM AND DIGITAL MEDIA</a:t>
                      </a:r>
                    </a:p>
                  </a:txBody>
                  <a:tcPr>
                    <a:solidFill>
                      <a:srgbClr val="00B0DE">
                        <a:alpha val="69804"/>
                      </a:srgbClr>
                    </a:solidFill>
                  </a:tcPr>
                </a:tc>
                <a:tc hMerge="1">
                  <a:txBody>
                    <a:bodyPr/>
                    <a:lstStyle/>
                    <a:p>
                      <a:endParaRPr lang="en-US"/>
                    </a:p>
                  </a:txBody>
                  <a:tcPr/>
                </a:tc>
                <a:tc>
                  <a:txBody>
                    <a:bodyPr/>
                    <a:lstStyle/>
                    <a:p>
                      <a:pPr algn="ctr"/>
                      <a:r>
                        <a:rPr lang="en-US" sz="1400" dirty="0"/>
                        <a:t>MUSIC</a:t>
                      </a:r>
                    </a:p>
                  </a:txBody>
                  <a:tcPr>
                    <a:solidFill>
                      <a:srgbClr val="00B0DE">
                        <a:alpha val="69804"/>
                      </a:srgbClr>
                    </a:solidFill>
                  </a:tcPr>
                </a:tc>
                <a:extLst>
                  <a:ext uri="{0D108BD9-81ED-4DB2-BD59-A6C34878D82A}">
                    <a16:rowId xmlns:a16="http://schemas.microsoft.com/office/drawing/2014/main" val="489724647"/>
                  </a:ext>
                </a:extLst>
              </a:tr>
              <a:tr h="566829">
                <a:tc>
                  <a:txBody>
                    <a:bodyPr/>
                    <a:lstStyle/>
                    <a:p>
                      <a:pPr marL="285750" indent="-285750" algn="l">
                        <a:buFont typeface="Arial" panose="020B0604020202020204" pitchFamily="34" charset="0"/>
                        <a:buChar char="•"/>
                      </a:pPr>
                      <a:r>
                        <a:rPr lang="en-US" sz="1400" dirty="0"/>
                        <a:t>Arts Active</a:t>
                      </a:r>
                    </a:p>
                    <a:p>
                      <a:pPr marL="285750" indent="-285750" algn="l">
                        <a:buFont typeface="Arial" panose="020B0604020202020204" pitchFamily="34" charset="0"/>
                        <a:buChar char="•"/>
                      </a:pPr>
                      <a:r>
                        <a:rPr lang="en-US" sz="1400" dirty="0" err="1"/>
                        <a:t>Plwg.Cymru</a:t>
                      </a:r>
                      <a:endParaRPr lang="en-US" sz="1400" dirty="0"/>
                    </a:p>
                    <a:p>
                      <a:pPr marL="285750" indent="-285750" algn="l">
                        <a:buFont typeface="Arial" panose="020B0604020202020204" pitchFamily="34" charset="0"/>
                        <a:buChar char="•"/>
                      </a:pPr>
                      <a:r>
                        <a:rPr lang="en-US" sz="1400" dirty="0"/>
                        <a:t>National Museum</a:t>
                      </a:r>
                    </a:p>
                    <a:p>
                      <a:pPr marL="285750" indent="-285750" algn="l">
                        <a:buFont typeface="Arial" panose="020B0604020202020204" pitchFamily="34" charset="0"/>
                        <a:buChar char="•"/>
                      </a:pPr>
                      <a:r>
                        <a:rPr lang="en-US" sz="1400" dirty="0"/>
                        <a:t>Arts Council – Lead Creative Schools</a:t>
                      </a:r>
                    </a:p>
                    <a:p>
                      <a:pPr marL="285750" indent="-285750" algn="l">
                        <a:buFont typeface="Arial" panose="020B0604020202020204" pitchFamily="34" charset="0"/>
                        <a:buChar char="•"/>
                      </a:pPr>
                      <a:endParaRPr lang="en-US" sz="1400" dirty="0"/>
                    </a:p>
                  </a:txBody>
                  <a:tcPr/>
                </a:tc>
                <a:tc gridSpan="2">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Arts Active</a:t>
                      </a:r>
                    </a:p>
                    <a:p>
                      <a:pPr marL="285750" indent="-285750" algn="l">
                        <a:buFont typeface="Arial" panose="020B0604020202020204" pitchFamily="34" charset="0"/>
                        <a:buChar char="•"/>
                      </a:pPr>
                      <a:r>
                        <a:rPr lang="en-US" sz="1400" dirty="0"/>
                        <a:t>Rubicon Dance</a:t>
                      </a:r>
                    </a:p>
                  </a:txBody>
                  <a:tcPr/>
                </a:tc>
                <a:tc hMerge="1">
                  <a:txBody>
                    <a:bodyPr/>
                    <a:lstStyle/>
                    <a:p>
                      <a:endParaRPr lang="en-US"/>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Arts Active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Millennium Centre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Sherman Theatre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New Theatre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dirty="0"/>
                    </a:p>
                    <a:p>
                      <a:pPr marL="285750" indent="-285750" algn="l">
                        <a:buFont typeface="Arial" panose="020B0604020202020204" pitchFamily="34" charset="0"/>
                        <a:buChar char="•"/>
                      </a:pPr>
                      <a:endParaRPr lang="en-US" sz="1400" dirty="0"/>
                    </a:p>
                  </a:txBody>
                  <a:tcPr/>
                </a:tc>
                <a:tc gridSpan="2">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Arts Active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err="1"/>
                        <a:t>Intofilm</a:t>
                      </a:r>
                      <a:endParaRPr lang="en-US" sz="1400" dirty="0"/>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BBC</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Bad Wolf Studios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err="1"/>
                        <a:t>Ffilm</a:t>
                      </a:r>
                      <a:r>
                        <a:rPr lang="en-US" sz="1400" dirty="0"/>
                        <a:t> Cymru</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a:t>Bigfoot Arts</a:t>
                      </a:r>
                      <a:endParaRPr lang="en-US" sz="1400" dirty="0"/>
                    </a:p>
                    <a:p>
                      <a:pPr marL="285750" indent="-285750" algn="l">
                        <a:buFont typeface="Arial" panose="020B0604020202020204" pitchFamily="34" charset="0"/>
                        <a:buChar char="•"/>
                      </a:pPr>
                      <a:endParaRPr lang="en-US" sz="1400" dirty="0"/>
                    </a:p>
                  </a:txBody>
                  <a:tcPr/>
                </a:tc>
                <a:tc hMerge="1">
                  <a:txBody>
                    <a:bodyPr/>
                    <a:lstStyle/>
                    <a:p>
                      <a:endParaRPr lang="en-US"/>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Arts Active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Local Music service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WNO</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Music masters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Upbeat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Brass Trio</a:t>
                      </a:r>
                    </a:p>
                    <a:p>
                      <a:pPr marL="285750" indent="-285750" algn="l">
                        <a:buFont typeface="Arial" panose="020B0604020202020204" pitchFamily="34" charset="0"/>
                        <a:buChar char="•"/>
                      </a:pPr>
                      <a:endParaRPr lang="en-US" sz="1400" dirty="0"/>
                    </a:p>
                  </a:txBody>
                  <a:tcPr/>
                </a:tc>
                <a:extLst>
                  <a:ext uri="{0D108BD9-81ED-4DB2-BD59-A6C34878D82A}">
                    <a16:rowId xmlns:a16="http://schemas.microsoft.com/office/drawing/2014/main" val="820328768"/>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0dfd61e-c1ea-4362-a262-86ee920fdfaf" xsi:nil="true"/>
    <lcf76f155ced4ddcb4097134ff3c332f xmlns="e2a09c1d-0019-41a1-a74c-d57ea89ec30b">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B755DDEE23F5B4C84566CDDDAA4D91A" ma:contentTypeVersion="13" ma:contentTypeDescription="Create a new document." ma:contentTypeScope="" ma:versionID="19cd74707ee88042c6fa7583ad906d8f">
  <xsd:schema xmlns:xsd="http://www.w3.org/2001/XMLSchema" xmlns:xs="http://www.w3.org/2001/XMLSchema" xmlns:p="http://schemas.microsoft.com/office/2006/metadata/properties" xmlns:ns2="e2a09c1d-0019-41a1-a74c-d57ea89ec30b" xmlns:ns3="f0dfd61e-c1ea-4362-a262-86ee920fdfaf" targetNamespace="http://schemas.microsoft.com/office/2006/metadata/properties" ma:root="true" ma:fieldsID="ce3ff5571dca458fe9350b8fa7505c3a" ns2:_="" ns3:_="">
    <xsd:import namespace="e2a09c1d-0019-41a1-a74c-d57ea89ec30b"/>
    <xsd:import namespace="f0dfd61e-c1ea-4362-a262-86ee920fdfa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Location" minOccurs="0"/>
                <xsd:element ref="ns2:MediaServiceOCR"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a09c1d-0019-41a1-a74c-d57ea89ec3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Location" ma:index="15" nillable="true" ma:displayNam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0dfd61e-c1ea-4362-a262-86ee920fdfaf"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3888166-c208-4763-a9dc-c33d2a116cc1}" ma:internalName="TaxCatchAll" ma:showField="CatchAllData" ma:web="f0dfd61e-c1ea-4362-a262-86ee920fdfaf">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A88AC1F-D7C5-45F6-9F5A-DC5CD0D385A4}">
  <ds:schemaRefs>
    <ds:schemaRef ds:uri="http://schemas.microsoft.com/office/2006/metadata/properties"/>
    <ds:schemaRef ds:uri="f0dfd61e-c1ea-4362-a262-86ee920fdfaf"/>
    <ds:schemaRef ds:uri="http://www.w3.org/XML/1998/namespace"/>
    <ds:schemaRef ds:uri="http://purl.org/dc/dcmitype/"/>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e2a09c1d-0019-41a1-a74c-d57ea89ec30b"/>
    <ds:schemaRef ds:uri="http://purl.org/dc/terms/"/>
  </ds:schemaRefs>
</ds:datastoreItem>
</file>

<file path=customXml/itemProps2.xml><?xml version="1.0" encoding="utf-8"?>
<ds:datastoreItem xmlns:ds="http://schemas.openxmlformats.org/officeDocument/2006/customXml" ds:itemID="{5358D72E-28D6-4083-B4E3-A0CF7A607F38}">
  <ds:schemaRefs>
    <ds:schemaRef ds:uri="http://schemas.microsoft.com/sharepoint/v3/contenttype/forms"/>
  </ds:schemaRefs>
</ds:datastoreItem>
</file>

<file path=customXml/itemProps3.xml><?xml version="1.0" encoding="utf-8"?>
<ds:datastoreItem xmlns:ds="http://schemas.openxmlformats.org/officeDocument/2006/customXml" ds:itemID="{5F906392-65C3-4C4E-AD67-48A355D0E1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a09c1d-0019-41a1-a74c-d57ea89ec30b"/>
    <ds:schemaRef ds:uri="f0dfd61e-c1ea-4362-a262-86ee920fdf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461</TotalTime>
  <Words>10556</Words>
  <Application>Microsoft Macintosh PowerPoint</Application>
  <PresentationFormat>Widescreen</PresentationFormat>
  <Paragraphs>807</Paragraphs>
  <Slides>24</Slides>
  <Notes>23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24</vt:i4>
      </vt:variant>
    </vt:vector>
  </HeadingPairs>
  <TitlesOfParts>
    <vt:vector size="33" baseType="lpstr">
      <vt:lpstr>Arial</vt:lpstr>
      <vt:lpstr>Calibri</vt:lpstr>
      <vt:lpstr>Calibri Light</vt:lpstr>
      <vt:lpstr>Raleway</vt:lpstr>
      <vt:lpstr>Source Sans Pro</vt:lpstr>
      <vt:lpstr>Symbol</vt:lpstr>
      <vt:lpstr>Times New Roman</vt:lpstr>
      <vt:lpstr>Office Theme</vt:lpstr>
      <vt:lpstr>Custom Design</vt:lpstr>
      <vt:lpstr>Expressive Arts    Supporting materials for curriculum design </vt:lpstr>
      <vt:lpstr>The SoWM are the concepts that span all disciplines, they represent the creative process. Progression in the expressive arts comes through these three inter-related statements.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Expressive Arts   Supporting materials for curriculum design</dc:title>
  <dc:creator>Amanda  Jones (CSC)</dc:creator>
  <cp:lastModifiedBy>Kathryn Lewis (CSC)</cp:lastModifiedBy>
  <cp:revision>29</cp:revision>
  <dcterms:created xsi:type="dcterms:W3CDTF">2023-02-07T14:56:07Z</dcterms:created>
  <dcterms:modified xsi:type="dcterms:W3CDTF">2023-03-14T15:39:53Z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0x0101003B755DDEE23F5B4C84566CDDDAA4D91A</vt:lpwstr>
  </property>
  <property fmtid="{D5CDD505-2E9C-101B-9397-08002B2CF9AE}" pid="3" name="MediaServiceImageTags">
    <vt:lpwstr/>
  </property>
</Properties>
</file>